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1"/>
  </p:notesMasterIdLst>
  <p:sldIdLst>
    <p:sldId id="256" r:id="rId2"/>
    <p:sldId id="314" r:id="rId3"/>
    <p:sldId id="262" r:id="rId4"/>
    <p:sldId id="306" r:id="rId5"/>
    <p:sldId id="263" r:id="rId6"/>
    <p:sldId id="257" r:id="rId7"/>
    <p:sldId id="258" r:id="rId8"/>
    <p:sldId id="313" r:id="rId9"/>
    <p:sldId id="315" r:id="rId10"/>
    <p:sldId id="317" r:id="rId11"/>
    <p:sldId id="265" r:id="rId12"/>
    <p:sldId id="266" r:id="rId13"/>
    <p:sldId id="318" r:id="rId14"/>
    <p:sldId id="319" r:id="rId15"/>
    <p:sldId id="268" r:id="rId16"/>
    <p:sldId id="269" r:id="rId17"/>
    <p:sldId id="270" r:id="rId18"/>
    <p:sldId id="271" r:id="rId19"/>
    <p:sldId id="321" r:id="rId20"/>
    <p:sldId id="272" r:id="rId21"/>
    <p:sldId id="322" r:id="rId22"/>
    <p:sldId id="273" r:id="rId23"/>
    <p:sldId id="323" r:id="rId24"/>
    <p:sldId id="324" r:id="rId25"/>
    <p:sldId id="325" r:id="rId26"/>
    <p:sldId id="326" r:id="rId27"/>
    <p:sldId id="327" r:id="rId28"/>
    <p:sldId id="328" r:id="rId29"/>
    <p:sldId id="329" r:id="rId30"/>
    <p:sldId id="330" r:id="rId31"/>
    <p:sldId id="331" r:id="rId32"/>
    <p:sldId id="320" r:id="rId33"/>
    <p:sldId id="332" r:id="rId34"/>
    <p:sldId id="333" r:id="rId35"/>
    <p:sldId id="334" r:id="rId36"/>
    <p:sldId id="335" r:id="rId37"/>
    <p:sldId id="336" r:id="rId38"/>
    <p:sldId id="337" r:id="rId39"/>
    <p:sldId id="338" r:id="rId40"/>
    <p:sldId id="339" r:id="rId41"/>
    <p:sldId id="340" r:id="rId42"/>
    <p:sldId id="341" r:id="rId43"/>
    <p:sldId id="342" r:id="rId44"/>
    <p:sldId id="343" r:id="rId45"/>
    <p:sldId id="344" r:id="rId46"/>
    <p:sldId id="347" r:id="rId47"/>
    <p:sldId id="345" r:id="rId48"/>
    <p:sldId id="349" r:id="rId49"/>
    <p:sldId id="350" r:id="rId50"/>
    <p:sldId id="351" r:id="rId51"/>
    <p:sldId id="352" r:id="rId52"/>
    <p:sldId id="353" r:id="rId53"/>
    <p:sldId id="356" r:id="rId54"/>
    <p:sldId id="357" r:id="rId55"/>
    <p:sldId id="277" r:id="rId56"/>
    <p:sldId id="359" r:id="rId57"/>
    <p:sldId id="360" r:id="rId58"/>
    <p:sldId id="365" r:id="rId59"/>
    <p:sldId id="366" r:id="rId60"/>
    <p:sldId id="367" r:id="rId61"/>
    <p:sldId id="309" r:id="rId62"/>
    <p:sldId id="310" r:id="rId63"/>
    <p:sldId id="362" r:id="rId64"/>
    <p:sldId id="363" r:id="rId65"/>
    <p:sldId id="361" r:id="rId66"/>
    <p:sldId id="364" r:id="rId67"/>
    <p:sldId id="355" r:id="rId68"/>
    <p:sldId id="354" r:id="rId69"/>
    <p:sldId id="358" r:id="rId7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6992" autoAdjust="0"/>
  </p:normalViewPr>
  <p:slideViewPr>
    <p:cSldViewPr snapToGrid="0">
      <p:cViewPr varScale="1">
        <p:scale>
          <a:sx n="54" d="100"/>
          <a:sy n="54" d="100"/>
        </p:scale>
        <p:origin x="110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42F464-4C3F-4B97-BC9B-7F8166A76920}" type="datetimeFigureOut">
              <a:rPr lang="zh-CN" altLang="en-US" smtClean="0"/>
              <a:t>2019/4/15</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395EBD-FBAE-4B07-A99A-43E1EEA6C018}" type="slidenum">
              <a:rPr lang="zh-CN" altLang="en-US" smtClean="0"/>
              <a:t>‹#›</a:t>
            </a:fld>
            <a:endParaRPr lang="zh-CN" altLang="en-US"/>
          </a:p>
        </p:txBody>
      </p:sp>
    </p:spTree>
    <p:extLst>
      <p:ext uri="{BB962C8B-B14F-4D97-AF65-F5344CB8AC3E}">
        <p14:creationId xmlns:p14="http://schemas.microsoft.com/office/powerpoint/2010/main" val="32688085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它通常包含具有许多节点的神经网络，并且每个节点都有许多需要在学习过程中必须不断更新的连接。换句话说，神经网络的每一层都有成百上千个相同的人工神经元在执行相同的计算。因此，神经网络的结构适用于</a:t>
            </a:r>
            <a:r>
              <a:rPr lang="en-US" altLang="zh-CN" dirty="0" smtClean="0"/>
              <a:t>GPU</a:t>
            </a:r>
            <a:r>
              <a:rPr lang="zh-CN" altLang="en-US" dirty="0" smtClean="0"/>
              <a:t>（图形处理单元）可以高效执行的计算类型（</a:t>
            </a:r>
            <a:r>
              <a:rPr lang="en-US" altLang="zh-CN" dirty="0" smtClean="0"/>
              <a:t>GPU</a:t>
            </a:r>
            <a:r>
              <a:rPr lang="zh-CN" altLang="en-US" dirty="0" smtClean="0"/>
              <a:t>是专门为并行计算相同指令而设计的）。</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随着深度学习和人工智能在过去几年的迅速发展，我们也看到了许多深度学习框架的引入。深度学习框架的创建目标是在</a:t>
            </a:r>
            <a:r>
              <a:rPr lang="en-US" altLang="zh-CN" dirty="0" smtClean="0"/>
              <a:t>GPU</a:t>
            </a:r>
            <a:r>
              <a:rPr lang="zh-CN" altLang="en-US" dirty="0" smtClean="0"/>
              <a:t>上高效运行深度学习系统。这些深度学习框架都依赖于计算图的概念，计算图定义了需要执行的计算顺序。在这些框架中你使用的是一种可以建立计算图的语言，并且语言的执行机制与其宿主语言本身的机制有所不同。然后，计算图可以并行地在目标</a:t>
            </a:r>
            <a:r>
              <a:rPr lang="en-US" altLang="zh-CN" dirty="0" smtClean="0"/>
              <a:t>GPU</a:t>
            </a:r>
            <a:r>
              <a:rPr lang="zh-CN" altLang="en-US" dirty="0" smtClean="0"/>
              <a:t>中优化和运行。</a:t>
            </a:r>
          </a:p>
          <a:p>
            <a:endParaRPr lang="zh-CN" altLang="en-US" dirty="0"/>
          </a:p>
        </p:txBody>
      </p:sp>
      <p:sp>
        <p:nvSpPr>
          <p:cNvPr id="4" name="灯片编号占位符 3"/>
          <p:cNvSpPr>
            <a:spLocks noGrp="1"/>
          </p:cNvSpPr>
          <p:nvPr>
            <p:ph type="sldNum" sz="quarter" idx="10"/>
          </p:nvPr>
        </p:nvSpPr>
        <p:spPr/>
        <p:txBody>
          <a:bodyPr/>
          <a:lstStyle/>
          <a:p>
            <a:fld id="{1C395EBD-FBAE-4B07-A99A-43E1EEA6C018}" type="slidenum">
              <a:rPr lang="zh-CN" altLang="en-US" smtClean="0"/>
              <a:t>2</a:t>
            </a:fld>
            <a:endParaRPr lang="zh-CN" altLang="en-US"/>
          </a:p>
        </p:txBody>
      </p:sp>
    </p:spTree>
    <p:extLst>
      <p:ext uri="{BB962C8B-B14F-4D97-AF65-F5344CB8AC3E}">
        <p14:creationId xmlns:p14="http://schemas.microsoft.com/office/powerpoint/2010/main" val="1830986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0" i="0" dirty="0" smtClean="0">
                <a:solidFill>
                  <a:srgbClr val="555555"/>
                </a:solidFill>
                <a:effectLst/>
                <a:latin typeface="Lato"/>
              </a:rPr>
              <a:t>产生和销毁一个对象是有开销的，所以</a:t>
            </a:r>
            <a:r>
              <a:rPr lang="en-US" altLang="zh-CN" b="0" i="0" dirty="0" err="1" smtClean="0">
                <a:solidFill>
                  <a:srgbClr val="555555"/>
                </a:solidFill>
                <a:effectLst/>
                <a:latin typeface="Lato"/>
              </a:rPr>
              <a:t>CPython</a:t>
            </a:r>
            <a:r>
              <a:rPr lang="zh-CN" altLang="en-US" b="0" i="0" dirty="0" smtClean="0">
                <a:solidFill>
                  <a:srgbClr val="555555"/>
                </a:solidFill>
                <a:effectLst/>
                <a:latin typeface="Lato"/>
              </a:rPr>
              <a:t>会对小整数进行缓存，默认的范围是</a:t>
            </a:r>
            <a:r>
              <a:rPr lang="en-US" altLang="zh-CN" b="0" i="0" dirty="0" smtClean="0">
                <a:solidFill>
                  <a:srgbClr val="555555"/>
                </a:solidFill>
                <a:effectLst/>
                <a:latin typeface="Lato"/>
              </a:rPr>
              <a:t>-5</a:t>
            </a:r>
            <a:r>
              <a:rPr lang="zh-CN" altLang="en-US" b="0" i="0" dirty="0" smtClean="0">
                <a:solidFill>
                  <a:srgbClr val="555555"/>
                </a:solidFill>
                <a:effectLst/>
                <a:latin typeface="Lato"/>
              </a:rPr>
              <a:t>到</a:t>
            </a:r>
            <a:r>
              <a:rPr lang="en-US" altLang="zh-CN" b="0" i="0" dirty="0" smtClean="0">
                <a:solidFill>
                  <a:srgbClr val="555555"/>
                </a:solidFill>
                <a:effectLst/>
                <a:latin typeface="Lato"/>
              </a:rPr>
              <a:t>257</a:t>
            </a:r>
            <a:r>
              <a:rPr lang="zh-CN" altLang="en-US" b="0" i="0" dirty="0" smtClean="0">
                <a:solidFill>
                  <a:srgbClr val="555555"/>
                </a:solidFill>
                <a:effectLst/>
                <a:latin typeface="Lato"/>
              </a:rPr>
              <a:t>，也就是说，在这个范围内的数字，</a:t>
            </a:r>
            <a:r>
              <a:rPr lang="en-US" altLang="zh-CN" b="0" i="0" dirty="0" err="1" smtClean="0">
                <a:solidFill>
                  <a:srgbClr val="555555"/>
                </a:solidFill>
                <a:effectLst/>
                <a:latin typeface="Lato"/>
              </a:rPr>
              <a:t>CPython</a:t>
            </a:r>
            <a:r>
              <a:rPr lang="zh-CN" altLang="en-US" b="0" i="0" dirty="0" smtClean="0">
                <a:solidFill>
                  <a:srgbClr val="555555"/>
                </a:solidFill>
                <a:effectLst/>
                <a:latin typeface="Lato"/>
              </a:rPr>
              <a:t>会直接使用缓存的引用地址，也就是说，所有在这个范围内的小整数，都是指向同一个地址。</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1C395EBD-FBAE-4B07-A99A-43E1EEA6C018}" type="slidenum">
              <a:rPr lang="zh-CN" altLang="en-US" smtClean="0"/>
              <a:t>9</a:t>
            </a:fld>
            <a:endParaRPr lang="zh-CN" altLang="en-US"/>
          </a:p>
        </p:txBody>
      </p:sp>
    </p:spTree>
    <p:extLst>
      <p:ext uri="{BB962C8B-B14F-4D97-AF65-F5344CB8AC3E}">
        <p14:creationId xmlns:p14="http://schemas.microsoft.com/office/powerpoint/2010/main" val="1230775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numpy</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1C395EBD-FBAE-4B07-A99A-43E1EEA6C018}" type="slidenum">
              <a:rPr lang="zh-CN" altLang="en-US" smtClean="0"/>
              <a:t>12</a:t>
            </a:fld>
            <a:endParaRPr lang="zh-CN" altLang="en-US"/>
          </a:p>
        </p:txBody>
      </p:sp>
    </p:spTree>
    <p:extLst>
      <p:ext uri="{BB962C8B-B14F-4D97-AF65-F5344CB8AC3E}">
        <p14:creationId xmlns:p14="http://schemas.microsoft.com/office/powerpoint/2010/main" val="4134968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np_array</a:t>
            </a:r>
            <a:r>
              <a:rPr lang="en-US" altLang="zh-CN" baseline="0" dirty="0" smtClean="0"/>
              <a:t> + 1</a:t>
            </a:r>
            <a:r>
              <a:rPr lang="zh-CN" altLang="en-US" baseline="0" dirty="0" smtClean="0"/>
              <a:t>产生了新的对象</a:t>
            </a:r>
            <a:endParaRPr lang="zh-CN" altLang="en-US" dirty="0"/>
          </a:p>
        </p:txBody>
      </p:sp>
      <p:sp>
        <p:nvSpPr>
          <p:cNvPr id="4" name="灯片编号占位符 3"/>
          <p:cNvSpPr>
            <a:spLocks noGrp="1"/>
          </p:cNvSpPr>
          <p:nvPr>
            <p:ph type="sldNum" sz="quarter" idx="10"/>
          </p:nvPr>
        </p:nvSpPr>
        <p:spPr/>
        <p:txBody>
          <a:bodyPr/>
          <a:lstStyle/>
          <a:p>
            <a:fld id="{1C395EBD-FBAE-4B07-A99A-43E1EEA6C018}" type="slidenum">
              <a:rPr lang="zh-CN" altLang="en-US" smtClean="0"/>
              <a:t>13</a:t>
            </a:fld>
            <a:endParaRPr lang="zh-CN" altLang="en-US"/>
          </a:p>
        </p:txBody>
      </p:sp>
    </p:spTree>
    <p:extLst>
      <p:ext uri="{BB962C8B-B14F-4D97-AF65-F5344CB8AC3E}">
        <p14:creationId xmlns:p14="http://schemas.microsoft.com/office/powerpoint/2010/main" val="2857031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t>
            </a:r>
            <a:r>
              <a:rPr lang="zh-CN" altLang="en-US" dirty="0" smtClean="0"/>
              <a:t>是一个原位</a:t>
            </a:r>
            <a:r>
              <a:rPr lang="en-US" altLang="zh-CN" dirty="0" smtClean="0"/>
              <a:t>(in-place)</a:t>
            </a:r>
            <a:r>
              <a:rPr lang="zh-CN" altLang="en-US" dirty="0" smtClean="0"/>
              <a:t>操作</a:t>
            </a:r>
            <a:endParaRPr lang="zh-CN" altLang="en-US" dirty="0"/>
          </a:p>
        </p:txBody>
      </p:sp>
      <p:sp>
        <p:nvSpPr>
          <p:cNvPr id="4" name="灯片编号占位符 3"/>
          <p:cNvSpPr>
            <a:spLocks noGrp="1"/>
          </p:cNvSpPr>
          <p:nvPr>
            <p:ph type="sldNum" sz="quarter" idx="10"/>
          </p:nvPr>
        </p:nvSpPr>
        <p:spPr/>
        <p:txBody>
          <a:bodyPr/>
          <a:lstStyle/>
          <a:p>
            <a:fld id="{1C395EBD-FBAE-4B07-A99A-43E1EEA6C018}" type="slidenum">
              <a:rPr lang="zh-CN" altLang="en-US" smtClean="0"/>
              <a:t>14</a:t>
            </a:fld>
            <a:endParaRPr lang="zh-CN" altLang="en-US"/>
          </a:p>
        </p:txBody>
      </p:sp>
    </p:spTree>
    <p:extLst>
      <p:ext uri="{BB962C8B-B14F-4D97-AF65-F5344CB8AC3E}">
        <p14:creationId xmlns:p14="http://schemas.microsoft.com/office/powerpoint/2010/main" val="521915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均方误差</a:t>
            </a:r>
            <a:endParaRPr lang="zh-CN" altLang="en-US" dirty="0"/>
          </a:p>
        </p:txBody>
      </p:sp>
      <p:sp>
        <p:nvSpPr>
          <p:cNvPr id="4" name="灯片编号占位符 3"/>
          <p:cNvSpPr>
            <a:spLocks noGrp="1"/>
          </p:cNvSpPr>
          <p:nvPr>
            <p:ph type="sldNum" sz="quarter" idx="10"/>
          </p:nvPr>
        </p:nvSpPr>
        <p:spPr/>
        <p:txBody>
          <a:bodyPr/>
          <a:lstStyle/>
          <a:p>
            <a:fld id="{1C395EBD-FBAE-4B07-A99A-43E1EEA6C018}" type="slidenum">
              <a:rPr lang="zh-CN" altLang="en-US" smtClean="0"/>
              <a:t>39</a:t>
            </a:fld>
            <a:endParaRPr lang="zh-CN" altLang="en-US"/>
          </a:p>
        </p:txBody>
      </p:sp>
    </p:spTree>
    <p:extLst>
      <p:ext uri="{BB962C8B-B14F-4D97-AF65-F5344CB8AC3E}">
        <p14:creationId xmlns:p14="http://schemas.microsoft.com/office/powerpoint/2010/main" val="40390646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PyTorch</a:t>
            </a:r>
            <a:r>
              <a:rPr lang="en-US" altLang="zh-CN" dirty="0" smtClean="0"/>
              <a:t> provides many tools to make data loading easy and hopefully, to make your code more readable. </a:t>
            </a:r>
            <a:endParaRPr lang="zh-CN" altLang="en-US" dirty="0"/>
          </a:p>
        </p:txBody>
      </p:sp>
      <p:sp>
        <p:nvSpPr>
          <p:cNvPr id="4" name="灯片编号占位符 3"/>
          <p:cNvSpPr>
            <a:spLocks noGrp="1"/>
          </p:cNvSpPr>
          <p:nvPr>
            <p:ph type="sldNum" sz="quarter" idx="10"/>
          </p:nvPr>
        </p:nvSpPr>
        <p:spPr/>
        <p:txBody>
          <a:bodyPr/>
          <a:lstStyle/>
          <a:p>
            <a:fld id="{1C395EBD-FBAE-4B07-A99A-43E1EEA6C018}" type="slidenum">
              <a:rPr lang="zh-CN" altLang="en-US" smtClean="0"/>
              <a:t>45</a:t>
            </a:fld>
            <a:endParaRPr lang="zh-CN" altLang="en-US"/>
          </a:p>
        </p:txBody>
      </p:sp>
    </p:spTree>
    <p:extLst>
      <p:ext uri="{BB962C8B-B14F-4D97-AF65-F5344CB8AC3E}">
        <p14:creationId xmlns:p14="http://schemas.microsoft.com/office/powerpoint/2010/main" val="783828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In </a:t>
            </a:r>
            <a:r>
              <a:rPr lang="en-US" altLang="zh-CN" sz="1200" b="0" i="0" kern="1200" dirty="0" err="1" smtClean="0">
                <a:solidFill>
                  <a:schemeClr val="tx1"/>
                </a:solidFill>
                <a:effectLst/>
                <a:latin typeface="+mn-lt"/>
                <a:ea typeface="+mn-ea"/>
                <a:cs typeface="+mn-cs"/>
              </a:rPr>
              <a:t>PyTorch</a:t>
            </a:r>
            <a:r>
              <a:rPr lang="en-US" altLang="zh-CN" sz="1200" b="0" i="0" kern="1200" dirty="0" smtClean="0">
                <a:solidFill>
                  <a:schemeClr val="tx1"/>
                </a:solidFill>
                <a:effectLst/>
                <a:latin typeface="+mn-lt"/>
                <a:ea typeface="+mn-ea"/>
                <a:cs typeface="+mn-cs"/>
              </a:rPr>
              <a:t>, the learnable parameters (i.e. weights and biases) of an </a:t>
            </a:r>
            <a:r>
              <a:rPr lang="en-US" altLang="zh-CN" sz="1200" kern="1200" dirty="0" err="1" smtClean="0">
                <a:solidFill>
                  <a:schemeClr val="tx1"/>
                </a:solidFill>
                <a:effectLst/>
                <a:latin typeface="+mn-lt"/>
                <a:ea typeface="+mn-ea"/>
                <a:cs typeface="+mn-cs"/>
              </a:rPr>
              <a:t>torch.nn.Module</a:t>
            </a:r>
            <a:r>
              <a:rPr lang="en-US" altLang="zh-CN" sz="1200" b="0" i="0" kern="1200" dirty="0" smtClean="0">
                <a:solidFill>
                  <a:schemeClr val="tx1"/>
                </a:solidFill>
                <a:effectLst/>
                <a:latin typeface="+mn-lt"/>
                <a:ea typeface="+mn-ea"/>
                <a:cs typeface="+mn-cs"/>
              </a:rPr>
              <a:t> model are contained in the model’s </a:t>
            </a:r>
            <a:r>
              <a:rPr lang="en-US" altLang="zh-CN" sz="1200" b="0" i="1" kern="1200" dirty="0" smtClean="0">
                <a:solidFill>
                  <a:schemeClr val="tx1"/>
                </a:solidFill>
                <a:effectLst/>
                <a:latin typeface="+mn-lt"/>
                <a:ea typeface="+mn-ea"/>
                <a:cs typeface="+mn-cs"/>
              </a:rPr>
              <a:t>parameters</a:t>
            </a:r>
            <a:r>
              <a:rPr lang="en-US" altLang="zh-CN" sz="1200" b="0" i="0" kern="1200" dirty="0" smtClean="0">
                <a:solidFill>
                  <a:schemeClr val="tx1"/>
                </a:solidFill>
                <a:effectLst/>
                <a:latin typeface="+mn-lt"/>
                <a:ea typeface="+mn-ea"/>
                <a:cs typeface="+mn-cs"/>
              </a:rPr>
              <a:t> (accessed with </a:t>
            </a:r>
            <a:r>
              <a:rPr lang="en-US" altLang="zh-CN" sz="1200" kern="1200" dirty="0" err="1" smtClean="0">
                <a:solidFill>
                  <a:schemeClr val="tx1"/>
                </a:solidFill>
                <a:effectLst/>
                <a:latin typeface="+mn-lt"/>
                <a:ea typeface="+mn-ea"/>
                <a:cs typeface="+mn-cs"/>
              </a:rPr>
              <a:t>model.parameters</a:t>
            </a:r>
            <a:r>
              <a:rPr lang="en-US" altLang="zh-CN" sz="120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 A </a:t>
            </a:r>
            <a:r>
              <a:rPr lang="en-US" altLang="zh-CN" sz="1200" b="0" i="1" kern="1200" dirty="0" err="1" smtClean="0">
                <a:solidFill>
                  <a:schemeClr val="tx1"/>
                </a:solidFill>
                <a:effectLst/>
                <a:latin typeface="+mn-lt"/>
                <a:ea typeface="+mn-ea"/>
                <a:cs typeface="+mn-cs"/>
              </a:rPr>
              <a:t>state_dict</a:t>
            </a:r>
            <a:r>
              <a:rPr lang="en-US" altLang="zh-CN" sz="1200" b="0" i="0" kern="1200" dirty="0" smtClean="0">
                <a:solidFill>
                  <a:schemeClr val="tx1"/>
                </a:solidFill>
                <a:effectLst/>
                <a:latin typeface="+mn-lt"/>
                <a:ea typeface="+mn-ea"/>
                <a:cs typeface="+mn-cs"/>
              </a:rPr>
              <a:t> is simply a Python dictionary object that maps each layer to its parameter tensor. Note that only layers with learnable parameters (convolutional layers, linear layers, etc.) and registered buffers (</a:t>
            </a:r>
            <a:r>
              <a:rPr lang="en-US" altLang="zh-CN" sz="1200" b="0" i="0" kern="1200" dirty="0" err="1" smtClean="0">
                <a:solidFill>
                  <a:schemeClr val="tx1"/>
                </a:solidFill>
                <a:effectLst/>
                <a:latin typeface="+mn-lt"/>
                <a:ea typeface="+mn-ea"/>
                <a:cs typeface="+mn-cs"/>
              </a:rPr>
              <a:t>batchnorm’s</a:t>
            </a:r>
            <a:r>
              <a:rPr lang="en-US" altLang="zh-CN"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running_mean</a:t>
            </a:r>
            <a:r>
              <a:rPr lang="en-US" altLang="zh-CN" sz="1200" b="0" i="0" kern="1200" dirty="0" smtClean="0">
                <a:solidFill>
                  <a:schemeClr val="tx1"/>
                </a:solidFill>
                <a:effectLst/>
                <a:latin typeface="+mn-lt"/>
                <a:ea typeface="+mn-ea"/>
                <a:cs typeface="+mn-cs"/>
              </a:rPr>
              <a:t>) have entries in the model’s </a:t>
            </a:r>
            <a:r>
              <a:rPr lang="en-US" altLang="zh-CN" sz="1200" b="0" i="1" kern="1200" dirty="0" err="1" smtClean="0">
                <a:solidFill>
                  <a:schemeClr val="tx1"/>
                </a:solidFill>
                <a:effectLst/>
                <a:latin typeface="+mn-lt"/>
                <a:ea typeface="+mn-ea"/>
                <a:cs typeface="+mn-cs"/>
              </a:rPr>
              <a:t>state_dict</a:t>
            </a:r>
            <a:r>
              <a:rPr lang="en-US" altLang="zh-CN" sz="1200" b="0" i="0" kern="1200" dirty="0" smtClean="0">
                <a:solidFill>
                  <a:schemeClr val="tx1"/>
                </a:solidFill>
                <a:effectLst/>
                <a:latin typeface="+mn-lt"/>
                <a:ea typeface="+mn-ea"/>
                <a:cs typeface="+mn-cs"/>
              </a:rPr>
              <a:t>. Optimizer objects (</a:t>
            </a:r>
            <a:r>
              <a:rPr lang="en-US" altLang="zh-CN" sz="1200" kern="1200" dirty="0" err="1" smtClean="0">
                <a:solidFill>
                  <a:schemeClr val="tx1"/>
                </a:solidFill>
                <a:effectLst/>
                <a:latin typeface="+mn-lt"/>
                <a:ea typeface="+mn-ea"/>
                <a:cs typeface="+mn-cs"/>
              </a:rPr>
              <a:t>torch.optim</a:t>
            </a:r>
            <a:r>
              <a:rPr lang="en-US" altLang="zh-CN" sz="1200" b="0" i="0" kern="1200" dirty="0" smtClean="0">
                <a:solidFill>
                  <a:schemeClr val="tx1"/>
                </a:solidFill>
                <a:effectLst/>
                <a:latin typeface="+mn-lt"/>
                <a:ea typeface="+mn-ea"/>
                <a:cs typeface="+mn-cs"/>
              </a:rPr>
              <a:t>) also have a </a:t>
            </a:r>
            <a:r>
              <a:rPr lang="en-US" altLang="zh-CN" sz="1200" b="0" i="1" kern="1200" dirty="0" err="1" smtClean="0">
                <a:solidFill>
                  <a:schemeClr val="tx1"/>
                </a:solidFill>
                <a:effectLst/>
                <a:latin typeface="+mn-lt"/>
                <a:ea typeface="+mn-ea"/>
                <a:cs typeface="+mn-cs"/>
              </a:rPr>
              <a:t>state_dict</a:t>
            </a:r>
            <a:r>
              <a:rPr lang="en-US" altLang="zh-CN" sz="1200" b="0" i="0" kern="1200" dirty="0" smtClean="0">
                <a:solidFill>
                  <a:schemeClr val="tx1"/>
                </a:solidFill>
                <a:effectLst/>
                <a:latin typeface="+mn-lt"/>
                <a:ea typeface="+mn-ea"/>
                <a:cs typeface="+mn-cs"/>
              </a:rPr>
              <a:t>, which contains information about the optimizer’s state, as well as the </a:t>
            </a:r>
            <a:r>
              <a:rPr lang="en-US" altLang="zh-CN" sz="1200" b="0" i="0" kern="1200" dirty="0" err="1" smtClean="0">
                <a:solidFill>
                  <a:schemeClr val="tx1"/>
                </a:solidFill>
                <a:effectLst/>
                <a:latin typeface="+mn-lt"/>
                <a:ea typeface="+mn-ea"/>
                <a:cs typeface="+mn-cs"/>
              </a:rPr>
              <a:t>hyperparameters</a:t>
            </a:r>
            <a:r>
              <a:rPr lang="en-US" altLang="zh-CN" sz="1200" b="0" i="0" kern="1200" dirty="0" smtClean="0">
                <a:solidFill>
                  <a:schemeClr val="tx1"/>
                </a:solidFill>
                <a:effectLst/>
                <a:latin typeface="+mn-lt"/>
                <a:ea typeface="+mn-ea"/>
                <a:cs typeface="+mn-cs"/>
              </a:rPr>
              <a:t> used.</a:t>
            </a:r>
            <a:endParaRPr lang="zh-CN" altLang="en-US" dirty="0"/>
          </a:p>
        </p:txBody>
      </p:sp>
      <p:sp>
        <p:nvSpPr>
          <p:cNvPr id="4" name="灯片编号占位符 3"/>
          <p:cNvSpPr>
            <a:spLocks noGrp="1"/>
          </p:cNvSpPr>
          <p:nvPr>
            <p:ph type="sldNum" sz="quarter" idx="10"/>
          </p:nvPr>
        </p:nvSpPr>
        <p:spPr/>
        <p:txBody>
          <a:bodyPr/>
          <a:lstStyle/>
          <a:p>
            <a:fld id="{1C395EBD-FBAE-4B07-A99A-43E1EEA6C018}" type="slidenum">
              <a:rPr lang="zh-CN" altLang="en-US" smtClean="0"/>
              <a:t>58</a:t>
            </a:fld>
            <a:endParaRPr lang="zh-CN" altLang="en-US"/>
          </a:p>
        </p:txBody>
      </p:sp>
    </p:spTree>
    <p:extLst>
      <p:ext uri="{BB962C8B-B14F-4D97-AF65-F5344CB8AC3E}">
        <p14:creationId xmlns:p14="http://schemas.microsoft.com/office/powerpoint/2010/main" val="1277151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 reason for this is because pickle does not save the model class itself. Rather, it saves a path to the file containing the class, which is used during load time. Because of this, your code can break in various ways when used in other projects or after refactors.</a:t>
            </a:r>
            <a:endParaRPr lang="zh-CN" altLang="en-US" dirty="0"/>
          </a:p>
        </p:txBody>
      </p:sp>
      <p:sp>
        <p:nvSpPr>
          <p:cNvPr id="4" name="灯片编号占位符 3"/>
          <p:cNvSpPr>
            <a:spLocks noGrp="1"/>
          </p:cNvSpPr>
          <p:nvPr>
            <p:ph type="sldNum" sz="quarter" idx="10"/>
          </p:nvPr>
        </p:nvSpPr>
        <p:spPr/>
        <p:txBody>
          <a:bodyPr/>
          <a:lstStyle/>
          <a:p>
            <a:fld id="{1C395EBD-FBAE-4B07-A99A-43E1EEA6C018}" type="slidenum">
              <a:rPr lang="zh-CN" altLang="en-US" smtClean="0"/>
              <a:t>60</a:t>
            </a:fld>
            <a:endParaRPr lang="zh-CN" altLang="en-US"/>
          </a:p>
        </p:txBody>
      </p:sp>
    </p:spTree>
    <p:extLst>
      <p:ext uri="{BB962C8B-B14F-4D97-AF65-F5344CB8AC3E}">
        <p14:creationId xmlns:p14="http://schemas.microsoft.com/office/powerpoint/2010/main" val="1163042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03847EA8-927E-4FE1-B6C3-807D31BADDB0}" type="datetimeFigureOut">
              <a:rPr lang="zh-CN" altLang="en-US" smtClean="0"/>
              <a:t>2019/4/15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D906908-ED19-4254-B339-E4411F592F3A}" type="slidenum">
              <a:rPr lang="zh-CN" altLang="en-US" smtClean="0"/>
              <a:t>‹#›</a:t>
            </a:fld>
            <a:endParaRPr lang="zh-CN" altLang="en-US"/>
          </a:p>
        </p:txBody>
      </p:sp>
    </p:spTree>
    <p:extLst>
      <p:ext uri="{BB962C8B-B14F-4D97-AF65-F5344CB8AC3E}">
        <p14:creationId xmlns:p14="http://schemas.microsoft.com/office/powerpoint/2010/main" val="1197748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03847EA8-927E-4FE1-B6C3-807D31BADDB0}" type="datetimeFigureOut">
              <a:rPr lang="zh-CN" altLang="en-US" smtClean="0"/>
              <a:t>2019/4/15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D906908-ED19-4254-B339-E4411F592F3A}" type="slidenum">
              <a:rPr lang="zh-CN" altLang="en-US" smtClean="0"/>
              <a:t>‹#›</a:t>
            </a:fld>
            <a:endParaRPr lang="zh-CN" altLang="en-US"/>
          </a:p>
        </p:txBody>
      </p:sp>
    </p:spTree>
    <p:extLst>
      <p:ext uri="{BB962C8B-B14F-4D97-AF65-F5344CB8AC3E}">
        <p14:creationId xmlns:p14="http://schemas.microsoft.com/office/powerpoint/2010/main" val="575695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03847EA8-927E-4FE1-B6C3-807D31BADDB0}" type="datetimeFigureOut">
              <a:rPr lang="zh-CN" altLang="en-US" smtClean="0"/>
              <a:t>2019/4/15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D906908-ED19-4254-B339-E4411F592F3A}" type="slidenum">
              <a:rPr lang="zh-CN" altLang="en-US" smtClean="0"/>
              <a:t>‹#›</a:t>
            </a:fld>
            <a:endParaRPr lang="zh-CN" altLang="en-US"/>
          </a:p>
        </p:txBody>
      </p:sp>
    </p:spTree>
    <p:extLst>
      <p:ext uri="{BB962C8B-B14F-4D97-AF65-F5344CB8AC3E}">
        <p14:creationId xmlns:p14="http://schemas.microsoft.com/office/powerpoint/2010/main" val="2101337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zh-CN" altLang="en-US" dirty="0" smtClean="0"/>
              <a:t>单击此处编辑母版标题样式</a:t>
            </a:r>
            <a:endParaRPr lang="en-US" dirty="0"/>
          </a:p>
        </p:txBody>
      </p:sp>
      <p:sp>
        <p:nvSpPr>
          <p:cNvPr id="3" name="Content Placeholder 2"/>
          <p:cNvSpPr>
            <a:spLocks noGrp="1"/>
          </p:cNvSpPr>
          <p:nvPr>
            <p:ph idx="1"/>
          </p:nvPr>
        </p:nvSpPr>
        <p:spPr>
          <a:xfrm>
            <a:off x="134472" y="1542155"/>
            <a:ext cx="8892988" cy="517932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03847EA8-927E-4FE1-B6C3-807D31BADDB0}" type="datetimeFigureOut">
              <a:rPr lang="zh-CN" altLang="en-US" smtClean="0"/>
              <a:t>2019/4/15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D906908-ED19-4254-B339-E4411F592F3A}" type="slidenum">
              <a:rPr lang="zh-CN" altLang="en-US" smtClean="0"/>
              <a:t>‹#›</a:t>
            </a:fld>
            <a:endParaRPr lang="zh-CN" altLang="en-US"/>
          </a:p>
        </p:txBody>
      </p:sp>
    </p:spTree>
    <p:extLst>
      <p:ext uri="{BB962C8B-B14F-4D97-AF65-F5344CB8AC3E}">
        <p14:creationId xmlns:p14="http://schemas.microsoft.com/office/powerpoint/2010/main" val="2184058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03847EA8-927E-4FE1-B6C3-807D31BADDB0}" type="datetimeFigureOut">
              <a:rPr lang="zh-CN" altLang="en-US" smtClean="0"/>
              <a:t>2019/4/15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D906908-ED19-4254-B339-E4411F592F3A}" type="slidenum">
              <a:rPr lang="zh-CN" altLang="en-US" smtClean="0"/>
              <a:t>‹#›</a:t>
            </a:fld>
            <a:endParaRPr lang="zh-CN" altLang="en-US"/>
          </a:p>
        </p:txBody>
      </p:sp>
    </p:spTree>
    <p:extLst>
      <p:ext uri="{BB962C8B-B14F-4D97-AF65-F5344CB8AC3E}">
        <p14:creationId xmlns:p14="http://schemas.microsoft.com/office/powerpoint/2010/main" val="4021889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03847EA8-927E-4FE1-B6C3-807D31BADDB0}" type="datetimeFigureOut">
              <a:rPr lang="zh-CN" altLang="en-US" smtClean="0"/>
              <a:t>2019/4/15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D906908-ED19-4254-B339-E4411F592F3A}" type="slidenum">
              <a:rPr lang="zh-CN" altLang="en-US" smtClean="0"/>
              <a:t>‹#›</a:t>
            </a:fld>
            <a:endParaRPr lang="zh-CN" altLang="en-US"/>
          </a:p>
        </p:txBody>
      </p:sp>
    </p:spTree>
    <p:extLst>
      <p:ext uri="{BB962C8B-B14F-4D97-AF65-F5344CB8AC3E}">
        <p14:creationId xmlns:p14="http://schemas.microsoft.com/office/powerpoint/2010/main" val="1788869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03847EA8-927E-4FE1-B6C3-807D31BADDB0}" type="datetimeFigureOut">
              <a:rPr lang="zh-CN" altLang="en-US" smtClean="0"/>
              <a:t>2019/4/15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D906908-ED19-4254-B339-E4411F592F3A}" type="slidenum">
              <a:rPr lang="zh-CN" altLang="en-US" smtClean="0"/>
              <a:t>‹#›</a:t>
            </a:fld>
            <a:endParaRPr lang="zh-CN" altLang="en-US"/>
          </a:p>
        </p:txBody>
      </p:sp>
    </p:spTree>
    <p:extLst>
      <p:ext uri="{BB962C8B-B14F-4D97-AF65-F5344CB8AC3E}">
        <p14:creationId xmlns:p14="http://schemas.microsoft.com/office/powerpoint/2010/main" val="3606436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03847EA8-927E-4FE1-B6C3-807D31BADDB0}" type="datetimeFigureOut">
              <a:rPr lang="zh-CN" altLang="en-US" smtClean="0"/>
              <a:t>2019/4/15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D906908-ED19-4254-B339-E4411F592F3A}" type="slidenum">
              <a:rPr lang="zh-CN" altLang="en-US" smtClean="0"/>
              <a:t>‹#›</a:t>
            </a:fld>
            <a:endParaRPr lang="zh-CN" altLang="en-US"/>
          </a:p>
        </p:txBody>
      </p:sp>
    </p:spTree>
    <p:extLst>
      <p:ext uri="{BB962C8B-B14F-4D97-AF65-F5344CB8AC3E}">
        <p14:creationId xmlns:p14="http://schemas.microsoft.com/office/powerpoint/2010/main" val="1994962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847EA8-927E-4FE1-B6C3-807D31BADDB0}" type="datetimeFigureOut">
              <a:rPr lang="zh-CN" altLang="en-US" smtClean="0"/>
              <a:t>2019/4/15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D906908-ED19-4254-B339-E4411F592F3A}" type="slidenum">
              <a:rPr lang="zh-CN" altLang="en-US" smtClean="0"/>
              <a:t>‹#›</a:t>
            </a:fld>
            <a:endParaRPr lang="zh-CN" altLang="en-US"/>
          </a:p>
        </p:txBody>
      </p:sp>
    </p:spTree>
    <p:extLst>
      <p:ext uri="{BB962C8B-B14F-4D97-AF65-F5344CB8AC3E}">
        <p14:creationId xmlns:p14="http://schemas.microsoft.com/office/powerpoint/2010/main" val="2044244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03847EA8-927E-4FE1-B6C3-807D31BADDB0}" type="datetimeFigureOut">
              <a:rPr lang="zh-CN" altLang="en-US" smtClean="0"/>
              <a:t>2019/4/15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D906908-ED19-4254-B339-E4411F592F3A}" type="slidenum">
              <a:rPr lang="zh-CN" altLang="en-US" smtClean="0"/>
              <a:t>‹#›</a:t>
            </a:fld>
            <a:endParaRPr lang="zh-CN" altLang="en-US"/>
          </a:p>
        </p:txBody>
      </p:sp>
    </p:spTree>
    <p:extLst>
      <p:ext uri="{BB962C8B-B14F-4D97-AF65-F5344CB8AC3E}">
        <p14:creationId xmlns:p14="http://schemas.microsoft.com/office/powerpoint/2010/main" val="3358041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03847EA8-927E-4FE1-B6C3-807D31BADDB0}" type="datetimeFigureOut">
              <a:rPr lang="zh-CN" altLang="en-US" smtClean="0"/>
              <a:t>2019/4/15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D906908-ED19-4254-B339-E4411F592F3A}" type="slidenum">
              <a:rPr lang="zh-CN" altLang="en-US" smtClean="0"/>
              <a:t>‹#›</a:t>
            </a:fld>
            <a:endParaRPr lang="zh-CN" altLang="en-US"/>
          </a:p>
        </p:txBody>
      </p:sp>
    </p:spTree>
    <p:extLst>
      <p:ext uri="{BB962C8B-B14F-4D97-AF65-F5344CB8AC3E}">
        <p14:creationId xmlns:p14="http://schemas.microsoft.com/office/powerpoint/2010/main" val="1043424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4471" y="852015"/>
            <a:ext cx="8892988" cy="555441"/>
          </a:xfrm>
          <a:prstGeom prst="rect">
            <a:avLst/>
          </a:prstGeom>
        </p:spPr>
        <p:txBody>
          <a:bodyPr vert="horz" lIns="91440" tIns="45720" rIns="91440" bIns="45720" rtlCol="0" anchor="ctr">
            <a:noAutofit/>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134472" y="1542155"/>
            <a:ext cx="8892988" cy="4652737"/>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847EA8-927E-4FE1-B6C3-807D31BADDB0}" type="datetimeFigureOut">
              <a:rPr lang="zh-CN" altLang="en-US" smtClean="0"/>
              <a:t>2019/4/15</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906908-ED19-4254-B339-E4411F592F3A}" type="slidenum">
              <a:rPr lang="zh-CN" altLang="en-US" smtClean="0"/>
              <a:t>‹#›</a:t>
            </a:fld>
            <a:endParaRPr lang="zh-CN" altLang="en-US" dirty="0"/>
          </a:p>
        </p:txBody>
      </p:sp>
      <p:sp>
        <p:nvSpPr>
          <p:cNvPr id="7" name="矩形 6"/>
          <p:cNvSpPr/>
          <p:nvPr userDrawn="1"/>
        </p:nvSpPr>
        <p:spPr>
          <a:xfrm>
            <a:off x="0" y="0"/>
            <a:ext cx="9144000" cy="690282"/>
          </a:xfrm>
          <a:prstGeom prst="rect">
            <a:avLst/>
          </a:prstGeom>
          <a:solidFill>
            <a:schemeClr val="accent1">
              <a:lumMod val="5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 name="矩形 7"/>
          <p:cNvSpPr/>
          <p:nvPr userDrawn="1"/>
        </p:nvSpPr>
        <p:spPr>
          <a:xfrm>
            <a:off x="0" y="681316"/>
            <a:ext cx="9144000" cy="36000"/>
          </a:xfrm>
          <a:prstGeom prst="rect">
            <a:avLst/>
          </a:prstGeom>
          <a:solidFill>
            <a:schemeClr val="accent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1973746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github.com/pytorch/pytorch/tree/master/aten/src"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ruder.io/optimizing-gradient-descent/index.html" TargetMode="External"/><Relationship Id="rId2" Type="http://schemas.openxmlformats.org/officeDocument/2006/relationships/hyperlink" Target="https://www.bilibili.com/video/av15997678/?p=16"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pytorch.org/tutorials/beginner/deep_learning_60min_blitz.html"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pytorch.org/docs/stable/torch.html?highlight=save#torch.save"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pytorch.org/docs/stable/nn.html?highlight=load_state_dict#torch.nn.Module.load_state_dict" TargetMode="External"/><Relationship Id="rId5" Type="http://schemas.openxmlformats.org/officeDocument/2006/relationships/hyperlink" Target="https://pytorch.org/docs/stable/torch.html?highlight=torch%20load#torch.load" TargetMode="External"/><Relationship Id="rId4" Type="http://schemas.openxmlformats.org/officeDocument/2006/relationships/hyperlink" Target="https://docs.python.org/3/library/pickle.html"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pytorch/pytorch/release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docs.python.org/3/library/pickle.htm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hyperlink" Target="https://github.com/facebookresearch/visdom"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www.bitahub.com/views/article-detail.html?articleId=_1b37e7a9def34b51afd5f91d3989027f" TargetMode="External"/><Relationship Id="rId2" Type="http://schemas.openxmlformats.org/officeDocument/2006/relationships/hyperlink" Target="https://pytorch.org/tutorials/beginner/blitz/data_parallel_tutorial.html#sphx-glr-beginner-blitz-data-parallel-tutorial-py"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hyperlink" Target="https://pytorch.org/docs/torch"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000187"/>
            <a:ext cx="7772400" cy="2387600"/>
          </a:xfrm>
        </p:spPr>
        <p:txBody>
          <a:bodyPr/>
          <a:lstStyle/>
          <a:p>
            <a:r>
              <a:rPr lang="zh-CN" altLang="en-US" dirty="0" smtClean="0"/>
              <a:t>深度学习框架介绍</a:t>
            </a:r>
            <a:r>
              <a:rPr lang="en-US" altLang="zh-CN" dirty="0" smtClean="0"/>
              <a:t/>
            </a:r>
            <a:br>
              <a:rPr lang="en-US" altLang="zh-CN" dirty="0" smtClean="0"/>
            </a:br>
            <a:endParaRPr lang="zh-CN" altLang="en-US" dirty="0"/>
          </a:p>
        </p:txBody>
      </p:sp>
      <p:sp>
        <p:nvSpPr>
          <p:cNvPr id="3" name="副标题 2"/>
          <p:cNvSpPr>
            <a:spLocks noGrp="1"/>
          </p:cNvSpPr>
          <p:nvPr>
            <p:ph type="subTitle" idx="1"/>
          </p:nvPr>
        </p:nvSpPr>
        <p:spPr>
          <a:xfrm>
            <a:off x="1143000" y="4479862"/>
            <a:ext cx="6858000" cy="1655762"/>
          </a:xfrm>
        </p:spPr>
        <p:txBody>
          <a:bodyPr/>
          <a:lstStyle/>
          <a:p>
            <a:endParaRPr lang="en-US" altLang="zh-CN" dirty="0" smtClean="0"/>
          </a:p>
          <a:p>
            <a:r>
              <a:rPr lang="zh-CN" altLang="en-US" dirty="0" smtClean="0"/>
              <a:t>郑歆慰</a:t>
            </a:r>
            <a:endParaRPr lang="en-US" altLang="zh-CN" dirty="0" smtClean="0"/>
          </a:p>
          <a:p>
            <a:r>
              <a:rPr lang="en-US" altLang="zh-CN" dirty="0" smtClean="0"/>
              <a:t>2019</a:t>
            </a:r>
            <a:r>
              <a:rPr lang="zh-CN" altLang="en-US" dirty="0" smtClean="0"/>
              <a:t>年</a:t>
            </a:r>
            <a:r>
              <a:rPr lang="en-US" altLang="zh-CN" dirty="0" smtClean="0"/>
              <a:t>4</a:t>
            </a:r>
            <a:r>
              <a:rPr lang="zh-CN" altLang="en-US" dirty="0" smtClean="0"/>
              <a:t>月</a:t>
            </a:r>
            <a:r>
              <a:rPr lang="en-US" altLang="zh-CN" dirty="0" smtClean="0"/>
              <a:t>15</a:t>
            </a:r>
            <a:r>
              <a:rPr lang="zh-CN" altLang="en-US" dirty="0" smtClean="0"/>
              <a:t>日</a:t>
            </a:r>
            <a:endParaRPr lang="zh-CN" altLang="en-US" dirty="0"/>
          </a:p>
        </p:txBody>
      </p:sp>
      <p:sp>
        <p:nvSpPr>
          <p:cNvPr id="4" name="文本框 3"/>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lumMod val="50000"/>
                  </a:schemeClr>
                </a:solidFill>
              </a:rPr>
              <a:t>Tensors</a:t>
            </a:r>
            <a:endParaRPr lang="zh-CN" altLang="en-US" dirty="0">
              <a:solidFill>
                <a:schemeClr val="bg1">
                  <a:lumMod val="50000"/>
                </a:schemeClr>
              </a:solidFill>
            </a:endParaRPr>
          </a:p>
        </p:txBody>
      </p:sp>
      <p:sp>
        <p:nvSpPr>
          <p:cNvPr id="5" name="文本框 4"/>
          <p:cNvSpPr txBox="1"/>
          <p:nvPr/>
        </p:nvSpPr>
        <p:spPr>
          <a:xfrm>
            <a:off x="1931094" y="137160"/>
            <a:ext cx="1052917" cy="369332"/>
          </a:xfrm>
          <a:prstGeom prst="rect">
            <a:avLst/>
          </a:prstGeom>
          <a:noFill/>
        </p:spPr>
        <p:txBody>
          <a:bodyPr wrap="none" rtlCol="0">
            <a:spAutoFit/>
          </a:bodyPr>
          <a:lstStyle/>
          <a:p>
            <a:r>
              <a:rPr lang="en-US" altLang="zh-CN" dirty="0" err="1" smtClean="0">
                <a:solidFill>
                  <a:schemeClr val="bg1">
                    <a:lumMod val="50000"/>
                  </a:schemeClr>
                </a:solidFill>
              </a:rPr>
              <a:t>Autograd</a:t>
            </a:r>
            <a:endParaRPr lang="zh-CN" altLang="en-US" dirty="0">
              <a:solidFill>
                <a:schemeClr val="bg1">
                  <a:lumMod val="50000"/>
                </a:schemeClr>
              </a:solidFill>
            </a:endParaRPr>
          </a:p>
        </p:txBody>
      </p:sp>
      <p:sp>
        <p:nvSpPr>
          <p:cNvPr id="6" name="文本框 5"/>
          <p:cNvSpPr txBox="1"/>
          <p:nvPr/>
        </p:nvSpPr>
        <p:spPr>
          <a:xfrm>
            <a:off x="7715285" y="137160"/>
            <a:ext cx="1262974" cy="369332"/>
          </a:xfrm>
          <a:prstGeom prst="rect">
            <a:avLst/>
          </a:prstGeom>
          <a:noFill/>
        </p:spPr>
        <p:txBody>
          <a:bodyPr wrap="none" rtlCol="0">
            <a:spAutoFit/>
          </a:bodyPr>
          <a:lstStyle/>
          <a:p>
            <a:r>
              <a:rPr lang="en-US" altLang="zh-CN" dirty="0" smtClean="0">
                <a:solidFill>
                  <a:schemeClr val="bg1">
                    <a:lumMod val="50000"/>
                  </a:schemeClr>
                </a:solidFill>
              </a:rPr>
              <a:t>Experiment</a:t>
            </a:r>
            <a:endParaRPr lang="zh-CN" altLang="en-US" dirty="0">
              <a:solidFill>
                <a:schemeClr val="bg1">
                  <a:lumMod val="50000"/>
                </a:schemeClr>
              </a:solidFill>
            </a:endParaRPr>
          </a:p>
        </p:txBody>
      </p:sp>
      <p:sp>
        <p:nvSpPr>
          <p:cNvPr id="7" name="文本框 6"/>
          <p:cNvSpPr txBox="1"/>
          <p:nvPr/>
        </p:nvSpPr>
        <p:spPr>
          <a:xfrm>
            <a:off x="3811603" y="137160"/>
            <a:ext cx="1066959" cy="369332"/>
          </a:xfrm>
          <a:prstGeom prst="rect">
            <a:avLst/>
          </a:prstGeom>
          <a:noFill/>
        </p:spPr>
        <p:txBody>
          <a:bodyPr wrap="none" rtlCol="0">
            <a:spAutoFit/>
          </a:bodyPr>
          <a:lstStyle/>
          <a:p>
            <a:r>
              <a:rPr lang="en-US" altLang="zh-CN" dirty="0" smtClean="0">
                <a:solidFill>
                  <a:schemeClr val="bg1">
                    <a:lumMod val="50000"/>
                  </a:schemeClr>
                </a:solidFill>
              </a:rPr>
              <a:t>Examples</a:t>
            </a:r>
            <a:endParaRPr lang="zh-CN" altLang="en-US" dirty="0">
              <a:solidFill>
                <a:schemeClr val="bg1">
                  <a:lumMod val="50000"/>
                </a:schemeClr>
              </a:solidFill>
            </a:endParaRPr>
          </a:p>
        </p:txBody>
      </p:sp>
      <p:sp>
        <p:nvSpPr>
          <p:cNvPr id="8" name="文本框 7"/>
          <p:cNvSpPr txBox="1"/>
          <p:nvPr/>
        </p:nvSpPr>
        <p:spPr>
          <a:xfrm>
            <a:off x="5904731" y="137160"/>
            <a:ext cx="1094980" cy="369332"/>
          </a:xfrm>
          <a:prstGeom prst="rect">
            <a:avLst/>
          </a:prstGeom>
          <a:noFill/>
        </p:spPr>
        <p:txBody>
          <a:bodyPr wrap="none" rtlCol="0">
            <a:spAutoFit/>
          </a:bodyPr>
          <a:lstStyle/>
          <a:p>
            <a:r>
              <a:rPr lang="en-US" altLang="zh-CN" dirty="0" smtClean="0">
                <a:solidFill>
                  <a:schemeClr val="bg1">
                    <a:lumMod val="50000"/>
                  </a:schemeClr>
                </a:solidFill>
              </a:rPr>
              <a:t>Extension</a:t>
            </a:r>
            <a:endParaRPr lang="zh-CN" altLang="en-US" dirty="0">
              <a:solidFill>
                <a:schemeClr val="bg1">
                  <a:lumMod val="50000"/>
                </a:schemeClr>
              </a:solidFill>
            </a:endParaRPr>
          </a:p>
        </p:txBody>
      </p:sp>
      <p:sp>
        <p:nvSpPr>
          <p:cNvPr id="9" name="椭圆 8"/>
          <p:cNvSpPr/>
          <p:nvPr/>
        </p:nvSpPr>
        <p:spPr>
          <a:xfrm>
            <a:off x="19202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 name="椭圆 9"/>
          <p:cNvSpPr/>
          <p:nvPr/>
        </p:nvSpPr>
        <p:spPr>
          <a:xfrm>
            <a:off x="38770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 name="椭圆 10"/>
          <p:cNvSpPr/>
          <p:nvPr/>
        </p:nvSpPr>
        <p:spPr>
          <a:xfrm>
            <a:off x="48554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2" name="椭圆 11"/>
          <p:cNvSpPr/>
          <p:nvPr/>
        </p:nvSpPr>
        <p:spPr>
          <a:xfrm>
            <a:off x="6812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3" name="椭圆 12"/>
          <p:cNvSpPr/>
          <p:nvPr/>
        </p:nvSpPr>
        <p:spPr>
          <a:xfrm>
            <a:off x="97475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4" name="椭圆 13"/>
          <p:cNvSpPr/>
          <p:nvPr/>
        </p:nvSpPr>
        <p:spPr>
          <a:xfrm>
            <a:off x="107259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5" name="椭圆 14"/>
          <p:cNvSpPr/>
          <p:nvPr/>
        </p:nvSpPr>
        <p:spPr>
          <a:xfrm>
            <a:off x="77907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6" name="椭圆 15"/>
          <p:cNvSpPr/>
          <p:nvPr/>
        </p:nvSpPr>
        <p:spPr>
          <a:xfrm>
            <a:off x="28986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7" name="椭圆 16"/>
          <p:cNvSpPr/>
          <p:nvPr/>
        </p:nvSpPr>
        <p:spPr>
          <a:xfrm>
            <a:off x="58338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8" name="椭圆 17"/>
          <p:cNvSpPr/>
          <p:nvPr/>
        </p:nvSpPr>
        <p:spPr>
          <a:xfrm>
            <a:off x="87691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9" name="椭圆 28"/>
          <p:cNvSpPr/>
          <p:nvPr/>
        </p:nvSpPr>
        <p:spPr>
          <a:xfrm>
            <a:off x="78183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0" name="椭圆 29"/>
          <p:cNvSpPr/>
          <p:nvPr/>
        </p:nvSpPr>
        <p:spPr>
          <a:xfrm>
            <a:off x="80018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1" name="椭圆 30"/>
          <p:cNvSpPr/>
          <p:nvPr/>
        </p:nvSpPr>
        <p:spPr>
          <a:xfrm>
            <a:off x="80936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6" name="椭圆 35"/>
          <p:cNvSpPr/>
          <p:nvPr/>
        </p:nvSpPr>
        <p:spPr>
          <a:xfrm>
            <a:off x="79100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9" name="椭圆 38"/>
          <p:cNvSpPr/>
          <p:nvPr/>
        </p:nvSpPr>
        <p:spPr>
          <a:xfrm>
            <a:off x="390873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0" name="椭圆 39"/>
          <p:cNvSpPr/>
          <p:nvPr/>
        </p:nvSpPr>
        <p:spPr>
          <a:xfrm>
            <a:off x="410270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1" name="椭圆 40"/>
          <p:cNvSpPr/>
          <p:nvPr/>
        </p:nvSpPr>
        <p:spPr>
          <a:xfrm>
            <a:off x="419969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2" name="椭圆 41"/>
          <p:cNvSpPr/>
          <p:nvPr/>
        </p:nvSpPr>
        <p:spPr>
          <a:xfrm>
            <a:off x="439366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3" name="椭圆 42"/>
          <p:cNvSpPr/>
          <p:nvPr/>
        </p:nvSpPr>
        <p:spPr>
          <a:xfrm>
            <a:off x="468462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4" name="椭圆 43"/>
          <p:cNvSpPr/>
          <p:nvPr/>
        </p:nvSpPr>
        <p:spPr>
          <a:xfrm>
            <a:off x="478160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5" name="椭圆 44"/>
          <p:cNvSpPr/>
          <p:nvPr/>
        </p:nvSpPr>
        <p:spPr>
          <a:xfrm>
            <a:off x="449064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6" name="椭圆 45"/>
          <p:cNvSpPr/>
          <p:nvPr/>
        </p:nvSpPr>
        <p:spPr>
          <a:xfrm>
            <a:off x="400571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7" name="椭圆 46"/>
          <p:cNvSpPr/>
          <p:nvPr/>
        </p:nvSpPr>
        <p:spPr>
          <a:xfrm>
            <a:off x="429667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8" name="椭圆 47"/>
          <p:cNvSpPr/>
          <p:nvPr/>
        </p:nvSpPr>
        <p:spPr>
          <a:xfrm>
            <a:off x="458763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9" name="椭圆 48"/>
          <p:cNvSpPr/>
          <p:nvPr/>
        </p:nvSpPr>
        <p:spPr>
          <a:xfrm>
            <a:off x="60072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0" name="椭圆 49"/>
          <p:cNvSpPr/>
          <p:nvPr/>
        </p:nvSpPr>
        <p:spPr>
          <a:xfrm>
            <a:off x="61907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1" name="椭圆 50"/>
          <p:cNvSpPr/>
          <p:nvPr/>
        </p:nvSpPr>
        <p:spPr>
          <a:xfrm>
            <a:off x="6282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2" name="椭圆 51"/>
          <p:cNvSpPr/>
          <p:nvPr/>
        </p:nvSpPr>
        <p:spPr>
          <a:xfrm>
            <a:off x="646610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3" name="椭圆 52"/>
          <p:cNvSpPr/>
          <p:nvPr/>
        </p:nvSpPr>
        <p:spPr>
          <a:xfrm>
            <a:off x="674144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5" name="椭圆 54"/>
          <p:cNvSpPr/>
          <p:nvPr/>
        </p:nvSpPr>
        <p:spPr>
          <a:xfrm>
            <a:off x="655788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6" name="椭圆 55"/>
          <p:cNvSpPr/>
          <p:nvPr/>
        </p:nvSpPr>
        <p:spPr>
          <a:xfrm>
            <a:off x="60989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7" name="椭圆 56"/>
          <p:cNvSpPr/>
          <p:nvPr/>
        </p:nvSpPr>
        <p:spPr>
          <a:xfrm>
            <a:off x="63743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8" name="椭圆 57"/>
          <p:cNvSpPr/>
          <p:nvPr/>
        </p:nvSpPr>
        <p:spPr>
          <a:xfrm>
            <a:off x="664966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pic>
        <p:nvPicPr>
          <p:cNvPr id="1026" name="Picture 2" descr="https://raw.githubusercontent.com/pytorch/pytorch/master/docs/source/_static/img/pytorch-logo-dar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96805" y="3602188"/>
            <a:ext cx="3515879" cy="703176"/>
          </a:xfrm>
          <a:prstGeom prst="rect">
            <a:avLst/>
          </a:prstGeom>
          <a:noFill/>
          <a:extLst>
            <a:ext uri="{909E8E84-426E-40DD-AFC4-6F175D3DCCD1}">
              <a14:hiddenFill xmlns:a14="http://schemas.microsoft.com/office/drawing/2010/main">
                <a:solidFill>
                  <a:srgbClr val="FFFFFF"/>
                </a:solidFill>
              </a14:hiddenFill>
            </a:ext>
          </a:extLst>
        </p:spPr>
      </p:pic>
      <p:sp>
        <p:nvSpPr>
          <p:cNvPr id="61" name="椭圆 60"/>
          <p:cNvSpPr/>
          <p:nvPr/>
        </p:nvSpPr>
        <p:spPr>
          <a:xfrm>
            <a:off x="200697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2" name="椭圆 61"/>
          <p:cNvSpPr/>
          <p:nvPr/>
        </p:nvSpPr>
        <p:spPr>
          <a:xfrm>
            <a:off x="220265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3" name="椭圆 62"/>
          <p:cNvSpPr/>
          <p:nvPr/>
        </p:nvSpPr>
        <p:spPr>
          <a:xfrm>
            <a:off x="230049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4" name="椭圆 63"/>
          <p:cNvSpPr/>
          <p:nvPr/>
        </p:nvSpPr>
        <p:spPr>
          <a:xfrm>
            <a:off x="24961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5" name="椭圆 64"/>
          <p:cNvSpPr/>
          <p:nvPr/>
        </p:nvSpPr>
        <p:spPr>
          <a:xfrm>
            <a:off x="278970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6" name="椭圆 65"/>
          <p:cNvSpPr/>
          <p:nvPr/>
        </p:nvSpPr>
        <p:spPr>
          <a:xfrm>
            <a:off x="288754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7" name="椭圆 66"/>
          <p:cNvSpPr/>
          <p:nvPr/>
        </p:nvSpPr>
        <p:spPr>
          <a:xfrm>
            <a:off x="259401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8" name="椭圆 67"/>
          <p:cNvSpPr/>
          <p:nvPr/>
        </p:nvSpPr>
        <p:spPr>
          <a:xfrm>
            <a:off x="210481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9" name="椭圆 68"/>
          <p:cNvSpPr/>
          <p:nvPr/>
        </p:nvSpPr>
        <p:spPr>
          <a:xfrm>
            <a:off x="239833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0" name="椭圆 69"/>
          <p:cNvSpPr/>
          <p:nvPr/>
        </p:nvSpPr>
        <p:spPr>
          <a:xfrm>
            <a:off x="269186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3" name="椭圆 72"/>
          <p:cNvSpPr/>
          <p:nvPr/>
        </p:nvSpPr>
        <p:spPr>
          <a:xfrm>
            <a:off x="49755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4" name="椭圆 73"/>
          <p:cNvSpPr/>
          <p:nvPr/>
        </p:nvSpPr>
        <p:spPr>
          <a:xfrm>
            <a:off x="526653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5" name="椭圆 74"/>
          <p:cNvSpPr/>
          <p:nvPr/>
        </p:nvSpPr>
        <p:spPr>
          <a:xfrm>
            <a:off x="5169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6" name="椭圆 75"/>
          <p:cNvSpPr/>
          <p:nvPr/>
        </p:nvSpPr>
        <p:spPr>
          <a:xfrm>
            <a:off x="507256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7" name="椭圆 76"/>
          <p:cNvSpPr/>
          <p:nvPr/>
        </p:nvSpPr>
        <p:spPr>
          <a:xfrm>
            <a:off x="48785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Tree>
    <p:extLst>
      <p:ext uri="{BB962C8B-B14F-4D97-AF65-F5344CB8AC3E}">
        <p14:creationId xmlns:p14="http://schemas.microsoft.com/office/powerpoint/2010/main" val="22289443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smtClean="0"/>
              <a:t>Numpy</a:t>
            </a:r>
            <a:r>
              <a:rPr lang="en-US" altLang="zh-CN" dirty="0" smtClean="0"/>
              <a:t> Array</a:t>
            </a:r>
            <a:r>
              <a:rPr lang="zh-CN" altLang="en-US" dirty="0" smtClean="0"/>
              <a:t>与</a:t>
            </a:r>
            <a:r>
              <a:rPr lang="en-US" altLang="zh-CN" dirty="0" smtClean="0"/>
              <a:t>Torch Tensor</a:t>
            </a:r>
            <a:r>
              <a:rPr lang="zh-CN" altLang="en-US" dirty="0" smtClean="0"/>
              <a:t>的相互转换</a:t>
            </a:r>
            <a:endParaRPr lang="zh-CN" altLang="en-US" dirty="0"/>
          </a:p>
        </p:txBody>
      </p:sp>
      <p:pic>
        <p:nvPicPr>
          <p:cNvPr id="62" name="内容占位符 6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2304" y="1535092"/>
            <a:ext cx="8307632" cy="5322908"/>
          </a:xfrm>
        </p:spPr>
      </p:pic>
      <p:sp>
        <p:nvSpPr>
          <p:cNvPr id="59" name="文本框 58"/>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solidFill>
              </a:rPr>
              <a:t>Tensors</a:t>
            </a:r>
            <a:endParaRPr lang="zh-CN" altLang="en-US" dirty="0">
              <a:solidFill>
                <a:schemeClr val="bg1"/>
              </a:solidFill>
            </a:endParaRPr>
          </a:p>
        </p:txBody>
      </p:sp>
      <p:sp>
        <p:nvSpPr>
          <p:cNvPr id="60" name="文本框 59"/>
          <p:cNvSpPr txBox="1"/>
          <p:nvPr/>
        </p:nvSpPr>
        <p:spPr>
          <a:xfrm>
            <a:off x="1931094" y="137160"/>
            <a:ext cx="1052917" cy="369332"/>
          </a:xfrm>
          <a:prstGeom prst="rect">
            <a:avLst/>
          </a:prstGeom>
          <a:noFill/>
        </p:spPr>
        <p:txBody>
          <a:bodyPr wrap="none" rtlCol="0">
            <a:spAutoFit/>
          </a:bodyPr>
          <a:lstStyle/>
          <a:p>
            <a:r>
              <a:rPr lang="en-US" altLang="zh-CN" dirty="0" err="1" smtClean="0">
                <a:solidFill>
                  <a:schemeClr val="bg1">
                    <a:lumMod val="50000"/>
                  </a:schemeClr>
                </a:solidFill>
              </a:rPr>
              <a:t>Autograd</a:t>
            </a:r>
            <a:endParaRPr lang="zh-CN" altLang="en-US" dirty="0">
              <a:solidFill>
                <a:schemeClr val="bg1">
                  <a:lumMod val="50000"/>
                </a:schemeClr>
              </a:solidFill>
            </a:endParaRPr>
          </a:p>
        </p:txBody>
      </p:sp>
      <p:sp>
        <p:nvSpPr>
          <p:cNvPr id="61" name="文本框 60"/>
          <p:cNvSpPr txBox="1"/>
          <p:nvPr/>
        </p:nvSpPr>
        <p:spPr>
          <a:xfrm>
            <a:off x="7715285" y="137160"/>
            <a:ext cx="1262974" cy="369332"/>
          </a:xfrm>
          <a:prstGeom prst="rect">
            <a:avLst/>
          </a:prstGeom>
          <a:noFill/>
        </p:spPr>
        <p:txBody>
          <a:bodyPr wrap="none" rtlCol="0">
            <a:spAutoFit/>
          </a:bodyPr>
          <a:lstStyle/>
          <a:p>
            <a:r>
              <a:rPr lang="en-US" altLang="zh-CN" dirty="0" smtClean="0">
                <a:solidFill>
                  <a:schemeClr val="bg1">
                    <a:lumMod val="50000"/>
                  </a:schemeClr>
                </a:solidFill>
              </a:rPr>
              <a:t>Experiment</a:t>
            </a:r>
            <a:endParaRPr lang="zh-CN" altLang="en-US" dirty="0">
              <a:solidFill>
                <a:schemeClr val="bg1">
                  <a:lumMod val="50000"/>
                </a:schemeClr>
              </a:solidFill>
            </a:endParaRPr>
          </a:p>
        </p:txBody>
      </p:sp>
      <p:sp>
        <p:nvSpPr>
          <p:cNvPr id="63" name="文本框 62"/>
          <p:cNvSpPr txBox="1"/>
          <p:nvPr/>
        </p:nvSpPr>
        <p:spPr>
          <a:xfrm>
            <a:off x="3811603" y="137160"/>
            <a:ext cx="1066959" cy="369332"/>
          </a:xfrm>
          <a:prstGeom prst="rect">
            <a:avLst/>
          </a:prstGeom>
          <a:noFill/>
        </p:spPr>
        <p:txBody>
          <a:bodyPr wrap="none" rtlCol="0">
            <a:spAutoFit/>
          </a:bodyPr>
          <a:lstStyle/>
          <a:p>
            <a:r>
              <a:rPr lang="en-US" altLang="zh-CN" dirty="0" smtClean="0">
                <a:solidFill>
                  <a:schemeClr val="bg1">
                    <a:lumMod val="50000"/>
                  </a:schemeClr>
                </a:solidFill>
              </a:rPr>
              <a:t>Examples</a:t>
            </a:r>
            <a:endParaRPr lang="zh-CN" altLang="en-US" dirty="0">
              <a:solidFill>
                <a:schemeClr val="bg1">
                  <a:lumMod val="50000"/>
                </a:schemeClr>
              </a:solidFill>
            </a:endParaRPr>
          </a:p>
        </p:txBody>
      </p:sp>
      <p:sp>
        <p:nvSpPr>
          <p:cNvPr id="64" name="文本框 63"/>
          <p:cNvSpPr txBox="1"/>
          <p:nvPr/>
        </p:nvSpPr>
        <p:spPr>
          <a:xfrm>
            <a:off x="5904731" y="137160"/>
            <a:ext cx="1094980" cy="369332"/>
          </a:xfrm>
          <a:prstGeom prst="rect">
            <a:avLst/>
          </a:prstGeom>
          <a:noFill/>
        </p:spPr>
        <p:txBody>
          <a:bodyPr wrap="none" rtlCol="0">
            <a:spAutoFit/>
          </a:bodyPr>
          <a:lstStyle/>
          <a:p>
            <a:r>
              <a:rPr lang="en-US" altLang="zh-CN" dirty="0" smtClean="0">
                <a:solidFill>
                  <a:schemeClr val="bg1">
                    <a:lumMod val="50000"/>
                  </a:schemeClr>
                </a:solidFill>
              </a:rPr>
              <a:t>Extension</a:t>
            </a:r>
            <a:endParaRPr lang="zh-CN" altLang="en-US" dirty="0">
              <a:solidFill>
                <a:schemeClr val="bg1">
                  <a:lumMod val="50000"/>
                </a:schemeClr>
              </a:solidFill>
            </a:endParaRPr>
          </a:p>
        </p:txBody>
      </p:sp>
      <p:sp>
        <p:nvSpPr>
          <p:cNvPr id="65" name="椭圆 64"/>
          <p:cNvSpPr/>
          <p:nvPr/>
        </p:nvSpPr>
        <p:spPr>
          <a:xfrm>
            <a:off x="19202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6" name="椭圆 65"/>
          <p:cNvSpPr/>
          <p:nvPr/>
        </p:nvSpPr>
        <p:spPr>
          <a:xfrm>
            <a:off x="3877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7" name="椭圆 66"/>
          <p:cNvSpPr/>
          <p:nvPr/>
        </p:nvSpPr>
        <p:spPr>
          <a:xfrm>
            <a:off x="48554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8" name="椭圆 67"/>
          <p:cNvSpPr/>
          <p:nvPr/>
        </p:nvSpPr>
        <p:spPr>
          <a:xfrm>
            <a:off x="6812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9" name="椭圆 68"/>
          <p:cNvSpPr/>
          <p:nvPr/>
        </p:nvSpPr>
        <p:spPr>
          <a:xfrm>
            <a:off x="97475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0" name="椭圆 69"/>
          <p:cNvSpPr/>
          <p:nvPr/>
        </p:nvSpPr>
        <p:spPr>
          <a:xfrm>
            <a:off x="107259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1" name="椭圆 70"/>
          <p:cNvSpPr/>
          <p:nvPr/>
        </p:nvSpPr>
        <p:spPr>
          <a:xfrm>
            <a:off x="77907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2" name="椭圆 71"/>
          <p:cNvSpPr/>
          <p:nvPr/>
        </p:nvSpPr>
        <p:spPr>
          <a:xfrm>
            <a:off x="28986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3" name="椭圆 72"/>
          <p:cNvSpPr/>
          <p:nvPr/>
        </p:nvSpPr>
        <p:spPr>
          <a:xfrm>
            <a:off x="58338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4" name="椭圆 73"/>
          <p:cNvSpPr/>
          <p:nvPr/>
        </p:nvSpPr>
        <p:spPr>
          <a:xfrm>
            <a:off x="87691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5" name="椭圆 74"/>
          <p:cNvSpPr/>
          <p:nvPr/>
        </p:nvSpPr>
        <p:spPr>
          <a:xfrm>
            <a:off x="78183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6" name="椭圆 75"/>
          <p:cNvSpPr/>
          <p:nvPr/>
        </p:nvSpPr>
        <p:spPr>
          <a:xfrm>
            <a:off x="80018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7" name="椭圆 76"/>
          <p:cNvSpPr/>
          <p:nvPr/>
        </p:nvSpPr>
        <p:spPr>
          <a:xfrm>
            <a:off x="80936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8" name="椭圆 77"/>
          <p:cNvSpPr/>
          <p:nvPr/>
        </p:nvSpPr>
        <p:spPr>
          <a:xfrm>
            <a:off x="79100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9" name="椭圆 78"/>
          <p:cNvSpPr/>
          <p:nvPr/>
        </p:nvSpPr>
        <p:spPr>
          <a:xfrm>
            <a:off x="390873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0" name="椭圆 79"/>
          <p:cNvSpPr/>
          <p:nvPr/>
        </p:nvSpPr>
        <p:spPr>
          <a:xfrm>
            <a:off x="410270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1" name="椭圆 80"/>
          <p:cNvSpPr/>
          <p:nvPr/>
        </p:nvSpPr>
        <p:spPr>
          <a:xfrm>
            <a:off x="419969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2" name="椭圆 81"/>
          <p:cNvSpPr/>
          <p:nvPr/>
        </p:nvSpPr>
        <p:spPr>
          <a:xfrm>
            <a:off x="439366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3" name="椭圆 82"/>
          <p:cNvSpPr/>
          <p:nvPr/>
        </p:nvSpPr>
        <p:spPr>
          <a:xfrm>
            <a:off x="468462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4" name="椭圆 83"/>
          <p:cNvSpPr/>
          <p:nvPr/>
        </p:nvSpPr>
        <p:spPr>
          <a:xfrm>
            <a:off x="478160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5" name="椭圆 84"/>
          <p:cNvSpPr/>
          <p:nvPr/>
        </p:nvSpPr>
        <p:spPr>
          <a:xfrm>
            <a:off x="449064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6" name="椭圆 85"/>
          <p:cNvSpPr/>
          <p:nvPr/>
        </p:nvSpPr>
        <p:spPr>
          <a:xfrm>
            <a:off x="400571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7" name="椭圆 86"/>
          <p:cNvSpPr/>
          <p:nvPr/>
        </p:nvSpPr>
        <p:spPr>
          <a:xfrm>
            <a:off x="429667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8" name="椭圆 87"/>
          <p:cNvSpPr/>
          <p:nvPr/>
        </p:nvSpPr>
        <p:spPr>
          <a:xfrm>
            <a:off x="458763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9" name="椭圆 88"/>
          <p:cNvSpPr/>
          <p:nvPr/>
        </p:nvSpPr>
        <p:spPr>
          <a:xfrm>
            <a:off x="60072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0" name="椭圆 89"/>
          <p:cNvSpPr/>
          <p:nvPr/>
        </p:nvSpPr>
        <p:spPr>
          <a:xfrm>
            <a:off x="61907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1" name="椭圆 90"/>
          <p:cNvSpPr/>
          <p:nvPr/>
        </p:nvSpPr>
        <p:spPr>
          <a:xfrm>
            <a:off x="6282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2" name="椭圆 91"/>
          <p:cNvSpPr/>
          <p:nvPr/>
        </p:nvSpPr>
        <p:spPr>
          <a:xfrm>
            <a:off x="646610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3" name="椭圆 92"/>
          <p:cNvSpPr/>
          <p:nvPr/>
        </p:nvSpPr>
        <p:spPr>
          <a:xfrm>
            <a:off x="674144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4" name="椭圆 93"/>
          <p:cNvSpPr/>
          <p:nvPr/>
        </p:nvSpPr>
        <p:spPr>
          <a:xfrm>
            <a:off x="655788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5" name="椭圆 94"/>
          <p:cNvSpPr/>
          <p:nvPr/>
        </p:nvSpPr>
        <p:spPr>
          <a:xfrm>
            <a:off x="60989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6" name="椭圆 95"/>
          <p:cNvSpPr/>
          <p:nvPr/>
        </p:nvSpPr>
        <p:spPr>
          <a:xfrm>
            <a:off x="63743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7" name="椭圆 96"/>
          <p:cNvSpPr/>
          <p:nvPr/>
        </p:nvSpPr>
        <p:spPr>
          <a:xfrm>
            <a:off x="664966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8" name="椭圆 97"/>
          <p:cNvSpPr/>
          <p:nvPr/>
        </p:nvSpPr>
        <p:spPr>
          <a:xfrm>
            <a:off x="200697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9" name="椭圆 98"/>
          <p:cNvSpPr/>
          <p:nvPr/>
        </p:nvSpPr>
        <p:spPr>
          <a:xfrm>
            <a:off x="220265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0" name="椭圆 99"/>
          <p:cNvSpPr/>
          <p:nvPr/>
        </p:nvSpPr>
        <p:spPr>
          <a:xfrm>
            <a:off x="230049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1" name="椭圆 100"/>
          <p:cNvSpPr/>
          <p:nvPr/>
        </p:nvSpPr>
        <p:spPr>
          <a:xfrm>
            <a:off x="24961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2" name="椭圆 101"/>
          <p:cNvSpPr/>
          <p:nvPr/>
        </p:nvSpPr>
        <p:spPr>
          <a:xfrm>
            <a:off x="278970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3" name="椭圆 102"/>
          <p:cNvSpPr/>
          <p:nvPr/>
        </p:nvSpPr>
        <p:spPr>
          <a:xfrm>
            <a:off x="288754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4" name="椭圆 103"/>
          <p:cNvSpPr/>
          <p:nvPr/>
        </p:nvSpPr>
        <p:spPr>
          <a:xfrm>
            <a:off x="259401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5" name="椭圆 104"/>
          <p:cNvSpPr/>
          <p:nvPr/>
        </p:nvSpPr>
        <p:spPr>
          <a:xfrm>
            <a:off x="210481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6" name="椭圆 105"/>
          <p:cNvSpPr/>
          <p:nvPr/>
        </p:nvSpPr>
        <p:spPr>
          <a:xfrm>
            <a:off x="239833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7" name="椭圆 106"/>
          <p:cNvSpPr/>
          <p:nvPr/>
        </p:nvSpPr>
        <p:spPr>
          <a:xfrm>
            <a:off x="269186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8" name="椭圆 107"/>
          <p:cNvSpPr/>
          <p:nvPr/>
        </p:nvSpPr>
        <p:spPr>
          <a:xfrm>
            <a:off x="49755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9" name="椭圆 108"/>
          <p:cNvSpPr/>
          <p:nvPr/>
        </p:nvSpPr>
        <p:spPr>
          <a:xfrm>
            <a:off x="526653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0" name="椭圆 109"/>
          <p:cNvSpPr/>
          <p:nvPr/>
        </p:nvSpPr>
        <p:spPr>
          <a:xfrm>
            <a:off x="5169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1" name="椭圆 110"/>
          <p:cNvSpPr/>
          <p:nvPr/>
        </p:nvSpPr>
        <p:spPr>
          <a:xfrm>
            <a:off x="507256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2" name="椭圆 111"/>
          <p:cNvSpPr/>
          <p:nvPr/>
        </p:nvSpPr>
        <p:spPr>
          <a:xfrm>
            <a:off x="48785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Tree>
    <p:extLst>
      <p:ext uri="{BB962C8B-B14F-4D97-AF65-F5344CB8AC3E}">
        <p14:creationId xmlns:p14="http://schemas.microsoft.com/office/powerpoint/2010/main" val="16751156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图片 58"/>
          <p:cNvPicPr>
            <a:picLocks noChangeAspect="1"/>
          </p:cNvPicPr>
          <p:nvPr/>
        </p:nvPicPr>
        <p:blipFill rotWithShape="1">
          <a:blip r:embed="rId2"/>
          <a:srcRect l="27277" t="31353" r="26409" b="21007"/>
          <a:stretch/>
        </p:blipFill>
        <p:spPr>
          <a:xfrm>
            <a:off x="2393090" y="2185060"/>
            <a:ext cx="4168240" cy="3218213"/>
          </a:xfrm>
          <a:prstGeom prst="rect">
            <a:avLst/>
          </a:prstGeom>
        </p:spPr>
      </p:pic>
      <p:sp>
        <p:nvSpPr>
          <p:cNvPr id="2" name="标题 1"/>
          <p:cNvSpPr>
            <a:spLocks noGrp="1"/>
          </p:cNvSpPr>
          <p:nvPr>
            <p:ph type="title"/>
          </p:nvPr>
        </p:nvSpPr>
        <p:spPr/>
        <p:txBody>
          <a:bodyPr/>
          <a:lstStyle/>
          <a:p>
            <a:r>
              <a:rPr lang="en-US" altLang="zh-CN" dirty="0" err="1"/>
              <a:t>Numpy</a:t>
            </a:r>
            <a:r>
              <a:rPr lang="en-US" altLang="zh-CN" dirty="0"/>
              <a:t> Array</a:t>
            </a:r>
            <a:r>
              <a:rPr lang="zh-CN" altLang="en-US" dirty="0"/>
              <a:t>与</a:t>
            </a:r>
            <a:r>
              <a:rPr lang="en-US" altLang="zh-CN" dirty="0"/>
              <a:t>Torch Tensor</a:t>
            </a:r>
            <a:r>
              <a:rPr lang="zh-CN" altLang="en-US" dirty="0"/>
              <a:t>的相互转换</a:t>
            </a:r>
          </a:p>
        </p:txBody>
      </p:sp>
      <p:sp>
        <p:nvSpPr>
          <p:cNvPr id="3" name="内容占位符 2"/>
          <p:cNvSpPr>
            <a:spLocks noGrp="1"/>
          </p:cNvSpPr>
          <p:nvPr>
            <p:ph idx="1"/>
          </p:nvPr>
        </p:nvSpPr>
        <p:spPr/>
        <p:txBody>
          <a:bodyPr/>
          <a:lstStyle/>
          <a:p>
            <a:r>
              <a:rPr lang="zh-CN" altLang="en-US" dirty="0" smtClean="0"/>
              <a:t>假设有一个</a:t>
            </a:r>
            <a:r>
              <a:rPr lang="en-US" altLang="zh-CN" dirty="0" smtClean="0"/>
              <a:t>batch</a:t>
            </a:r>
            <a:r>
              <a:rPr lang="zh-CN" altLang="en-US" dirty="0" smtClean="0"/>
              <a:t>：</a:t>
            </a:r>
            <a:r>
              <a:rPr lang="en-US" altLang="zh-CN" dirty="0" smtClean="0"/>
              <a:t>128</a:t>
            </a:r>
            <a:r>
              <a:rPr lang="zh-CN" altLang="en-US" dirty="0" smtClean="0"/>
              <a:t>张图片，</a:t>
            </a:r>
            <a:r>
              <a:rPr lang="en-US" altLang="zh-CN" dirty="0" smtClean="0"/>
              <a:t>3</a:t>
            </a:r>
            <a:r>
              <a:rPr lang="zh-CN" altLang="en-US" dirty="0" smtClean="0"/>
              <a:t>通道（</a:t>
            </a:r>
            <a:r>
              <a:rPr lang="en-US" altLang="zh-CN" dirty="0" smtClean="0"/>
              <a:t>RGB</a:t>
            </a:r>
            <a:r>
              <a:rPr lang="zh-CN" altLang="en-US" dirty="0" smtClean="0"/>
              <a:t>），</a:t>
            </a:r>
            <a:r>
              <a:rPr lang="en-US" altLang="zh-CN" dirty="0" smtClean="0"/>
              <a:t>224</a:t>
            </a:r>
            <a:r>
              <a:rPr lang="zh-CN" altLang="en-US" dirty="0" smtClean="0"/>
              <a:t>*</a:t>
            </a:r>
            <a:r>
              <a:rPr lang="en-US" altLang="zh-CN" dirty="0" smtClean="0"/>
              <a:t>224</a:t>
            </a:r>
            <a:r>
              <a:rPr lang="zh-CN" altLang="en-US" dirty="0" smtClean="0"/>
              <a:t>大小</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r>
              <a:rPr lang="zh-CN" altLang="en-US" dirty="0" smtClean="0"/>
              <a:t>将产生</a:t>
            </a:r>
            <a:r>
              <a:rPr lang="en-US" altLang="zh-CN" dirty="0" smtClean="0"/>
              <a:t>~74MB</a:t>
            </a:r>
            <a:r>
              <a:rPr lang="zh-CN" altLang="en-US" dirty="0" smtClean="0"/>
              <a:t>的内存</a:t>
            </a:r>
            <a:endParaRPr lang="zh-CN" altLang="en-US" dirty="0"/>
          </a:p>
        </p:txBody>
      </p:sp>
      <p:sp>
        <p:nvSpPr>
          <p:cNvPr id="60" name="文本框 59"/>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solidFill>
              </a:rPr>
              <a:t>Tensors</a:t>
            </a:r>
            <a:endParaRPr lang="zh-CN" altLang="en-US" dirty="0">
              <a:solidFill>
                <a:schemeClr val="bg1"/>
              </a:solidFill>
            </a:endParaRPr>
          </a:p>
        </p:txBody>
      </p:sp>
      <p:sp>
        <p:nvSpPr>
          <p:cNvPr id="61" name="文本框 60"/>
          <p:cNvSpPr txBox="1"/>
          <p:nvPr/>
        </p:nvSpPr>
        <p:spPr>
          <a:xfrm>
            <a:off x="1931094" y="137160"/>
            <a:ext cx="1052917" cy="369332"/>
          </a:xfrm>
          <a:prstGeom prst="rect">
            <a:avLst/>
          </a:prstGeom>
          <a:noFill/>
        </p:spPr>
        <p:txBody>
          <a:bodyPr wrap="none" rtlCol="0">
            <a:spAutoFit/>
          </a:bodyPr>
          <a:lstStyle/>
          <a:p>
            <a:r>
              <a:rPr lang="en-US" altLang="zh-CN" dirty="0" err="1" smtClean="0">
                <a:solidFill>
                  <a:schemeClr val="bg1">
                    <a:lumMod val="50000"/>
                  </a:schemeClr>
                </a:solidFill>
              </a:rPr>
              <a:t>Autograd</a:t>
            </a:r>
            <a:endParaRPr lang="zh-CN" altLang="en-US" dirty="0">
              <a:solidFill>
                <a:schemeClr val="bg1">
                  <a:lumMod val="50000"/>
                </a:schemeClr>
              </a:solidFill>
            </a:endParaRPr>
          </a:p>
        </p:txBody>
      </p:sp>
      <p:sp>
        <p:nvSpPr>
          <p:cNvPr id="62" name="文本框 61"/>
          <p:cNvSpPr txBox="1"/>
          <p:nvPr/>
        </p:nvSpPr>
        <p:spPr>
          <a:xfrm>
            <a:off x="7715285" y="137160"/>
            <a:ext cx="1262974" cy="369332"/>
          </a:xfrm>
          <a:prstGeom prst="rect">
            <a:avLst/>
          </a:prstGeom>
          <a:noFill/>
        </p:spPr>
        <p:txBody>
          <a:bodyPr wrap="none" rtlCol="0">
            <a:spAutoFit/>
          </a:bodyPr>
          <a:lstStyle/>
          <a:p>
            <a:r>
              <a:rPr lang="en-US" altLang="zh-CN" dirty="0" smtClean="0">
                <a:solidFill>
                  <a:schemeClr val="bg1">
                    <a:lumMod val="50000"/>
                  </a:schemeClr>
                </a:solidFill>
              </a:rPr>
              <a:t>Experiment</a:t>
            </a:r>
            <a:endParaRPr lang="zh-CN" altLang="en-US" dirty="0">
              <a:solidFill>
                <a:schemeClr val="bg1">
                  <a:lumMod val="50000"/>
                </a:schemeClr>
              </a:solidFill>
            </a:endParaRPr>
          </a:p>
        </p:txBody>
      </p:sp>
      <p:sp>
        <p:nvSpPr>
          <p:cNvPr id="63" name="文本框 62"/>
          <p:cNvSpPr txBox="1"/>
          <p:nvPr/>
        </p:nvSpPr>
        <p:spPr>
          <a:xfrm>
            <a:off x="3811603" y="137160"/>
            <a:ext cx="1066959" cy="369332"/>
          </a:xfrm>
          <a:prstGeom prst="rect">
            <a:avLst/>
          </a:prstGeom>
          <a:noFill/>
        </p:spPr>
        <p:txBody>
          <a:bodyPr wrap="none" rtlCol="0">
            <a:spAutoFit/>
          </a:bodyPr>
          <a:lstStyle/>
          <a:p>
            <a:r>
              <a:rPr lang="en-US" altLang="zh-CN" dirty="0" smtClean="0">
                <a:solidFill>
                  <a:schemeClr val="bg1">
                    <a:lumMod val="50000"/>
                  </a:schemeClr>
                </a:solidFill>
              </a:rPr>
              <a:t>Examples</a:t>
            </a:r>
            <a:endParaRPr lang="zh-CN" altLang="en-US" dirty="0">
              <a:solidFill>
                <a:schemeClr val="bg1">
                  <a:lumMod val="50000"/>
                </a:schemeClr>
              </a:solidFill>
            </a:endParaRPr>
          </a:p>
        </p:txBody>
      </p:sp>
      <p:sp>
        <p:nvSpPr>
          <p:cNvPr id="64" name="文本框 63"/>
          <p:cNvSpPr txBox="1"/>
          <p:nvPr/>
        </p:nvSpPr>
        <p:spPr>
          <a:xfrm>
            <a:off x="5904731" y="137160"/>
            <a:ext cx="1094980" cy="369332"/>
          </a:xfrm>
          <a:prstGeom prst="rect">
            <a:avLst/>
          </a:prstGeom>
          <a:noFill/>
        </p:spPr>
        <p:txBody>
          <a:bodyPr wrap="none" rtlCol="0">
            <a:spAutoFit/>
          </a:bodyPr>
          <a:lstStyle/>
          <a:p>
            <a:r>
              <a:rPr lang="en-US" altLang="zh-CN" dirty="0" smtClean="0">
                <a:solidFill>
                  <a:schemeClr val="bg1">
                    <a:lumMod val="50000"/>
                  </a:schemeClr>
                </a:solidFill>
              </a:rPr>
              <a:t>Extension</a:t>
            </a:r>
            <a:endParaRPr lang="zh-CN" altLang="en-US" dirty="0">
              <a:solidFill>
                <a:schemeClr val="bg1">
                  <a:lumMod val="50000"/>
                </a:schemeClr>
              </a:solidFill>
            </a:endParaRPr>
          </a:p>
        </p:txBody>
      </p:sp>
      <p:sp>
        <p:nvSpPr>
          <p:cNvPr id="65" name="椭圆 64"/>
          <p:cNvSpPr/>
          <p:nvPr/>
        </p:nvSpPr>
        <p:spPr>
          <a:xfrm>
            <a:off x="19202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6" name="椭圆 65"/>
          <p:cNvSpPr/>
          <p:nvPr/>
        </p:nvSpPr>
        <p:spPr>
          <a:xfrm>
            <a:off x="3877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7" name="椭圆 66"/>
          <p:cNvSpPr/>
          <p:nvPr/>
        </p:nvSpPr>
        <p:spPr>
          <a:xfrm>
            <a:off x="48554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8" name="椭圆 67"/>
          <p:cNvSpPr/>
          <p:nvPr/>
        </p:nvSpPr>
        <p:spPr>
          <a:xfrm>
            <a:off x="6812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9" name="椭圆 68"/>
          <p:cNvSpPr/>
          <p:nvPr/>
        </p:nvSpPr>
        <p:spPr>
          <a:xfrm>
            <a:off x="97475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0" name="椭圆 69"/>
          <p:cNvSpPr/>
          <p:nvPr/>
        </p:nvSpPr>
        <p:spPr>
          <a:xfrm>
            <a:off x="107259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1" name="椭圆 70"/>
          <p:cNvSpPr/>
          <p:nvPr/>
        </p:nvSpPr>
        <p:spPr>
          <a:xfrm>
            <a:off x="77907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2" name="椭圆 71"/>
          <p:cNvSpPr/>
          <p:nvPr/>
        </p:nvSpPr>
        <p:spPr>
          <a:xfrm>
            <a:off x="28986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3" name="椭圆 72"/>
          <p:cNvSpPr/>
          <p:nvPr/>
        </p:nvSpPr>
        <p:spPr>
          <a:xfrm>
            <a:off x="58338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4" name="椭圆 73"/>
          <p:cNvSpPr/>
          <p:nvPr/>
        </p:nvSpPr>
        <p:spPr>
          <a:xfrm>
            <a:off x="87691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5" name="椭圆 74"/>
          <p:cNvSpPr/>
          <p:nvPr/>
        </p:nvSpPr>
        <p:spPr>
          <a:xfrm>
            <a:off x="78183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6" name="椭圆 75"/>
          <p:cNvSpPr/>
          <p:nvPr/>
        </p:nvSpPr>
        <p:spPr>
          <a:xfrm>
            <a:off x="80018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7" name="椭圆 76"/>
          <p:cNvSpPr/>
          <p:nvPr/>
        </p:nvSpPr>
        <p:spPr>
          <a:xfrm>
            <a:off x="80936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8" name="椭圆 77"/>
          <p:cNvSpPr/>
          <p:nvPr/>
        </p:nvSpPr>
        <p:spPr>
          <a:xfrm>
            <a:off x="79100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9" name="椭圆 78"/>
          <p:cNvSpPr/>
          <p:nvPr/>
        </p:nvSpPr>
        <p:spPr>
          <a:xfrm>
            <a:off x="390873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0" name="椭圆 79"/>
          <p:cNvSpPr/>
          <p:nvPr/>
        </p:nvSpPr>
        <p:spPr>
          <a:xfrm>
            <a:off x="410270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1" name="椭圆 80"/>
          <p:cNvSpPr/>
          <p:nvPr/>
        </p:nvSpPr>
        <p:spPr>
          <a:xfrm>
            <a:off x="419969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2" name="椭圆 81"/>
          <p:cNvSpPr/>
          <p:nvPr/>
        </p:nvSpPr>
        <p:spPr>
          <a:xfrm>
            <a:off x="439366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3" name="椭圆 82"/>
          <p:cNvSpPr/>
          <p:nvPr/>
        </p:nvSpPr>
        <p:spPr>
          <a:xfrm>
            <a:off x="468462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4" name="椭圆 83"/>
          <p:cNvSpPr/>
          <p:nvPr/>
        </p:nvSpPr>
        <p:spPr>
          <a:xfrm>
            <a:off x="478160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5" name="椭圆 84"/>
          <p:cNvSpPr/>
          <p:nvPr/>
        </p:nvSpPr>
        <p:spPr>
          <a:xfrm>
            <a:off x="449064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6" name="椭圆 85"/>
          <p:cNvSpPr/>
          <p:nvPr/>
        </p:nvSpPr>
        <p:spPr>
          <a:xfrm>
            <a:off x="400571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7" name="椭圆 86"/>
          <p:cNvSpPr/>
          <p:nvPr/>
        </p:nvSpPr>
        <p:spPr>
          <a:xfrm>
            <a:off x="429667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8" name="椭圆 87"/>
          <p:cNvSpPr/>
          <p:nvPr/>
        </p:nvSpPr>
        <p:spPr>
          <a:xfrm>
            <a:off x="458763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9" name="椭圆 88"/>
          <p:cNvSpPr/>
          <p:nvPr/>
        </p:nvSpPr>
        <p:spPr>
          <a:xfrm>
            <a:off x="60072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0" name="椭圆 89"/>
          <p:cNvSpPr/>
          <p:nvPr/>
        </p:nvSpPr>
        <p:spPr>
          <a:xfrm>
            <a:off x="61907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1" name="椭圆 90"/>
          <p:cNvSpPr/>
          <p:nvPr/>
        </p:nvSpPr>
        <p:spPr>
          <a:xfrm>
            <a:off x="6282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2" name="椭圆 91"/>
          <p:cNvSpPr/>
          <p:nvPr/>
        </p:nvSpPr>
        <p:spPr>
          <a:xfrm>
            <a:off x="646610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3" name="椭圆 92"/>
          <p:cNvSpPr/>
          <p:nvPr/>
        </p:nvSpPr>
        <p:spPr>
          <a:xfrm>
            <a:off x="674144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4" name="椭圆 93"/>
          <p:cNvSpPr/>
          <p:nvPr/>
        </p:nvSpPr>
        <p:spPr>
          <a:xfrm>
            <a:off x="655788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5" name="椭圆 94"/>
          <p:cNvSpPr/>
          <p:nvPr/>
        </p:nvSpPr>
        <p:spPr>
          <a:xfrm>
            <a:off x="60989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6" name="椭圆 95"/>
          <p:cNvSpPr/>
          <p:nvPr/>
        </p:nvSpPr>
        <p:spPr>
          <a:xfrm>
            <a:off x="63743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7" name="椭圆 96"/>
          <p:cNvSpPr/>
          <p:nvPr/>
        </p:nvSpPr>
        <p:spPr>
          <a:xfrm>
            <a:off x="664966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8" name="椭圆 97"/>
          <p:cNvSpPr/>
          <p:nvPr/>
        </p:nvSpPr>
        <p:spPr>
          <a:xfrm>
            <a:off x="200697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9" name="椭圆 98"/>
          <p:cNvSpPr/>
          <p:nvPr/>
        </p:nvSpPr>
        <p:spPr>
          <a:xfrm>
            <a:off x="220265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0" name="椭圆 99"/>
          <p:cNvSpPr/>
          <p:nvPr/>
        </p:nvSpPr>
        <p:spPr>
          <a:xfrm>
            <a:off x="230049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1" name="椭圆 100"/>
          <p:cNvSpPr/>
          <p:nvPr/>
        </p:nvSpPr>
        <p:spPr>
          <a:xfrm>
            <a:off x="24961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2" name="椭圆 101"/>
          <p:cNvSpPr/>
          <p:nvPr/>
        </p:nvSpPr>
        <p:spPr>
          <a:xfrm>
            <a:off x="278970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3" name="椭圆 102"/>
          <p:cNvSpPr/>
          <p:nvPr/>
        </p:nvSpPr>
        <p:spPr>
          <a:xfrm>
            <a:off x="288754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4" name="椭圆 103"/>
          <p:cNvSpPr/>
          <p:nvPr/>
        </p:nvSpPr>
        <p:spPr>
          <a:xfrm>
            <a:off x="259401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5" name="椭圆 104"/>
          <p:cNvSpPr/>
          <p:nvPr/>
        </p:nvSpPr>
        <p:spPr>
          <a:xfrm>
            <a:off x="210481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6" name="椭圆 105"/>
          <p:cNvSpPr/>
          <p:nvPr/>
        </p:nvSpPr>
        <p:spPr>
          <a:xfrm>
            <a:off x="239833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7" name="椭圆 106"/>
          <p:cNvSpPr/>
          <p:nvPr/>
        </p:nvSpPr>
        <p:spPr>
          <a:xfrm>
            <a:off x="269186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8" name="椭圆 107"/>
          <p:cNvSpPr/>
          <p:nvPr/>
        </p:nvSpPr>
        <p:spPr>
          <a:xfrm>
            <a:off x="49755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9" name="椭圆 108"/>
          <p:cNvSpPr/>
          <p:nvPr/>
        </p:nvSpPr>
        <p:spPr>
          <a:xfrm>
            <a:off x="526653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0" name="椭圆 109"/>
          <p:cNvSpPr/>
          <p:nvPr/>
        </p:nvSpPr>
        <p:spPr>
          <a:xfrm>
            <a:off x="5169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1" name="椭圆 110"/>
          <p:cNvSpPr/>
          <p:nvPr/>
        </p:nvSpPr>
        <p:spPr>
          <a:xfrm>
            <a:off x="507256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2" name="椭圆 111"/>
          <p:cNvSpPr/>
          <p:nvPr/>
        </p:nvSpPr>
        <p:spPr>
          <a:xfrm>
            <a:off x="48785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Tree>
    <p:extLst>
      <p:ext uri="{BB962C8B-B14F-4D97-AF65-F5344CB8AC3E}">
        <p14:creationId xmlns:p14="http://schemas.microsoft.com/office/powerpoint/2010/main" val="3125556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Numpy</a:t>
            </a:r>
            <a:r>
              <a:rPr lang="en-US" altLang="zh-CN" dirty="0"/>
              <a:t> Array</a:t>
            </a:r>
            <a:r>
              <a:rPr lang="zh-CN" altLang="en-US" dirty="0"/>
              <a:t>与</a:t>
            </a:r>
            <a:r>
              <a:rPr lang="en-US" altLang="zh-CN" dirty="0"/>
              <a:t>Torch Tensor</a:t>
            </a:r>
            <a:r>
              <a:rPr lang="zh-CN" altLang="en-US" dirty="0"/>
              <a:t>的相互转换</a:t>
            </a:r>
          </a:p>
        </p:txBody>
      </p:sp>
      <p:sp>
        <p:nvSpPr>
          <p:cNvPr id="3" name="内容占位符 2"/>
          <p:cNvSpPr>
            <a:spLocks noGrp="1"/>
          </p:cNvSpPr>
          <p:nvPr>
            <p:ph idx="1"/>
          </p:nvPr>
        </p:nvSpPr>
        <p:spPr/>
        <p:txBody>
          <a:bodyPr>
            <a:normAutofit lnSpcReduction="10000"/>
          </a:bodyPr>
          <a:lstStyle/>
          <a:p>
            <a:r>
              <a:rPr lang="zh-CN" altLang="en-US" dirty="0" smtClean="0"/>
              <a:t>更推荐使用</a:t>
            </a:r>
            <a:r>
              <a:rPr lang="en-US" altLang="zh-CN" dirty="0" err="1" smtClean="0"/>
              <a:t>torch.from_numpy</a:t>
            </a:r>
            <a:r>
              <a:rPr lang="en-US" altLang="zh-CN" dirty="0" smtClean="0"/>
              <a:t>()</a:t>
            </a:r>
            <a:r>
              <a:rPr lang="zh-CN" altLang="en-US" dirty="0" smtClean="0"/>
              <a:t>来初始化</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r>
              <a:rPr lang="en-US" altLang="zh-CN" dirty="0" smtClean="0"/>
              <a:t>All </a:t>
            </a:r>
            <a:r>
              <a:rPr lang="en-US" altLang="zh-CN" dirty="0"/>
              <a:t>the Tensors on the CPU except a </a:t>
            </a:r>
            <a:r>
              <a:rPr lang="en-US" altLang="zh-CN" dirty="0" err="1"/>
              <a:t>CharTensor</a:t>
            </a:r>
            <a:r>
              <a:rPr lang="en-US" altLang="zh-CN" dirty="0"/>
              <a:t> support converting to </a:t>
            </a:r>
            <a:r>
              <a:rPr lang="en-US" altLang="zh-CN" dirty="0" err="1"/>
              <a:t>NumPy</a:t>
            </a:r>
            <a:r>
              <a:rPr lang="en-US" altLang="zh-CN" dirty="0"/>
              <a:t> and back</a:t>
            </a:r>
            <a:r>
              <a:rPr lang="en-US" altLang="zh-CN" dirty="0" smtClean="0"/>
              <a:t>. </a:t>
            </a:r>
            <a:endParaRPr lang="zh-CN" altLang="en-US" dirty="0"/>
          </a:p>
        </p:txBody>
      </p:sp>
      <p:pic>
        <p:nvPicPr>
          <p:cNvPr id="60" name="图片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54" y="1965773"/>
            <a:ext cx="8725341" cy="3796200"/>
          </a:xfrm>
          <a:prstGeom prst="rect">
            <a:avLst/>
          </a:prstGeom>
        </p:spPr>
      </p:pic>
      <p:sp>
        <p:nvSpPr>
          <p:cNvPr id="61" name="文本框 60"/>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solidFill>
              </a:rPr>
              <a:t>Tensors</a:t>
            </a:r>
            <a:endParaRPr lang="zh-CN" altLang="en-US" dirty="0">
              <a:solidFill>
                <a:schemeClr val="bg1"/>
              </a:solidFill>
            </a:endParaRPr>
          </a:p>
        </p:txBody>
      </p:sp>
      <p:sp>
        <p:nvSpPr>
          <p:cNvPr id="62" name="文本框 61"/>
          <p:cNvSpPr txBox="1"/>
          <p:nvPr/>
        </p:nvSpPr>
        <p:spPr>
          <a:xfrm>
            <a:off x="1931094" y="137160"/>
            <a:ext cx="1052917" cy="369332"/>
          </a:xfrm>
          <a:prstGeom prst="rect">
            <a:avLst/>
          </a:prstGeom>
          <a:noFill/>
        </p:spPr>
        <p:txBody>
          <a:bodyPr wrap="none" rtlCol="0">
            <a:spAutoFit/>
          </a:bodyPr>
          <a:lstStyle/>
          <a:p>
            <a:r>
              <a:rPr lang="en-US" altLang="zh-CN" dirty="0" err="1" smtClean="0">
                <a:solidFill>
                  <a:schemeClr val="bg1">
                    <a:lumMod val="50000"/>
                  </a:schemeClr>
                </a:solidFill>
              </a:rPr>
              <a:t>Autograd</a:t>
            </a:r>
            <a:endParaRPr lang="zh-CN" altLang="en-US" dirty="0">
              <a:solidFill>
                <a:schemeClr val="bg1">
                  <a:lumMod val="50000"/>
                </a:schemeClr>
              </a:solidFill>
            </a:endParaRPr>
          </a:p>
        </p:txBody>
      </p:sp>
      <p:sp>
        <p:nvSpPr>
          <p:cNvPr id="63" name="文本框 62"/>
          <p:cNvSpPr txBox="1"/>
          <p:nvPr/>
        </p:nvSpPr>
        <p:spPr>
          <a:xfrm>
            <a:off x="7715285" y="137160"/>
            <a:ext cx="1262974" cy="369332"/>
          </a:xfrm>
          <a:prstGeom prst="rect">
            <a:avLst/>
          </a:prstGeom>
          <a:noFill/>
        </p:spPr>
        <p:txBody>
          <a:bodyPr wrap="none" rtlCol="0">
            <a:spAutoFit/>
          </a:bodyPr>
          <a:lstStyle/>
          <a:p>
            <a:r>
              <a:rPr lang="en-US" altLang="zh-CN" dirty="0" smtClean="0">
                <a:solidFill>
                  <a:schemeClr val="bg1">
                    <a:lumMod val="50000"/>
                  </a:schemeClr>
                </a:solidFill>
              </a:rPr>
              <a:t>Experiment</a:t>
            </a:r>
            <a:endParaRPr lang="zh-CN" altLang="en-US" dirty="0">
              <a:solidFill>
                <a:schemeClr val="bg1">
                  <a:lumMod val="50000"/>
                </a:schemeClr>
              </a:solidFill>
            </a:endParaRPr>
          </a:p>
        </p:txBody>
      </p:sp>
      <p:sp>
        <p:nvSpPr>
          <p:cNvPr id="64" name="文本框 63"/>
          <p:cNvSpPr txBox="1"/>
          <p:nvPr/>
        </p:nvSpPr>
        <p:spPr>
          <a:xfrm>
            <a:off x="3811603" y="137160"/>
            <a:ext cx="1066959" cy="369332"/>
          </a:xfrm>
          <a:prstGeom prst="rect">
            <a:avLst/>
          </a:prstGeom>
          <a:noFill/>
        </p:spPr>
        <p:txBody>
          <a:bodyPr wrap="none" rtlCol="0">
            <a:spAutoFit/>
          </a:bodyPr>
          <a:lstStyle/>
          <a:p>
            <a:r>
              <a:rPr lang="en-US" altLang="zh-CN" dirty="0" smtClean="0">
                <a:solidFill>
                  <a:schemeClr val="bg1">
                    <a:lumMod val="50000"/>
                  </a:schemeClr>
                </a:solidFill>
              </a:rPr>
              <a:t>Examples</a:t>
            </a:r>
            <a:endParaRPr lang="zh-CN" altLang="en-US" dirty="0">
              <a:solidFill>
                <a:schemeClr val="bg1">
                  <a:lumMod val="50000"/>
                </a:schemeClr>
              </a:solidFill>
            </a:endParaRPr>
          </a:p>
        </p:txBody>
      </p:sp>
      <p:sp>
        <p:nvSpPr>
          <p:cNvPr id="65" name="文本框 64"/>
          <p:cNvSpPr txBox="1"/>
          <p:nvPr/>
        </p:nvSpPr>
        <p:spPr>
          <a:xfrm>
            <a:off x="5904731" y="137160"/>
            <a:ext cx="1094980" cy="369332"/>
          </a:xfrm>
          <a:prstGeom prst="rect">
            <a:avLst/>
          </a:prstGeom>
          <a:noFill/>
        </p:spPr>
        <p:txBody>
          <a:bodyPr wrap="none" rtlCol="0">
            <a:spAutoFit/>
          </a:bodyPr>
          <a:lstStyle/>
          <a:p>
            <a:r>
              <a:rPr lang="en-US" altLang="zh-CN" dirty="0" smtClean="0">
                <a:solidFill>
                  <a:schemeClr val="bg1">
                    <a:lumMod val="50000"/>
                  </a:schemeClr>
                </a:solidFill>
              </a:rPr>
              <a:t>Extension</a:t>
            </a:r>
            <a:endParaRPr lang="zh-CN" altLang="en-US" dirty="0">
              <a:solidFill>
                <a:schemeClr val="bg1">
                  <a:lumMod val="50000"/>
                </a:schemeClr>
              </a:solidFill>
            </a:endParaRPr>
          </a:p>
        </p:txBody>
      </p:sp>
      <p:sp>
        <p:nvSpPr>
          <p:cNvPr id="66" name="椭圆 65"/>
          <p:cNvSpPr/>
          <p:nvPr/>
        </p:nvSpPr>
        <p:spPr>
          <a:xfrm>
            <a:off x="19202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7" name="椭圆 66"/>
          <p:cNvSpPr/>
          <p:nvPr/>
        </p:nvSpPr>
        <p:spPr>
          <a:xfrm>
            <a:off x="3877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8" name="椭圆 67"/>
          <p:cNvSpPr/>
          <p:nvPr/>
        </p:nvSpPr>
        <p:spPr>
          <a:xfrm>
            <a:off x="48554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9" name="椭圆 68"/>
          <p:cNvSpPr/>
          <p:nvPr/>
        </p:nvSpPr>
        <p:spPr>
          <a:xfrm>
            <a:off x="6812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0" name="椭圆 69"/>
          <p:cNvSpPr/>
          <p:nvPr/>
        </p:nvSpPr>
        <p:spPr>
          <a:xfrm>
            <a:off x="97475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1" name="椭圆 70"/>
          <p:cNvSpPr/>
          <p:nvPr/>
        </p:nvSpPr>
        <p:spPr>
          <a:xfrm>
            <a:off x="107259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2" name="椭圆 71"/>
          <p:cNvSpPr/>
          <p:nvPr/>
        </p:nvSpPr>
        <p:spPr>
          <a:xfrm>
            <a:off x="77907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3" name="椭圆 72"/>
          <p:cNvSpPr/>
          <p:nvPr/>
        </p:nvSpPr>
        <p:spPr>
          <a:xfrm>
            <a:off x="28986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4" name="椭圆 73"/>
          <p:cNvSpPr/>
          <p:nvPr/>
        </p:nvSpPr>
        <p:spPr>
          <a:xfrm>
            <a:off x="58338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5" name="椭圆 74"/>
          <p:cNvSpPr/>
          <p:nvPr/>
        </p:nvSpPr>
        <p:spPr>
          <a:xfrm>
            <a:off x="87691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6" name="椭圆 75"/>
          <p:cNvSpPr/>
          <p:nvPr/>
        </p:nvSpPr>
        <p:spPr>
          <a:xfrm>
            <a:off x="78183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7" name="椭圆 76"/>
          <p:cNvSpPr/>
          <p:nvPr/>
        </p:nvSpPr>
        <p:spPr>
          <a:xfrm>
            <a:off x="80018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8" name="椭圆 77"/>
          <p:cNvSpPr/>
          <p:nvPr/>
        </p:nvSpPr>
        <p:spPr>
          <a:xfrm>
            <a:off x="80936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9" name="椭圆 78"/>
          <p:cNvSpPr/>
          <p:nvPr/>
        </p:nvSpPr>
        <p:spPr>
          <a:xfrm>
            <a:off x="79100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0" name="椭圆 79"/>
          <p:cNvSpPr/>
          <p:nvPr/>
        </p:nvSpPr>
        <p:spPr>
          <a:xfrm>
            <a:off x="390873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1" name="椭圆 80"/>
          <p:cNvSpPr/>
          <p:nvPr/>
        </p:nvSpPr>
        <p:spPr>
          <a:xfrm>
            <a:off x="410270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2" name="椭圆 81"/>
          <p:cNvSpPr/>
          <p:nvPr/>
        </p:nvSpPr>
        <p:spPr>
          <a:xfrm>
            <a:off x="419969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3" name="椭圆 82"/>
          <p:cNvSpPr/>
          <p:nvPr/>
        </p:nvSpPr>
        <p:spPr>
          <a:xfrm>
            <a:off x="439366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4" name="椭圆 83"/>
          <p:cNvSpPr/>
          <p:nvPr/>
        </p:nvSpPr>
        <p:spPr>
          <a:xfrm>
            <a:off x="468462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5" name="椭圆 84"/>
          <p:cNvSpPr/>
          <p:nvPr/>
        </p:nvSpPr>
        <p:spPr>
          <a:xfrm>
            <a:off x="478160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6" name="椭圆 85"/>
          <p:cNvSpPr/>
          <p:nvPr/>
        </p:nvSpPr>
        <p:spPr>
          <a:xfrm>
            <a:off x="449064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7" name="椭圆 86"/>
          <p:cNvSpPr/>
          <p:nvPr/>
        </p:nvSpPr>
        <p:spPr>
          <a:xfrm>
            <a:off x="400571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8" name="椭圆 87"/>
          <p:cNvSpPr/>
          <p:nvPr/>
        </p:nvSpPr>
        <p:spPr>
          <a:xfrm>
            <a:off x="429667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9" name="椭圆 88"/>
          <p:cNvSpPr/>
          <p:nvPr/>
        </p:nvSpPr>
        <p:spPr>
          <a:xfrm>
            <a:off x="458763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0" name="椭圆 89"/>
          <p:cNvSpPr/>
          <p:nvPr/>
        </p:nvSpPr>
        <p:spPr>
          <a:xfrm>
            <a:off x="60072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1" name="椭圆 90"/>
          <p:cNvSpPr/>
          <p:nvPr/>
        </p:nvSpPr>
        <p:spPr>
          <a:xfrm>
            <a:off x="61907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2" name="椭圆 91"/>
          <p:cNvSpPr/>
          <p:nvPr/>
        </p:nvSpPr>
        <p:spPr>
          <a:xfrm>
            <a:off x="6282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3" name="椭圆 92"/>
          <p:cNvSpPr/>
          <p:nvPr/>
        </p:nvSpPr>
        <p:spPr>
          <a:xfrm>
            <a:off x="646610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4" name="椭圆 93"/>
          <p:cNvSpPr/>
          <p:nvPr/>
        </p:nvSpPr>
        <p:spPr>
          <a:xfrm>
            <a:off x="674144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5" name="椭圆 94"/>
          <p:cNvSpPr/>
          <p:nvPr/>
        </p:nvSpPr>
        <p:spPr>
          <a:xfrm>
            <a:off x="655788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6" name="椭圆 95"/>
          <p:cNvSpPr/>
          <p:nvPr/>
        </p:nvSpPr>
        <p:spPr>
          <a:xfrm>
            <a:off x="60989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7" name="椭圆 96"/>
          <p:cNvSpPr/>
          <p:nvPr/>
        </p:nvSpPr>
        <p:spPr>
          <a:xfrm>
            <a:off x="63743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8" name="椭圆 97"/>
          <p:cNvSpPr/>
          <p:nvPr/>
        </p:nvSpPr>
        <p:spPr>
          <a:xfrm>
            <a:off x="664966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9" name="椭圆 98"/>
          <p:cNvSpPr/>
          <p:nvPr/>
        </p:nvSpPr>
        <p:spPr>
          <a:xfrm>
            <a:off x="200697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0" name="椭圆 99"/>
          <p:cNvSpPr/>
          <p:nvPr/>
        </p:nvSpPr>
        <p:spPr>
          <a:xfrm>
            <a:off x="220265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1" name="椭圆 100"/>
          <p:cNvSpPr/>
          <p:nvPr/>
        </p:nvSpPr>
        <p:spPr>
          <a:xfrm>
            <a:off x="230049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2" name="椭圆 101"/>
          <p:cNvSpPr/>
          <p:nvPr/>
        </p:nvSpPr>
        <p:spPr>
          <a:xfrm>
            <a:off x="24961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3" name="椭圆 102"/>
          <p:cNvSpPr/>
          <p:nvPr/>
        </p:nvSpPr>
        <p:spPr>
          <a:xfrm>
            <a:off x="278970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4" name="椭圆 103"/>
          <p:cNvSpPr/>
          <p:nvPr/>
        </p:nvSpPr>
        <p:spPr>
          <a:xfrm>
            <a:off x="288754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5" name="椭圆 104"/>
          <p:cNvSpPr/>
          <p:nvPr/>
        </p:nvSpPr>
        <p:spPr>
          <a:xfrm>
            <a:off x="259401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6" name="椭圆 105"/>
          <p:cNvSpPr/>
          <p:nvPr/>
        </p:nvSpPr>
        <p:spPr>
          <a:xfrm>
            <a:off x="210481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7" name="椭圆 106"/>
          <p:cNvSpPr/>
          <p:nvPr/>
        </p:nvSpPr>
        <p:spPr>
          <a:xfrm>
            <a:off x="239833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8" name="椭圆 107"/>
          <p:cNvSpPr/>
          <p:nvPr/>
        </p:nvSpPr>
        <p:spPr>
          <a:xfrm>
            <a:off x="269186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9" name="椭圆 108"/>
          <p:cNvSpPr/>
          <p:nvPr/>
        </p:nvSpPr>
        <p:spPr>
          <a:xfrm>
            <a:off x="49755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0" name="椭圆 109"/>
          <p:cNvSpPr/>
          <p:nvPr/>
        </p:nvSpPr>
        <p:spPr>
          <a:xfrm>
            <a:off x="526653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1" name="椭圆 110"/>
          <p:cNvSpPr/>
          <p:nvPr/>
        </p:nvSpPr>
        <p:spPr>
          <a:xfrm>
            <a:off x="5169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2" name="椭圆 111"/>
          <p:cNvSpPr/>
          <p:nvPr/>
        </p:nvSpPr>
        <p:spPr>
          <a:xfrm>
            <a:off x="507256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3" name="椭圆 112"/>
          <p:cNvSpPr/>
          <p:nvPr/>
        </p:nvSpPr>
        <p:spPr>
          <a:xfrm>
            <a:off x="48785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Tree>
    <p:extLst>
      <p:ext uri="{BB962C8B-B14F-4D97-AF65-F5344CB8AC3E}">
        <p14:creationId xmlns:p14="http://schemas.microsoft.com/office/powerpoint/2010/main" val="1185312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练习</a:t>
            </a:r>
            <a:r>
              <a:rPr lang="en-US" altLang="zh-CN" dirty="0" smtClean="0"/>
              <a:t>2</a:t>
            </a:r>
            <a:endParaRPr lang="zh-CN" altLang="en-US" dirty="0"/>
          </a:p>
        </p:txBody>
      </p:sp>
      <p:pic>
        <p:nvPicPr>
          <p:cNvPr id="60" name="Picture 2" descr="https://ss1.bdstatic.com/70cFvXSh_Q1YnxGkpoWK1HF6hhy/it/u=1862678191,543325770&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5944" t="11333" r="38793" b="18849"/>
          <a:stretch/>
        </p:blipFill>
        <p:spPr bwMode="auto">
          <a:xfrm>
            <a:off x="8294652" y="852015"/>
            <a:ext cx="299788" cy="466336"/>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p:cNvSpPr>
            <a:spLocks noGrp="1"/>
          </p:cNvSpPr>
          <p:nvPr>
            <p:ph idx="1"/>
          </p:nvPr>
        </p:nvSpPr>
        <p:spPr/>
        <p:txBody>
          <a:bodyPr/>
          <a:lstStyle/>
          <a:p>
            <a:r>
              <a:rPr lang="zh-CN" altLang="en-US" dirty="0" smtClean="0"/>
              <a:t>下面代码的运行结果是什么样的？</a:t>
            </a:r>
            <a:endParaRPr lang="en-US" altLang="zh-CN" dirty="0" smtClean="0"/>
          </a:p>
          <a:p>
            <a:endParaRPr lang="en-US" altLang="zh-CN" dirty="0"/>
          </a:p>
          <a:p>
            <a:endParaRPr lang="en-US" altLang="zh-CN" dirty="0" smtClean="0"/>
          </a:p>
          <a:p>
            <a:pPr marL="0" indent="0">
              <a:buNone/>
            </a:pPr>
            <a:r>
              <a:rPr lang="en-US" altLang="zh-CN" dirty="0" smtClean="0"/>
              <a:t>    </a:t>
            </a:r>
          </a:p>
          <a:p>
            <a:endParaRPr lang="en-US" altLang="zh-CN" dirty="0"/>
          </a:p>
          <a:p>
            <a:endParaRPr lang="en-US" altLang="zh-CN" dirty="0" smtClean="0"/>
          </a:p>
          <a:p>
            <a:endParaRPr lang="en-US" altLang="zh-CN" dirty="0"/>
          </a:p>
        </p:txBody>
      </p:sp>
      <p:sp>
        <p:nvSpPr>
          <p:cNvPr id="63" name="矩形 62"/>
          <p:cNvSpPr/>
          <p:nvPr/>
        </p:nvSpPr>
        <p:spPr>
          <a:xfrm>
            <a:off x="1828757" y="3733144"/>
            <a:ext cx="5270482" cy="1815882"/>
          </a:xfrm>
          <a:prstGeom prst="rect">
            <a:avLst/>
          </a:prstGeom>
        </p:spPr>
        <p:txBody>
          <a:bodyPr wrap="none">
            <a:spAutoFit/>
          </a:bodyPr>
          <a:lstStyle/>
          <a:p>
            <a:r>
              <a:rPr lang="en-US" altLang="zh-CN" sz="2800" dirty="0" smtClean="0"/>
              <a:t>A</a:t>
            </a:r>
            <a:r>
              <a:rPr lang="zh-CN" altLang="en-US" sz="2800" dirty="0" smtClean="0"/>
              <a:t>、</a:t>
            </a:r>
            <a:r>
              <a:rPr lang="en-US" altLang="zh-CN" sz="2800" dirty="0" smtClean="0"/>
              <a:t>4                       </a:t>
            </a:r>
          </a:p>
          <a:p>
            <a:r>
              <a:rPr lang="en-US" altLang="zh-CN" sz="2800" dirty="0" smtClean="0"/>
              <a:t>B</a:t>
            </a:r>
            <a:r>
              <a:rPr lang="zh-CN" altLang="en-US" sz="2800" dirty="0" smtClean="0"/>
              <a:t>、</a:t>
            </a:r>
            <a:r>
              <a:rPr lang="en-US" altLang="zh-CN" sz="2800" dirty="0" smtClean="0"/>
              <a:t>8   </a:t>
            </a:r>
          </a:p>
          <a:p>
            <a:r>
              <a:rPr lang="en-US" altLang="zh-CN" sz="2800" dirty="0" smtClean="0"/>
              <a:t>C</a:t>
            </a:r>
            <a:r>
              <a:rPr lang="zh-CN" altLang="en-US" sz="2800" dirty="0" smtClean="0"/>
              <a:t>、</a:t>
            </a:r>
            <a:r>
              <a:rPr lang="en-US" altLang="zh-CN" sz="2800" dirty="0" smtClean="0"/>
              <a:t>tensor(4., </a:t>
            </a:r>
            <a:r>
              <a:rPr lang="en-US" altLang="zh-CN" sz="2800" dirty="0" err="1" smtClean="0"/>
              <a:t>dtype</a:t>
            </a:r>
            <a:r>
              <a:rPr lang="en-US" altLang="zh-CN" sz="2800" dirty="0" smtClean="0"/>
              <a:t>=torch.float64)</a:t>
            </a:r>
            <a:endParaRPr lang="zh-CN" altLang="en-US" sz="2800" dirty="0" smtClean="0"/>
          </a:p>
          <a:p>
            <a:r>
              <a:rPr lang="en-US" altLang="zh-CN" sz="2800" dirty="0"/>
              <a:t>D</a:t>
            </a:r>
            <a:r>
              <a:rPr lang="zh-CN" altLang="en-US" sz="2800" dirty="0" smtClean="0"/>
              <a:t>、</a:t>
            </a:r>
            <a:r>
              <a:rPr lang="en-US" altLang="zh-CN" sz="2800" dirty="0" smtClean="0"/>
              <a:t>tensor(8., </a:t>
            </a:r>
            <a:r>
              <a:rPr lang="en-US" altLang="zh-CN" sz="2800" dirty="0" err="1" smtClean="0"/>
              <a:t>dtype</a:t>
            </a:r>
            <a:r>
              <a:rPr lang="en-US" altLang="zh-CN" sz="2800" dirty="0" smtClean="0"/>
              <a:t>=torch.float64)</a:t>
            </a:r>
            <a:endParaRPr lang="zh-CN" altLang="en-US" sz="2800" dirty="0" smtClean="0"/>
          </a:p>
        </p:txBody>
      </p:sp>
      <p:pic>
        <p:nvPicPr>
          <p:cNvPr id="65" name="图片 6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6148" y="2147764"/>
            <a:ext cx="6811704" cy="1462024"/>
          </a:xfrm>
          <a:prstGeom prst="rect">
            <a:avLst/>
          </a:prstGeom>
        </p:spPr>
      </p:pic>
      <p:sp>
        <p:nvSpPr>
          <p:cNvPr id="71" name="矩形 70"/>
          <p:cNvSpPr/>
          <p:nvPr/>
        </p:nvSpPr>
        <p:spPr>
          <a:xfrm>
            <a:off x="1828757" y="3733144"/>
            <a:ext cx="5270482" cy="1815882"/>
          </a:xfrm>
          <a:prstGeom prst="rect">
            <a:avLst/>
          </a:prstGeom>
        </p:spPr>
        <p:txBody>
          <a:bodyPr wrap="none">
            <a:spAutoFit/>
          </a:bodyPr>
          <a:lstStyle/>
          <a:p>
            <a:r>
              <a:rPr lang="en-US" altLang="zh-CN" sz="2800" dirty="0" smtClean="0"/>
              <a:t>A</a:t>
            </a:r>
            <a:r>
              <a:rPr lang="zh-CN" altLang="en-US" sz="2800" dirty="0" smtClean="0"/>
              <a:t>、</a:t>
            </a:r>
            <a:r>
              <a:rPr lang="en-US" altLang="zh-CN" sz="2800" dirty="0" smtClean="0"/>
              <a:t>4                       </a:t>
            </a:r>
          </a:p>
          <a:p>
            <a:r>
              <a:rPr lang="en-US" altLang="zh-CN" sz="2800" dirty="0" smtClean="0"/>
              <a:t>B</a:t>
            </a:r>
            <a:r>
              <a:rPr lang="zh-CN" altLang="en-US" sz="2800" dirty="0" smtClean="0"/>
              <a:t>、</a:t>
            </a:r>
            <a:r>
              <a:rPr lang="en-US" altLang="zh-CN" sz="2800" dirty="0" smtClean="0"/>
              <a:t>8   </a:t>
            </a:r>
          </a:p>
          <a:p>
            <a:r>
              <a:rPr lang="en-US" altLang="zh-CN" sz="2800" u="sng" dirty="0" smtClean="0"/>
              <a:t>C</a:t>
            </a:r>
            <a:r>
              <a:rPr lang="zh-CN" altLang="en-US" sz="2800" u="sng" dirty="0" smtClean="0"/>
              <a:t>、</a:t>
            </a:r>
            <a:r>
              <a:rPr lang="en-US" altLang="zh-CN" sz="2800" u="sng" dirty="0" smtClean="0"/>
              <a:t>tensor(4., </a:t>
            </a:r>
            <a:r>
              <a:rPr lang="en-US" altLang="zh-CN" sz="2800" u="sng" dirty="0" err="1" smtClean="0"/>
              <a:t>dtype</a:t>
            </a:r>
            <a:r>
              <a:rPr lang="en-US" altLang="zh-CN" sz="2800" u="sng" dirty="0" smtClean="0"/>
              <a:t>=torch.float64)</a:t>
            </a:r>
            <a:endParaRPr lang="zh-CN" altLang="en-US" sz="2800" u="sng" dirty="0" smtClean="0"/>
          </a:p>
          <a:p>
            <a:r>
              <a:rPr lang="en-US" altLang="zh-CN" sz="2800" dirty="0"/>
              <a:t>D</a:t>
            </a:r>
            <a:r>
              <a:rPr lang="zh-CN" altLang="en-US" sz="2800" dirty="0" smtClean="0"/>
              <a:t>、</a:t>
            </a:r>
            <a:r>
              <a:rPr lang="en-US" altLang="zh-CN" sz="2800" dirty="0" smtClean="0"/>
              <a:t>tensor(8., </a:t>
            </a:r>
            <a:r>
              <a:rPr lang="en-US" altLang="zh-CN" sz="2800" dirty="0" err="1" smtClean="0"/>
              <a:t>dtype</a:t>
            </a:r>
            <a:r>
              <a:rPr lang="en-US" altLang="zh-CN" sz="2800" dirty="0" smtClean="0"/>
              <a:t>=torch.float64)</a:t>
            </a:r>
            <a:endParaRPr lang="zh-CN" altLang="en-US" sz="2800" dirty="0" smtClean="0"/>
          </a:p>
        </p:txBody>
      </p:sp>
      <p:sp>
        <p:nvSpPr>
          <p:cNvPr id="64" name="文本框 63"/>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solidFill>
              </a:rPr>
              <a:t>Tensors</a:t>
            </a:r>
            <a:endParaRPr lang="zh-CN" altLang="en-US" dirty="0">
              <a:solidFill>
                <a:schemeClr val="bg1"/>
              </a:solidFill>
            </a:endParaRPr>
          </a:p>
        </p:txBody>
      </p:sp>
      <p:sp>
        <p:nvSpPr>
          <p:cNvPr id="66" name="文本框 65"/>
          <p:cNvSpPr txBox="1"/>
          <p:nvPr/>
        </p:nvSpPr>
        <p:spPr>
          <a:xfrm>
            <a:off x="1931094" y="137160"/>
            <a:ext cx="1052917" cy="369332"/>
          </a:xfrm>
          <a:prstGeom prst="rect">
            <a:avLst/>
          </a:prstGeom>
          <a:noFill/>
        </p:spPr>
        <p:txBody>
          <a:bodyPr wrap="none" rtlCol="0">
            <a:spAutoFit/>
          </a:bodyPr>
          <a:lstStyle/>
          <a:p>
            <a:r>
              <a:rPr lang="en-US" altLang="zh-CN" dirty="0" err="1" smtClean="0">
                <a:solidFill>
                  <a:schemeClr val="bg1">
                    <a:lumMod val="50000"/>
                  </a:schemeClr>
                </a:solidFill>
              </a:rPr>
              <a:t>Autograd</a:t>
            </a:r>
            <a:endParaRPr lang="zh-CN" altLang="en-US" dirty="0">
              <a:solidFill>
                <a:schemeClr val="bg1">
                  <a:lumMod val="50000"/>
                </a:schemeClr>
              </a:solidFill>
            </a:endParaRPr>
          </a:p>
        </p:txBody>
      </p:sp>
      <p:sp>
        <p:nvSpPr>
          <p:cNvPr id="67" name="文本框 66"/>
          <p:cNvSpPr txBox="1"/>
          <p:nvPr/>
        </p:nvSpPr>
        <p:spPr>
          <a:xfrm>
            <a:off x="7715285" y="137160"/>
            <a:ext cx="1262974" cy="369332"/>
          </a:xfrm>
          <a:prstGeom prst="rect">
            <a:avLst/>
          </a:prstGeom>
          <a:noFill/>
        </p:spPr>
        <p:txBody>
          <a:bodyPr wrap="none" rtlCol="0">
            <a:spAutoFit/>
          </a:bodyPr>
          <a:lstStyle/>
          <a:p>
            <a:r>
              <a:rPr lang="en-US" altLang="zh-CN" dirty="0" smtClean="0">
                <a:solidFill>
                  <a:schemeClr val="bg1">
                    <a:lumMod val="50000"/>
                  </a:schemeClr>
                </a:solidFill>
              </a:rPr>
              <a:t>Experiment</a:t>
            </a:r>
            <a:endParaRPr lang="zh-CN" altLang="en-US" dirty="0">
              <a:solidFill>
                <a:schemeClr val="bg1">
                  <a:lumMod val="50000"/>
                </a:schemeClr>
              </a:solidFill>
            </a:endParaRPr>
          </a:p>
        </p:txBody>
      </p:sp>
      <p:sp>
        <p:nvSpPr>
          <p:cNvPr id="68" name="文本框 67"/>
          <p:cNvSpPr txBox="1"/>
          <p:nvPr/>
        </p:nvSpPr>
        <p:spPr>
          <a:xfrm>
            <a:off x="3811603" y="137160"/>
            <a:ext cx="1066959" cy="369332"/>
          </a:xfrm>
          <a:prstGeom prst="rect">
            <a:avLst/>
          </a:prstGeom>
          <a:noFill/>
        </p:spPr>
        <p:txBody>
          <a:bodyPr wrap="none" rtlCol="0">
            <a:spAutoFit/>
          </a:bodyPr>
          <a:lstStyle/>
          <a:p>
            <a:r>
              <a:rPr lang="en-US" altLang="zh-CN" dirty="0" smtClean="0">
                <a:solidFill>
                  <a:schemeClr val="bg1">
                    <a:lumMod val="50000"/>
                  </a:schemeClr>
                </a:solidFill>
              </a:rPr>
              <a:t>Examples</a:t>
            </a:r>
            <a:endParaRPr lang="zh-CN" altLang="en-US" dirty="0">
              <a:solidFill>
                <a:schemeClr val="bg1">
                  <a:lumMod val="50000"/>
                </a:schemeClr>
              </a:solidFill>
            </a:endParaRPr>
          </a:p>
        </p:txBody>
      </p:sp>
      <p:sp>
        <p:nvSpPr>
          <p:cNvPr id="69" name="文本框 68"/>
          <p:cNvSpPr txBox="1"/>
          <p:nvPr/>
        </p:nvSpPr>
        <p:spPr>
          <a:xfrm>
            <a:off x="5904731" y="137160"/>
            <a:ext cx="1094980" cy="369332"/>
          </a:xfrm>
          <a:prstGeom prst="rect">
            <a:avLst/>
          </a:prstGeom>
          <a:noFill/>
        </p:spPr>
        <p:txBody>
          <a:bodyPr wrap="none" rtlCol="0">
            <a:spAutoFit/>
          </a:bodyPr>
          <a:lstStyle/>
          <a:p>
            <a:r>
              <a:rPr lang="en-US" altLang="zh-CN" dirty="0" smtClean="0">
                <a:solidFill>
                  <a:schemeClr val="bg1">
                    <a:lumMod val="50000"/>
                  </a:schemeClr>
                </a:solidFill>
              </a:rPr>
              <a:t>Extension</a:t>
            </a:r>
            <a:endParaRPr lang="zh-CN" altLang="en-US" dirty="0">
              <a:solidFill>
                <a:schemeClr val="bg1">
                  <a:lumMod val="50000"/>
                </a:schemeClr>
              </a:solidFill>
            </a:endParaRPr>
          </a:p>
        </p:txBody>
      </p:sp>
      <p:sp>
        <p:nvSpPr>
          <p:cNvPr id="70" name="椭圆 69"/>
          <p:cNvSpPr/>
          <p:nvPr/>
        </p:nvSpPr>
        <p:spPr>
          <a:xfrm>
            <a:off x="19202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2" name="椭圆 71"/>
          <p:cNvSpPr/>
          <p:nvPr/>
        </p:nvSpPr>
        <p:spPr>
          <a:xfrm>
            <a:off x="3877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3" name="椭圆 72"/>
          <p:cNvSpPr/>
          <p:nvPr/>
        </p:nvSpPr>
        <p:spPr>
          <a:xfrm>
            <a:off x="48554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4" name="椭圆 73"/>
          <p:cNvSpPr/>
          <p:nvPr/>
        </p:nvSpPr>
        <p:spPr>
          <a:xfrm>
            <a:off x="6812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5" name="椭圆 74"/>
          <p:cNvSpPr/>
          <p:nvPr/>
        </p:nvSpPr>
        <p:spPr>
          <a:xfrm>
            <a:off x="97475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6" name="椭圆 75"/>
          <p:cNvSpPr/>
          <p:nvPr/>
        </p:nvSpPr>
        <p:spPr>
          <a:xfrm>
            <a:off x="107259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7" name="椭圆 76"/>
          <p:cNvSpPr/>
          <p:nvPr/>
        </p:nvSpPr>
        <p:spPr>
          <a:xfrm>
            <a:off x="77907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8" name="椭圆 77"/>
          <p:cNvSpPr/>
          <p:nvPr/>
        </p:nvSpPr>
        <p:spPr>
          <a:xfrm>
            <a:off x="28986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9" name="椭圆 78"/>
          <p:cNvSpPr/>
          <p:nvPr/>
        </p:nvSpPr>
        <p:spPr>
          <a:xfrm>
            <a:off x="58338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0" name="椭圆 79"/>
          <p:cNvSpPr/>
          <p:nvPr/>
        </p:nvSpPr>
        <p:spPr>
          <a:xfrm>
            <a:off x="87691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1" name="椭圆 80"/>
          <p:cNvSpPr/>
          <p:nvPr/>
        </p:nvSpPr>
        <p:spPr>
          <a:xfrm>
            <a:off x="78183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2" name="椭圆 81"/>
          <p:cNvSpPr/>
          <p:nvPr/>
        </p:nvSpPr>
        <p:spPr>
          <a:xfrm>
            <a:off x="80018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3" name="椭圆 82"/>
          <p:cNvSpPr/>
          <p:nvPr/>
        </p:nvSpPr>
        <p:spPr>
          <a:xfrm>
            <a:off x="80936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4" name="椭圆 83"/>
          <p:cNvSpPr/>
          <p:nvPr/>
        </p:nvSpPr>
        <p:spPr>
          <a:xfrm>
            <a:off x="79100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5" name="椭圆 84"/>
          <p:cNvSpPr/>
          <p:nvPr/>
        </p:nvSpPr>
        <p:spPr>
          <a:xfrm>
            <a:off x="390873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6" name="椭圆 85"/>
          <p:cNvSpPr/>
          <p:nvPr/>
        </p:nvSpPr>
        <p:spPr>
          <a:xfrm>
            <a:off x="410270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7" name="椭圆 86"/>
          <p:cNvSpPr/>
          <p:nvPr/>
        </p:nvSpPr>
        <p:spPr>
          <a:xfrm>
            <a:off x="419969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8" name="椭圆 87"/>
          <p:cNvSpPr/>
          <p:nvPr/>
        </p:nvSpPr>
        <p:spPr>
          <a:xfrm>
            <a:off x="439366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9" name="椭圆 88"/>
          <p:cNvSpPr/>
          <p:nvPr/>
        </p:nvSpPr>
        <p:spPr>
          <a:xfrm>
            <a:off x="468462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0" name="椭圆 89"/>
          <p:cNvSpPr/>
          <p:nvPr/>
        </p:nvSpPr>
        <p:spPr>
          <a:xfrm>
            <a:off x="478160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1" name="椭圆 90"/>
          <p:cNvSpPr/>
          <p:nvPr/>
        </p:nvSpPr>
        <p:spPr>
          <a:xfrm>
            <a:off x="449064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2" name="椭圆 91"/>
          <p:cNvSpPr/>
          <p:nvPr/>
        </p:nvSpPr>
        <p:spPr>
          <a:xfrm>
            <a:off x="400571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3" name="椭圆 92"/>
          <p:cNvSpPr/>
          <p:nvPr/>
        </p:nvSpPr>
        <p:spPr>
          <a:xfrm>
            <a:off x="429667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4" name="椭圆 93"/>
          <p:cNvSpPr/>
          <p:nvPr/>
        </p:nvSpPr>
        <p:spPr>
          <a:xfrm>
            <a:off x="458763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5" name="椭圆 94"/>
          <p:cNvSpPr/>
          <p:nvPr/>
        </p:nvSpPr>
        <p:spPr>
          <a:xfrm>
            <a:off x="60072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6" name="椭圆 95"/>
          <p:cNvSpPr/>
          <p:nvPr/>
        </p:nvSpPr>
        <p:spPr>
          <a:xfrm>
            <a:off x="61907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7" name="椭圆 96"/>
          <p:cNvSpPr/>
          <p:nvPr/>
        </p:nvSpPr>
        <p:spPr>
          <a:xfrm>
            <a:off x="6282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8" name="椭圆 97"/>
          <p:cNvSpPr/>
          <p:nvPr/>
        </p:nvSpPr>
        <p:spPr>
          <a:xfrm>
            <a:off x="646610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9" name="椭圆 98"/>
          <p:cNvSpPr/>
          <p:nvPr/>
        </p:nvSpPr>
        <p:spPr>
          <a:xfrm>
            <a:off x="674144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0" name="椭圆 99"/>
          <p:cNvSpPr/>
          <p:nvPr/>
        </p:nvSpPr>
        <p:spPr>
          <a:xfrm>
            <a:off x="655788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1" name="椭圆 100"/>
          <p:cNvSpPr/>
          <p:nvPr/>
        </p:nvSpPr>
        <p:spPr>
          <a:xfrm>
            <a:off x="60989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2" name="椭圆 101"/>
          <p:cNvSpPr/>
          <p:nvPr/>
        </p:nvSpPr>
        <p:spPr>
          <a:xfrm>
            <a:off x="63743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3" name="椭圆 102"/>
          <p:cNvSpPr/>
          <p:nvPr/>
        </p:nvSpPr>
        <p:spPr>
          <a:xfrm>
            <a:off x="664966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4" name="椭圆 103"/>
          <p:cNvSpPr/>
          <p:nvPr/>
        </p:nvSpPr>
        <p:spPr>
          <a:xfrm>
            <a:off x="200697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5" name="椭圆 104"/>
          <p:cNvSpPr/>
          <p:nvPr/>
        </p:nvSpPr>
        <p:spPr>
          <a:xfrm>
            <a:off x="220265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6" name="椭圆 105"/>
          <p:cNvSpPr/>
          <p:nvPr/>
        </p:nvSpPr>
        <p:spPr>
          <a:xfrm>
            <a:off x="230049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7" name="椭圆 106"/>
          <p:cNvSpPr/>
          <p:nvPr/>
        </p:nvSpPr>
        <p:spPr>
          <a:xfrm>
            <a:off x="24961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8" name="椭圆 107"/>
          <p:cNvSpPr/>
          <p:nvPr/>
        </p:nvSpPr>
        <p:spPr>
          <a:xfrm>
            <a:off x="278970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9" name="椭圆 108"/>
          <p:cNvSpPr/>
          <p:nvPr/>
        </p:nvSpPr>
        <p:spPr>
          <a:xfrm>
            <a:off x="288754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0" name="椭圆 109"/>
          <p:cNvSpPr/>
          <p:nvPr/>
        </p:nvSpPr>
        <p:spPr>
          <a:xfrm>
            <a:off x="259401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1" name="椭圆 110"/>
          <p:cNvSpPr/>
          <p:nvPr/>
        </p:nvSpPr>
        <p:spPr>
          <a:xfrm>
            <a:off x="210481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2" name="椭圆 111"/>
          <p:cNvSpPr/>
          <p:nvPr/>
        </p:nvSpPr>
        <p:spPr>
          <a:xfrm>
            <a:off x="239833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3" name="椭圆 112"/>
          <p:cNvSpPr/>
          <p:nvPr/>
        </p:nvSpPr>
        <p:spPr>
          <a:xfrm>
            <a:off x="269186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4" name="椭圆 113"/>
          <p:cNvSpPr/>
          <p:nvPr/>
        </p:nvSpPr>
        <p:spPr>
          <a:xfrm>
            <a:off x="49755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5" name="椭圆 114"/>
          <p:cNvSpPr/>
          <p:nvPr/>
        </p:nvSpPr>
        <p:spPr>
          <a:xfrm>
            <a:off x="526653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6" name="椭圆 115"/>
          <p:cNvSpPr/>
          <p:nvPr/>
        </p:nvSpPr>
        <p:spPr>
          <a:xfrm>
            <a:off x="5169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7" name="椭圆 116"/>
          <p:cNvSpPr/>
          <p:nvPr/>
        </p:nvSpPr>
        <p:spPr>
          <a:xfrm>
            <a:off x="507256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8" name="椭圆 117"/>
          <p:cNvSpPr/>
          <p:nvPr/>
        </p:nvSpPr>
        <p:spPr>
          <a:xfrm>
            <a:off x="48785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Tree>
    <p:extLst>
      <p:ext uri="{BB962C8B-B14F-4D97-AF65-F5344CB8AC3E}">
        <p14:creationId xmlns:p14="http://schemas.microsoft.com/office/powerpoint/2010/main" val="4281860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7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练习</a:t>
            </a:r>
            <a:r>
              <a:rPr lang="en-US" altLang="zh-CN" dirty="0"/>
              <a:t>3</a:t>
            </a:r>
            <a:endParaRPr lang="zh-CN" altLang="en-US" dirty="0"/>
          </a:p>
        </p:txBody>
      </p:sp>
      <p:pic>
        <p:nvPicPr>
          <p:cNvPr id="60" name="Picture 2" descr="https://ss1.bdstatic.com/70cFvXSh_Q1YnxGkpoWK1HF6hhy/it/u=1862678191,543325770&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5944" t="11333" r="38793" b="18849"/>
          <a:stretch/>
        </p:blipFill>
        <p:spPr bwMode="auto">
          <a:xfrm>
            <a:off x="8294652" y="852015"/>
            <a:ext cx="299788" cy="466336"/>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p:cNvSpPr>
            <a:spLocks noGrp="1"/>
          </p:cNvSpPr>
          <p:nvPr>
            <p:ph idx="1"/>
          </p:nvPr>
        </p:nvSpPr>
        <p:spPr/>
        <p:txBody>
          <a:bodyPr/>
          <a:lstStyle/>
          <a:p>
            <a:r>
              <a:rPr lang="zh-CN" altLang="en-US" dirty="0" smtClean="0"/>
              <a:t>下面代码的运行结果是什么样的？</a:t>
            </a:r>
            <a:endParaRPr lang="en-US" altLang="zh-CN" dirty="0" smtClean="0"/>
          </a:p>
          <a:p>
            <a:endParaRPr lang="en-US" altLang="zh-CN" dirty="0"/>
          </a:p>
          <a:p>
            <a:endParaRPr lang="en-US" altLang="zh-CN" dirty="0" smtClean="0"/>
          </a:p>
          <a:p>
            <a:pPr marL="0" indent="0">
              <a:buNone/>
            </a:pPr>
            <a:r>
              <a:rPr lang="en-US" altLang="zh-CN" dirty="0" smtClean="0"/>
              <a:t>    </a:t>
            </a:r>
          </a:p>
          <a:p>
            <a:endParaRPr lang="en-US" altLang="zh-CN" dirty="0"/>
          </a:p>
          <a:p>
            <a:endParaRPr lang="en-US" altLang="zh-CN" dirty="0" smtClean="0"/>
          </a:p>
          <a:p>
            <a:endParaRPr lang="en-US" altLang="zh-CN" dirty="0"/>
          </a:p>
        </p:txBody>
      </p:sp>
      <p:sp>
        <p:nvSpPr>
          <p:cNvPr id="63" name="矩形 62"/>
          <p:cNvSpPr/>
          <p:nvPr/>
        </p:nvSpPr>
        <p:spPr>
          <a:xfrm>
            <a:off x="1828757" y="3733144"/>
            <a:ext cx="5270482" cy="1815882"/>
          </a:xfrm>
          <a:prstGeom prst="rect">
            <a:avLst/>
          </a:prstGeom>
        </p:spPr>
        <p:txBody>
          <a:bodyPr wrap="none">
            <a:spAutoFit/>
          </a:bodyPr>
          <a:lstStyle/>
          <a:p>
            <a:r>
              <a:rPr lang="en-US" altLang="zh-CN" sz="2800" dirty="0" smtClean="0"/>
              <a:t>A</a:t>
            </a:r>
            <a:r>
              <a:rPr lang="zh-CN" altLang="en-US" sz="2800" dirty="0" smtClean="0"/>
              <a:t>、</a:t>
            </a:r>
            <a:r>
              <a:rPr lang="en-US" altLang="zh-CN" sz="2800" dirty="0" smtClean="0"/>
              <a:t>4                       </a:t>
            </a:r>
          </a:p>
          <a:p>
            <a:r>
              <a:rPr lang="en-US" altLang="zh-CN" sz="2800" dirty="0" smtClean="0"/>
              <a:t>B</a:t>
            </a:r>
            <a:r>
              <a:rPr lang="zh-CN" altLang="en-US" sz="2800" dirty="0" smtClean="0"/>
              <a:t>、</a:t>
            </a:r>
            <a:r>
              <a:rPr lang="en-US" altLang="zh-CN" sz="2800" dirty="0" smtClean="0"/>
              <a:t>8   </a:t>
            </a:r>
          </a:p>
          <a:p>
            <a:r>
              <a:rPr lang="en-US" altLang="zh-CN" sz="2800" dirty="0" smtClean="0"/>
              <a:t>C</a:t>
            </a:r>
            <a:r>
              <a:rPr lang="zh-CN" altLang="en-US" sz="2800" dirty="0" smtClean="0"/>
              <a:t>、</a:t>
            </a:r>
            <a:r>
              <a:rPr lang="en-US" altLang="zh-CN" sz="2800" dirty="0" smtClean="0"/>
              <a:t>tensor(4., </a:t>
            </a:r>
            <a:r>
              <a:rPr lang="en-US" altLang="zh-CN" sz="2800" dirty="0" err="1" smtClean="0"/>
              <a:t>dtype</a:t>
            </a:r>
            <a:r>
              <a:rPr lang="en-US" altLang="zh-CN" sz="2800" dirty="0" smtClean="0"/>
              <a:t>=torch.float64)</a:t>
            </a:r>
            <a:endParaRPr lang="zh-CN" altLang="en-US" sz="2800" dirty="0" smtClean="0"/>
          </a:p>
          <a:p>
            <a:r>
              <a:rPr lang="en-US" altLang="zh-CN" sz="2800" dirty="0"/>
              <a:t>D</a:t>
            </a:r>
            <a:r>
              <a:rPr lang="zh-CN" altLang="en-US" sz="2800" dirty="0" smtClean="0"/>
              <a:t>、</a:t>
            </a:r>
            <a:r>
              <a:rPr lang="en-US" altLang="zh-CN" sz="2800" dirty="0" smtClean="0"/>
              <a:t>tensor(8., </a:t>
            </a:r>
            <a:r>
              <a:rPr lang="en-US" altLang="zh-CN" sz="2800" dirty="0" err="1" smtClean="0"/>
              <a:t>dtype</a:t>
            </a:r>
            <a:r>
              <a:rPr lang="en-US" altLang="zh-CN" sz="2800" dirty="0" smtClean="0"/>
              <a:t>=torch.float64)</a:t>
            </a:r>
            <a:endParaRPr lang="zh-CN" altLang="en-US" sz="2800" dirty="0" smtClean="0"/>
          </a:p>
        </p:txBody>
      </p:sp>
      <p:sp>
        <p:nvSpPr>
          <p:cNvPr id="71" name="矩形 70"/>
          <p:cNvSpPr/>
          <p:nvPr/>
        </p:nvSpPr>
        <p:spPr>
          <a:xfrm>
            <a:off x="1828757" y="3733144"/>
            <a:ext cx="5270482" cy="1815882"/>
          </a:xfrm>
          <a:prstGeom prst="rect">
            <a:avLst/>
          </a:prstGeom>
        </p:spPr>
        <p:txBody>
          <a:bodyPr wrap="none">
            <a:spAutoFit/>
          </a:bodyPr>
          <a:lstStyle/>
          <a:p>
            <a:r>
              <a:rPr lang="en-US" altLang="zh-CN" sz="2800" dirty="0" smtClean="0"/>
              <a:t>A</a:t>
            </a:r>
            <a:r>
              <a:rPr lang="zh-CN" altLang="en-US" sz="2800" dirty="0" smtClean="0"/>
              <a:t>、</a:t>
            </a:r>
            <a:r>
              <a:rPr lang="en-US" altLang="zh-CN" sz="2800" dirty="0" smtClean="0"/>
              <a:t>4                       </a:t>
            </a:r>
          </a:p>
          <a:p>
            <a:r>
              <a:rPr lang="en-US" altLang="zh-CN" sz="2800" dirty="0" smtClean="0"/>
              <a:t>B</a:t>
            </a:r>
            <a:r>
              <a:rPr lang="zh-CN" altLang="en-US" sz="2800" dirty="0" smtClean="0"/>
              <a:t>、</a:t>
            </a:r>
            <a:r>
              <a:rPr lang="en-US" altLang="zh-CN" sz="2800" dirty="0" smtClean="0"/>
              <a:t>8   </a:t>
            </a:r>
          </a:p>
          <a:p>
            <a:r>
              <a:rPr lang="en-US" altLang="zh-CN" sz="2800" dirty="0" smtClean="0"/>
              <a:t>C</a:t>
            </a:r>
            <a:r>
              <a:rPr lang="zh-CN" altLang="en-US" sz="2800" dirty="0" smtClean="0"/>
              <a:t>、</a:t>
            </a:r>
            <a:r>
              <a:rPr lang="en-US" altLang="zh-CN" sz="2800" dirty="0" smtClean="0"/>
              <a:t>tensor(4., </a:t>
            </a:r>
            <a:r>
              <a:rPr lang="en-US" altLang="zh-CN" sz="2800" dirty="0" err="1" smtClean="0"/>
              <a:t>dtype</a:t>
            </a:r>
            <a:r>
              <a:rPr lang="en-US" altLang="zh-CN" sz="2800" dirty="0" smtClean="0"/>
              <a:t>=torch.float64)</a:t>
            </a:r>
            <a:endParaRPr lang="zh-CN" altLang="en-US" sz="2800" dirty="0" smtClean="0"/>
          </a:p>
          <a:p>
            <a:r>
              <a:rPr lang="en-US" altLang="zh-CN" sz="2800" u="sng" dirty="0"/>
              <a:t>D</a:t>
            </a:r>
            <a:r>
              <a:rPr lang="zh-CN" altLang="en-US" sz="2800" u="sng" dirty="0" smtClean="0"/>
              <a:t>、</a:t>
            </a:r>
            <a:r>
              <a:rPr lang="en-US" altLang="zh-CN" sz="2800" u="sng" dirty="0" smtClean="0"/>
              <a:t>tensor(8., </a:t>
            </a:r>
            <a:r>
              <a:rPr lang="en-US" altLang="zh-CN" sz="2800" u="sng" dirty="0" err="1" smtClean="0"/>
              <a:t>dtype</a:t>
            </a:r>
            <a:r>
              <a:rPr lang="en-US" altLang="zh-CN" sz="2800" u="sng" dirty="0" smtClean="0"/>
              <a:t>=torch.float64)</a:t>
            </a:r>
            <a:endParaRPr lang="zh-CN" altLang="en-US" sz="2800" u="sng" dirty="0" smtClean="0"/>
          </a:p>
        </p:txBody>
      </p:sp>
      <p:pic>
        <p:nvPicPr>
          <p:cNvPr id="59" name="图片 5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465" y="2100295"/>
            <a:ext cx="7625070" cy="1498150"/>
          </a:xfrm>
          <a:prstGeom prst="rect">
            <a:avLst/>
          </a:prstGeom>
        </p:spPr>
      </p:pic>
      <p:sp>
        <p:nvSpPr>
          <p:cNvPr id="64" name="文本框 63"/>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solidFill>
              </a:rPr>
              <a:t>Tensors</a:t>
            </a:r>
            <a:endParaRPr lang="zh-CN" altLang="en-US" dirty="0">
              <a:solidFill>
                <a:schemeClr val="bg1"/>
              </a:solidFill>
            </a:endParaRPr>
          </a:p>
        </p:txBody>
      </p:sp>
      <p:sp>
        <p:nvSpPr>
          <p:cNvPr id="65" name="文本框 64"/>
          <p:cNvSpPr txBox="1"/>
          <p:nvPr/>
        </p:nvSpPr>
        <p:spPr>
          <a:xfrm>
            <a:off x="1931094" y="137160"/>
            <a:ext cx="1052917" cy="369332"/>
          </a:xfrm>
          <a:prstGeom prst="rect">
            <a:avLst/>
          </a:prstGeom>
          <a:noFill/>
        </p:spPr>
        <p:txBody>
          <a:bodyPr wrap="none" rtlCol="0">
            <a:spAutoFit/>
          </a:bodyPr>
          <a:lstStyle/>
          <a:p>
            <a:r>
              <a:rPr lang="en-US" altLang="zh-CN" dirty="0" err="1" smtClean="0">
                <a:solidFill>
                  <a:schemeClr val="bg1">
                    <a:lumMod val="50000"/>
                  </a:schemeClr>
                </a:solidFill>
              </a:rPr>
              <a:t>Autograd</a:t>
            </a:r>
            <a:endParaRPr lang="zh-CN" altLang="en-US" dirty="0">
              <a:solidFill>
                <a:schemeClr val="bg1">
                  <a:lumMod val="50000"/>
                </a:schemeClr>
              </a:solidFill>
            </a:endParaRPr>
          </a:p>
        </p:txBody>
      </p:sp>
      <p:sp>
        <p:nvSpPr>
          <p:cNvPr id="66" name="文本框 65"/>
          <p:cNvSpPr txBox="1"/>
          <p:nvPr/>
        </p:nvSpPr>
        <p:spPr>
          <a:xfrm>
            <a:off x="7715285" y="137160"/>
            <a:ext cx="1262974" cy="369332"/>
          </a:xfrm>
          <a:prstGeom prst="rect">
            <a:avLst/>
          </a:prstGeom>
          <a:noFill/>
        </p:spPr>
        <p:txBody>
          <a:bodyPr wrap="none" rtlCol="0">
            <a:spAutoFit/>
          </a:bodyPr>
          <a:lstStyle/>
          <a:p>
            <a:r>
              <a:rPr lang="en-US" altLang="zh-CN" dirty="0" smtClean="0">
                <a:solidFill>
                  <a:schemeClr val="bg1">
                    <a:lumMod val="50000"/>
                  </a:schemeClr>
                </a:solidFill>
              </a:rPr>
              <a:t>Experiment</a:t>
            </a:r>
            <a:endParaRPr lang="zh-CN" altLang="en-US" dirty="0">
              <a:solidFill>
                <a:schemeClr val="bg1">
                  <a:lumMod val="50000"/>
                </a:schemeClr>
              </a:solidFill>
            </a:endParaRPr>
          </a:p>
        </p:txBody>
      </p:sp>
      <p:sp>
        <p:nvSpPr>
          <p:cNvPr id="67" name="文本框 66"/>
          <p:cNvSpPr txBox="1"/>
          <p:nvPr/>
        </p:nvSpPr>
        <p:spPr>
          <a:xfrm>
            <a:off x="3811603" y="137160"/>
            <a:ext cx="1066959" cy="369332"/>
          </a:xfrm>
          <a:prstGeom prst="rect">
            <a:avLst/>
          </a:prstGeom>
          <a:noFill/>
        </p:spPr>
        <p:txBody>
          <a:bodyPr wrap="none" rtlCol="0">
            <a:spAutoFit/>
          </a:bodyPr>
          <a:lstStyle/>
          <a:p>
            <a:r>
              <a:rPr lang="en-US" altLang="zh-CN" dirty="0" smtClean="0">
                <a:solidFill>
                  <a:schemeClr val="bg1">
                    <a:lumMod val="50000"/>
                  </a:schemeClr>
                </a:solidFill>
              </a:rPr>
              <a:t>Examples</a:t>
            </a:r>
            <a:endParaRPr lang="zh-CN" altLang="en-US" dirty="0">
              <a:solidFill>
                <a:schemeClr val="bg1">
                  <a:lumMod val="50000"/>
                </a:schemeClr>
              </a:solidFill>
            </a:endParaRPr>
          </a:p>
        </p:txBody>
      </p:sp>
      <p:sp>
        <p:nvSpPr>
          <p:cNvPr id="68" name="文本框 67"/>
          <p:cNvSpPr txBox="1"/>
          <p:nvPr/>
        </p:nvSpPr>
        <p:spPr>
          <a:xfrm>
            <a:off x="5904731" y="137160"/>
            <a:ext cx="1094980" cy="369332"/>
          </a:xfrm>
          <a:prstGeom prst="rect">
            <a:avLst/>
          </a:prstGeom>
          <a:noFill/>
        </p:spPr>
        <p:txBody>
          <a:bodyPr wrap="none" rtlCol="0">
            <a:spAutoFit/>
          </a:bodyPr>
          <a:lstStyle/>
          <a:p>
            <a:r>
              <a:rPr lang="en-US" altLang="zh-CN" dirty="0" smtClean="0">
                <a:solidFill>
                  <a:schemeClr val="bg1">
                    <a:lumMod val="50000"/>
                  </a:schemeClr>
                </a:solidFill>
              </a:rPr>
              <a:t>Extension</a:t>
            </a:r>
            <a:endParaRPr lang="zh-CN" altLang="en-US" dirty="0">
              <a:solidFill>
                <a:schemeClr val="bg1">
                  <a:lumMod val="50000"/>
                </a:schemeClr>
              </a:solidFill>
            </a:endParaRPr>
          </a:p>
        </p:txBody>
      </p:sp>
      <p:sp>
        <p:nvSpPr>
          <p:cNvPr id="69" name="椭圆 68"/>
          <p:cNvSpPr/>
          <p:nvPr/>
        </p:nvSpPr>
        <p:spPr>
          <a:xfrm>
            <a:off x="19202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0" name="椭圆 69"/>
          <p:cNvSpPr/>
          <p:nvPr/>
        </p:nvSpPr>
        <p:spPr>
          <a:xfrm>
            <a:off x="3877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2" name="椭圆 71"/>
          <p:cNvSpPr/>
          <p:nvPr/>
        </p:nvSpPr>
        <p:spPr>
          <a:xfrm>
            <a:off x="48554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3" name="椭圆 72"/>
          <p:cNvSpPr/>
          <p:nvPr/>
        </p:nvSpPr>
        <p:spPr>
          <a:xfrm>
            <a:off x="68122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4" name="椭圆 73"/>
          <p:cNvSpPr/>
          <p:nvPr/>
        </p:nvSpPr>
        <p:spPr>
          <a:xfrm>
            <a:off x="97475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5" name="椭圆 74"/>
          <p:cNvSpPr/>
          <p:nvPr/>
        </p:nvSpPr>
        <p:spPr>
          <a:xfrm>
            <a:off x="107259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6" name="椭圆 75"/>
          <p:cNvSpPr/>
          <p:nvPr/>
        </p:nvSpPr>
        <p:spPr>
          <a:xfrm>
            <a:off x="77907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7" name="椭圆 76"/>
          <p:cNvSpPr/>
          <p:nvPr/>
        </p:nvSpPr>
        <p:spPr>
          <a:xfrm>
            <a:off x="28986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8" name="椭圆 77"/>
          <p:cNvSpPr/>
          <p:nvPr/>
        </p:nvSpPr>
        <p:spPr>
          <a:xfrm>
            <a:off x="58338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9" name="椭圆 78"/>
          <p:cNvSpPr/>
          <p:nvPr/>
        </p:nvSpPr>
        <p:spPr>
          <a:xfrm>
            <a:off x="87691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0" name="椭圆 79"/>
          <p:cNvSpPr/>
          <p:nvPr/>
        </p:nvSpPr>
        <p:spPr>
          <a:xfrm>
            <a:off x="78183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1" name="椭圆 80"/>
          <p:cNvSpPr/>
          <p:nvPr/>
        </p:nvSpPr>
        <p:spPr>
          <a:xfrm>
            <a:off x="80018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2" name="椭圆 81"/>
          <p:cNvSpPr/>
          <p:nvPr/>
        </p:nvSpPr>
        <p:spPr>
          <a:xfrm>
            <a:off x="80936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3" name="椭圆 82"/>
          <p:cNvSpPr/>
          <p:nvPr/>
        </p:nvSpPr>
        <p:spPr>
          <a:xfrm>
            <a:off x="79100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4" name="椭圆 83"/>
          <p:cNvSpPr/>
          <p:nvPr/>
        </p:nvSpPr>
        <p:spPr>
          <a:xfrm>
            <a:off x="390873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5" name="椭圆 84"/>
          <p:cNvSpPr/>
          <p:nvPr/>
        </p:nvSpPr>
        <p:spPr>
          <a:xfrm>
            <a:off x="410270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6" name="椭圆 85"/>
          <p:cNvSpPr/>
          <p:nvPr/>
        </p:nvSpPr>
        <p:spPr>
          <a:xfrm>
            <a:off x="419969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7" name="椭圆 86"/>
          <p:cNvSpPr/>
          <p:nvPr/>
        </p:nvSpPr>
        <p:spPr>
          <a:xfrm>
            <a:off x="439366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8" name="椭圆 87"/>
          <p:cNvSpPr/>
          <p:nvPr/>
        </p:nvSpPr>
        <p:spPr>
          <a:xfrm>
            <a:off x="468462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9" name="椭圆 88"/>
          <p:cNvSpPr/>
          <p:nvPr/>
        </p:nvSpPr>
        <p:spPr>
          <a:xfrm>
            <a:off x="478160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0" name="椭圆 89"/>
          <p:cNvSpPr/>
          <p:nvPr/>
        </p:nvSpPr>
        <p:spPr>
          <a:xfrm>
            <a:off x="449064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1" name="椭圆 90"/>
          <p:cNvSpPr/>
          <p:nvPr/>
        </p:nvSpPr>
        <p:spPr>
          <a:xfrm>
            <a:off x="400571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2" name="椭圆 91"/>
          <p:cNvSpPr/>
          <p:nvPr/>
        </p:nvSpPr>
        <p:spPr>
          <a:xfrm>
            <a:off x="429667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3" name="椭圆 92"/>
          <p:cNvSpPr/>
          <p:nvPr/>
        </p:nvSpPr>
        <p:spPr>
          <a:xfrm>
            <a:off x="458763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4" name="椭圆 93"/>
          <p:cNvSpPr/>
          <p:nvPr/>
        </p:nvSpPr>
        <p:spPr>
          <a:xfrm>
            <a:off x="60072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5" name="椭圆 94"/>
          <p:cNvSpPr/>
          <p:nvPr/>
        </p:nvSpPr>
        <p:spPr>
          <a:xfrm>
            <a:off x="61907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6" name="椭圆 95"/>
          <p:cNvSpPr/>
          <p:nvPr/>
        </p:nvSpPr>
        <p:spPr>
          <a:xfrm>
            <a:off x="6282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7" name="椭圆 96"/>
          <p:cNvSpPr/>
          <p:nvPr/>
        </p:nvSpPr>
        <p:spPr>
          <a:xfrm>
            <a:off x="646610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8" name="椭圆 97"/>
          <p:cNvSpPr/>
          <p:nvPr/>
        </p:nvSpPr>
        <p:spPr>
          <a:xfrm>
            <a:off x="674144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9" name="椭圆 98"/>
          <p:cNvSpPr/>
          <p:nvPr/>
        </p:nvSpPr>
        <p:spPr>
          <a:xfrm>
            <a:off x="655788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0" name="椭圆 99"/>
          <p:cNvSpPr/>
          <p:nvPr/>
        </p:nvSpPr>
        <p:spPr>
          <a:xfrm>
            <a:off x="60989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1" name="椭圆 100"/>
          <p:cNvSpPr/>
          <p:nvPr/>
        </p:nvSpPr>
        <p:spPr>
          <a:xfrm>
            <a:off x="63743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2" name="椭圆 101"/>
          <p:cNvSpPr/>
          <p:nvPr/>
        </p:nvSpPr>
        <p:spPr>
          <a:xfrm>
            <a:off x="664966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3" name="椭圆 102"/>
          <p:cNvSpPr/>
          <p:nvPr/>
        </p:nvSpPr>
        <p:spPr>
          <a:xfrm>
            <a:off x="200697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4" name="椭圆 103"/>
          <p:cNvSpPr/>
          <p:nvPr/>
        </p:nvSpPr>
        <p:spPr>
          <a:xfrm>
            <a:off x="220265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5" name="椭圆 104"/>
          <p:cNvSpPr/>
          <p:nvPr/>
        </p:nvSpPr>
        <p:spPr>
          <a:xfrm>
            <a:off x="230049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6" name="椭圆 105"/>
          <p:cNvSpPr/>
          <p:nvPr/>
        </p:nvSpPr>
        <p:spPr>
          <a:xfrm>
            <a:off x="24961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7" name="椭圆 106"/>
          <p:cNvSpPr/>
          <p:nvPr/>
        </p:nvSpPr>
        <p:spPr>
          <a:xfrm>
            <a:off x="278970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8" name="椭圆 107"/>
          <p:cNvSpPr/>
          <p:nvPr/>
        </p:nvSpPr>
        <p:spPr>
          <a:xfrm>
            <a:off x="288754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9" name="椭圆 108"/>
          <p:cNvSpPr/>
          <p:nvPr/>
        </p:nvSpPr>
        <p:spPr>
          <a:xfrm>
            <a:off x="259401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0" name="椭圆 109"/>
          <p:cNvSpPr/>
          <p:nvPr/>
        </p:nvSpPr>
        <p:spPr>
          <a:xfrm>
            <a:off x="210481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1" name="椭圆 110"/>
          <p:cNvSpPr/>
          <p:nvPr/>
        </p:nvSpPr>
        <p:spPr>
          <a:xfrm>
            <a:off x="239833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2" name="椭圆 111"/>
          <p:cNvSpPr/>
          <p:nvPr/>
        </p:nvSpPr>
        <p:spPr>
          <a:xfrm>
            <a:off x="269186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3" name="椭圆 112"/>
          <p:cNvSpPr/>
          <p:nvPr/>
        </p:nvSpPr>
        <p:spPr>
          <a:xfrm>
            <a:off x="49755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4" name="椭圆 113"/>
          <p:cNvSpPr/>
          <p:nvPr/>
        </p:nvSpPr>
        <p:spPr>
          <a:xfrm>
            <a:off x="526653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5" name="椭圆 114"/>
          <p:cNvSpPr/>
          <p:nvPr/>
        </p:nvSpPr>
        <p:spPr>
          <a:xfrm>
            <a:off x="5169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6" name="椭圆 115"/>
          <p:cNvSpPr/>
          <p:nvPr/>
        </p:nvSpPr>
        <p:spPr>
          <a:xfrm>
            <a:off x="507256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7" name="椭圆 116"/>
          <p:cNvSpPr/>
          <p:nvPr/>
        </p:nvSpPr>
        <p:spPr>
          <a:xfrm>
            <a:off x="48785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Tree>
    <p:extLst>
      <p:ext uri="{BB962C8B-B14F-4D97-AF65-F5344CB8AC3E}">
        <p14:creationId xmlns:p14="http://schemas.microsoft.com/office/powerpoint/2010/main" val="330358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7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Data Pointer</a:t>
            </a:r>
            <a:endParaRPr lang="zh-CN" altLang="en-US" dirty="0"/>
          </a:p>
        </p:txBody>
      </p:sp>
      <p:sp>
        <p:nvSpPr>
          <p:cNvPr id="3" name="内容占位符 2"/>
          <p:cNvSpPr>
            <a:spLocks noGrp="1"/>
          </p:cNvSpPr>
          <p:nvPr>
            <p:ph idx="1"/>
          </p:nvPr>
        </p:nvSpPr>
        <p:spPr/>
        <p:txBody>
          <a:bodyPr/>
          <a:lstStyle/>
          <a:p>
            <a:endParaRPr lang="en-US" altLang="zh-CN" dirty="0" smtClean="0"/>
          </a:p>
          <a:p>
            <a:endParaRPr lang="en-US" altLang="zh-CN" dirty="0"/>
          </a:p>
          <a:p>
            <a:endParaRPr lang="en-US" altLang="zh-CN" dirty="0" smtClean="0"/>
          </a:p>
          <a:p>
            <a:endParaRPr lang="en-US" altLang="zh-CN" dirty="0"/>
          </a:p>
          <a:p>
            <a:endParaRPr lang="en-US" altLang="zh-CN" dirty="0" smtClean="0"/>
          </a:p>
          <a:p>
            <a:r>
              <a:rPr lang="en-US" altLang="zh-CN" dirty="0" smtClean="0"/>
              <a:t>Torch Tensor</a:t>
            </a:r>
            <a:r>
              <a:rPr lang="zh-CN" altLang="en-US" dirty="0" smtClean="0"/>
              <a:t>拷贝了</a:t>
            </a:r>
            <a:r>
              <a:rPr lang="en-US" altLang="zh-CN" dirty="0" err="1" smtClean="0"/>
              <a:t>numpy</a:t>
            </a:r>
            <a:r>
              <a:rPr lang="en-US" altLang="zh-CN" dirty="0" smtClean="0"/>
              <a:t> array</a:t>
            </a:r>
            <a:r>
              <a:rPr lang="zh-CN" altLang="en-US" dirty="0" smtClean="0"/>
              <a:t>的数据指针，而不是内容。</a:t>
            </a:r>
            <a:endParaRPr lang="en-US" altLang="zh-CN" dirty="0" smtClean="0"/>
          </a:p>
          <a:p>
            <a:r>
              <a:rPr lang="zh-CN" altLang="en-US" dirty="0" smtClean="0"/>
              <a:t>通过使用</a:t>
            </a:r>
            <a:r>
              <a:rPr lang="en-US" altLang="zh-CN" dirty="0" smtClean="0"/>
              <a:t>python</a:t>
            </a:r>
            <a:r>
              <a:rPr lang="zh-CN" altLang="en-US" dirty="0" smtClean="0"/>
              <a:t>的引用计数机制来保证引用的安全性</a:t>
            </a:r>
            <a:endParaRPr lang="zh-CN" altLang="en-US" dirty="0"/>
          </a:p>
        </p:txBody>
      </p:sp>
      <p:pic>
        <p:nvPicPr>
          <p:cNvPr id="59" name="图片 58"/>
          <p:cNvPicPr>
            <a:picLocks noChangeAspect="1"/>
          </p:cNvPicPr>
          <p:nvPr/>
        </p:nvPicPr>
        <p:blipFill rotWithShape="1">
          <a:blip r:embed="rId2"/>
          <a:srcRect l="4888" t="25085" r="7291" b="47101"/>
          <a:stretch/>
        </p:blipFill>
        <p:spPr>
          <a:xfrm>
            <a:off x="87856" y="1542155"/>
            <a:ext cx="8833293" cy="2099832"/>
          </a:xfrm>
          <a:prstGeom prst="rect">
            <a:avLst/>
          </a:prstGeom>
        </p:spPr>
      </p:pic>
      <p:sp>
        <p:nvSpPr>
          <p:cNvPr id="60" name="文本框 59"/>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solidFill>
              </a:rPr>
              <a:t>Tensors</a:t>
            </a:r>
            <a:endParaRPr lang="zh-CN" altLang="en-US" dirty="0">
              <a:solidFill>
                <a:schemeClr val="bg1"/>
              </a:solidFill>
            </a:endParaRPr>
          </a:p>
        </p:txBody>
      </p:sp>
      <p:sp>
        <p:nvSpPr>
          <p:cNvPr id="61" name="文本框 60"/>
          <p:cNvSpPr txBox="1"/>
          <p:nvPr/>
        </p:nvSpPr>
        <p:spPr>
          <a:xfrm>
            <a:off x="1931094" y="137160"/>
            <a:ext cx="1052917" cy="369332"/>
          </a:xfrm>
          <a:prstGeom prst="rect">
            <a:avLst/>
          </a:prstGeom>
          <a:noFill/>
        </p:spPr>
        <p:txBody>
          <a:bodyPr wrap="none" rtlCol="0">
            <a:spAutoFit/>
          </a:bodyPr>
          <a:lstStyle/>
          <a:p>
            <a:r>
              <a:rPr lang="en-US" altLang="zh-CN" dirty="0" err="1" smtClean="0">
                <a:solidFill>
                  <a:schemeClr val="bg1">
                    <a:lumMod val="50000"/>
                  </a:schemeClr>
                </a:solidFill>
              </a:rPr>
              <a:t>Autograd</a:t>
            </a:r>
            <a:endParaRPr lang="zh-CN" altLang="en-US" dirty="0">
              <a:solidFill>
                <a:schemeClr val="bg1">
                  <a:lumMod val="50000"/>
                </a:schemeClr>
              </a:solidFill>
            </a:endParaRPr>
          </a:p>
        </p:txBody>
      </p:sp>
      <p:sp>
        <p:nvSpPr>
          <p:cNvPr id="62" name="文本框 61"/>
          <p:cNvSpPr txBox="1"/>
          <p:nvPr/>
        </p:nvSpPr>
        <p:spPr>
          <a:xfrm>
            <a:off x="7715285" y="137160"/>
            <a:ext cx="1262974" cy="369332"/>
          </a:xfrm>
          <a:prstGeom prst="rect">
            <a:avLst/>
          </a:prstGeom>
          <a:noFill/>
        </p:spPr>
        <p:txBody>
          <a:bodyPr wrap="none" rtlCol="0">
            <a:spAutoFit/>
          </a:bodyPr>
          <a:lstStyle/>
          <a:p>
            <a:r>
              <a:rPr lang="en-US" altLang="zh-CN" dirty="0" smtClean="0">
                <a:solidFill>
                  <a:schemeClr val="bg1">
                    <a:lumMod val="50000"/>
                  </a:schemeClr>
                </a:solidFill>
              </a:rPr>
              <a:t>Experiment</a:t>
            </a:r>
            <a:endParaRPr lang="zh-CN" altLang="en-US" dirty="0">
              <a:solidFill>
                <a:schemeClr val="bg1">
                  <a:lumMod val="50000"/>
                </a:schemeClr>
              </a:solidFill>
            </a:endParaRPr>
          </a:p>
        </p:txBody>
      </p:sp>
      <p:sp>
        <p:nvSpPr>
          <p:cNvPr id="63" name="文本框 62"/>
          <p:cNvSpPr txBox="1"/>
          <p:nvPr/>
        </p:nvSpPr>
        <p:spPr>
          <a:xfrm>
            <a:off x="3811603" y="137160"/>
            <a:ext cx="1066959" cy="369332"/>
          </a:xfrm>
          <a:prstGeom prst="rect">
            <a:avLst/>
          </a:prstGeom>
          <a:noFill/>
        </p:spPr>
        <p:txBody>
          <a:bodyPr wrap="none" rtlCol="0">
            <a:spAutoFit/>
          </a:bodyPr>
          <a:lstStyle/>
          <a:p>
            <a:r>
              <a:rPr lang="en-US" altLang="zh-CN" dirty="0" smtClean="0">
                <a:solidFill>
                  <a:schemeClr val="bg1">
                    <a:lumMod val="50000"/>
                  </a:schemeClr>
                </a:solidFill>
              </a:rPr>
              <a:t>Examples</a:t>
            </a:r>
            <a:endParaRPr lang="zh-CN" altLang="en-US" dirty="0">
              <a:solidFill>
                <a:schemeClr val="bg1">
                  <a:lumMod val="50000"/>
                </a:schemeClr>
              </a:solidFill>
            </a:endParaRPr>
          </a:p>
        </p:txBody>
      </p:sp>
      <p:sp>
        <p:nvSpPr>
          <p:cNvPr id="64" name="文本框 63"/>
          <p:cNvSpPr txBox="1"/>
          <p:nvPr/>
        </p:nvSpPr>
        <p:spPr>
          <a:xfrm>
            <a:off x="5904731" y="137160"/>
            <a:ext cx="1094980" cy="369332"/>
          </a:xfrm>
          <a:prstGeom prst="rect">
            <a:avLst/>
          </a:prstGeom>
          <a:noFill/>
        </p:spPr>
        <p:txBody>
          <a:bodyPr wrap="none" rtlCol="0">
            <a:spAutoFit/>
          </a:bodyPr>
          <a:lstStyle/>
          <a:p>
            <a:r>
              <a:rPr lang="en-US" altLang="zh-CN" dirty="0" smtClean="0">
                <a:solidFill>
                  <a:schemeClr val="bg1">
                    <a:lumMod val="50000"/>
                  </a:schemeClr>
                </a:solidFill>
              </a:rPr>
              <a:t>Extension</a:t>
            </a:r>
            <a:endParaRPr lang="zh-CN" altLang="en-US" dirty="0">
              <a:solidFill>
                <a:schemeClr val="bg1">
                  <a:lumMod val="50000"/>
                </a:schemeClr>
              </a:solidFill>
            </a:endParaRPr>
          </a:p>
        </p:txBody>
      </p:sp>
      <p:sp>
        <p:nvSpPr>
          <p:cNvPr id="65" name="椭圆 64"/>
          <p:cNvSpPr/>
          <p:nvPr/>
        </p:nvSpPr>
        <p:spPr>
          <a:xfrm>
            <a:off x="19202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6" name="椭圆 65"/>
          <p:cNvSpPr/>
          <p:nvPr/>
        </p:nvSpPr>
        <p:spPr>
          <a:xfrm>
            <a:off x="3877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7" name="椭圆 66"/>
          <p:cNvSpPr/>
          <p:nvPr/>
        </p:nvSpPr>
        <p:spPr>
          <a:xfrm>
            <a:off x="48554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8" name="椭圆 67"/>
          <p:cNvSpPr/>
          <p:nvPr/>
        </p:nvSpPr>
        <p:spPr>
          <a:xfrm>
            <a:off x="68122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9" name="椭圆 68"/>
          <p:cNvSpPr/>
          <p:nvPr/>
        </p:nvSpPr>
        <p:spPr>
          <a:xfrm>
            <a:off x="97475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0" name="椭圆 69"/>
          <p:cNvSpPr/>
          <p:nvPr/>
        </p:nvSpPr>
        <p:spPr>
          <a:xfrm>
            <a:off x="107259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1" name="椭圆 70"/>
          <p:cNvSpPr/>
          <p:nvPr/>
        </p:nvSpPr>
        <p:spPr>
          <a:xfrm>
            <a:off x="77907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2" name="椭圆 71"/>
          <p:cNvSpPr/>
          <p:nvPr/>
        </p:nvSpPr>
        <p:spPr>
          <a:xfrm>
            <a:off x="28986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3" name="椭圆 72"/>
          <p:cNvSpPr/>
          <p:nvPr/>
        </p:nvSpPr>
        <p:spPr>
          <a:xfrm>
            <a:off x="58338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4" name="椭圆 73"/>
          <p:cNvSpPr/>
          <p:nvPr/>
        </p:nvSpPr>
        <p:spPr>
          <a:xfrm>
            <a:off x="87691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5" name="椭圆 74"/>
          <p:cNvSpPr/>
          <p:nvPr/>
        </p:nvSpPr>
        <p:spPr>
          <a:xfrm>
            <a:off x="78183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6" name="椭圆 75"/>
          <p:cNvSpPr/>
          <p:nvPr/>
        </p:nvSpPr>
        <p:spPr>
          <a:xfrm>
            <a:off x="80018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7" name="椭圆 76"/>
          <p:cNvSpPr/>
          <p:nvPr/>
        </p:nvSpPr>
        <p:spPr>
          <a:xfrm>
            <a:off x="80936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8" name="椭圆 77"/>
          <p:cNvSpPr/>
          <p:nvPr/>
        </p:nvSpPr>
        <p:spPr>
          <a:xfrm>
            <a:off x="79100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9" name="椭圆 78"/>
          <p:cNvSpPr/>
          <p:nvPr/>
        </p:nvSpPr>
        <p:spPr>
          <a:xfrm>
            <a:off x="390873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0" name="椭圆 79"/>
          <p:cNvSpPr/>
          <p:nvPr/>
        </p:nvSpPr>
        <p:spPr>
          <a:xfrm>
            <a:off x="410270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1" name="椭圆 80"/>
          <p:cNvSpPr/>
          <p:nvPr/>
        </p:nvSpPr>
        <p:spPr>
          <a:xfrm>
            <a:off x="419969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2" name="椭圆 81"/>
          <p:cNvSpPr/>
          <p:nvPr/>
        </p:nvSpPr>
        <p:spPr>
          <a:xfrm>
            <a:off x="439366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3" name="椭圆 82"/>
          <p:cNvSpPr/>
          <p:nvPr/>
        </p:nvSpPr>
        <p:spPr>
          <a:xfrm>
            <a:off x="468462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4" name="椭圆 83"/>
          <p:cNvSpPr/>
          <p:nvPr/>
        </p:nvSpPr>
        <p:spPr>
          <a:xfrm>
            <a:off x="478160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5" name="椭圆 84"/>
          <p:cNvSpPr/>
          <p:nvPr/>
        </p:nvSpPr>
        <p:spPr>
          <a:xfrm>
            <a:off x="449064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6" name="椭圆 85"/>
          <p:cNvSpPr/>
          <p:nvPr/>
        </p:nvSpPr>
        <p:spPr>
          <a:xfrm>
            <a:off x="400571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7" name="椭圆 86"/>
          <p:cNvSpPr/>
          <p:nvPr/>
        </p:nvSpPr>
        <p:spPr>
          <a:xfrm>
            <a:off x="429667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8" name="椭圆 87"/>
          <p:cNvSpPr/>
          <p:nvPr/>
        </p:nvSpPr>
        <p:spPr>
          <a:xfrm>
            <a:off x="458763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9" name="椭圆 88"/>
          <p:cNvSpPr/>
          <p:nvPr/>
        </p:nvSpPr>
        <p:spPr>
          <a:xfrm>
            <a:off x="60072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0" name="椭圆 89"/>
          <p:cNvSpPr/>
          <p:nvPr/>
        </p:nvSpPr>
        <p:spPr>
          <a:xfrm>
            <a:off x="61907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1" name="椭圆 90"/>
          <p:cNvSpPr/>
          <p:nvPr/>
        </p:nvSpPr>
        <p:spPr>
          <a:xfrm>
            <a:off x="6282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2" name="椭圆 91"/>
          <p:cNvSpPr/>
          <p:nvPr/>
        </p:nvSpPr>
        <p:spPr>
          <a:xfrm>
            <a:off x="646610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3" name="椭圆 92"/>
          <p:cNvSpPr/>
          <p:nvPr/>
        </p:nvSpPr>
        <p:spPr>
          <a:xfrm>
            <a:off x="674144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4" name="椭圆 93"/>
          <p:cNvSpPr/>
          <p:nvPr/>
        </p:nvSpPr>
        <p:spPr>
          <a:xfrm>
            <a:off x="655788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5" name="椭圆 94"/>
          <p:cNvSpPr/>
          <p:nvPr/>
        </p:nvSpPr>
        <p:spPr>
          <a:xfrm>
            <a:off x="60989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6" name="椭圆 95"/>
          <p:cNvSpPr/>
          <p:nvPr/>
        </p:nvSpPr>
        <p:spPr>
          <a:xfrm>
            <a:off x="63743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7" name="椭圆 96"/>
          <p:cNvSpPr/>
          <p:nvPr/>
        </p:nvSpPr>
        <p:spPr>
          <a:xfrm>
            <a:off x="664966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8" name="椭圆 97"/>
          <p:cNvSpPr/>
          <p:nvPr/>
        </p:nvSpPr>
        <p:spPr>
          <a:xfrm>
            <a:off x="200697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9" name="椭圆 98"/>
          <p:cNvSpPr/>
          <p:nvPr/>
        </p:nvSpPr>
        <p:spPr>
          <a:xfrm>
            <a:off x="220265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0" name="椭圆 99"/>
          <p:cNvSpPr/>
          <p:nvPr/>
        </p:nvSpPr>
        <p:spPr>
          <a:xfrm>
            <a:off x="230049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1" name="椭圆 100"/>
          <p:cNvSpPr/>
          <p:nvPr/>
        </p:nvSpPr>
        <p:spPr>
          <a:xfrm>
            <a:off x="24961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2" name="椭圆 101"/>
          <p:cNvSpPr/>
          <p:nvPr/>
        </p:nvSpPr>
        <p:spPr>
          <a:xfrm>
            <a:off x="278970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3" name="椭圆 102"/>
          <p:cNvSpPr/>
          <p:nvPr/>
        </p:nvSpPr>
        <p:spPr>
          <a:xfrm>
            <a:off x="288754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4" name="椭圆 103"/>
          <p:cNvSpPr/>
          <p:nvPr/>
        </p:nvSpPr>
        <p:spPr>
          <a:xfrm>
            <a:off x="259401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5" name="椭圆 104"/>
          <p:cNvSpPr/>
          <p:nvPr/>
        </p:nvSpPr>
        <p:spPr>
          <a:xfrm>
            <a:off x="210481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6" name="椭圆 105"/>
          <p:cNvSpPr/>
          <p:nvPr/>
        </p:nvSpPr>
        <p:spPr>
          <a:xfrm>
            <a:off x="239833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7" name="椭圆 106"/>
          <p:cNvSpPr/>
          <p:nvPr/>
        </p:nvSpPr>
        <p:spPr>
          <a:xfrm>
            <a:off x="269186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8" name="椭圆 107"/>
          <p:cNvSpPr/>
          <p:nvPr/>
        </p:nvSpPr>
        <p:spPr>
          <a:xfrm>
            <a:off x="49755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9" name="椭圆 108"/>
          <p:cNvSpPr/>
          <p:nvPr/>
        </p:nvSpPr>
        <p:spPr>
          <a:xfrm>
            <a:off x="526653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0" name="椭圆 109"/>
          <p:cNvSpPr/>
          <p:nvPr/>
        </p:nvSpPr>
        <p:spPr>
          <a:xfrm>
            <a:off x="5169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1" name="椭圆 110"/>
          <p:cNvSpPr/>
          <p:nvPr/>
        </p:nvSpPr>
        <p:spPr>
          <a:xfrm>
            <a:off x="507256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2" name="椭圆 111"/>
          <p:cNvSpPr/>
          <p:nvPr/>
        </p:nvSpPr>
        <p:spPr>
          <a:xfrm>
            <a:off x="48785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Tree>
    <p:extLst>
      <p:ext uri="{BB962C8B-B14F-4D97-AF65-F5344CB8AC3E}">
        <p14:creationId xmlns:p14="http://schemas.microsoft.com/office/powerpoint/2010/main" val="37646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Tensor Storage</a:t>
            </a:r>
            <a:endParaRPr lang="zh-CN" altLang="en-US" dirty="0"/>
          </a:p>
        </p:txBody>
      </p:sp>
      <p:sp>
        <p:nvSpPr>
          <p:cNvPr id="3" name="内容占位符 2"/>
          <p:cNvSpPr>
            <a:spLocks noGrp="1"/>
          </p:cNvSpPr>
          <p:nvPr>
            <p:ph idx="1"/>
          </p:nvPr>
        </p:nvSpPr>
        <p:spPr/>
        <p:txBody>
          <a:bodyPr/>
          <a:lstStyle/>
          <a:p>
            <a:r>
              <a:rPr lang="en-US" altLang="zh-CN" dirty="0" smtClean="0"/>
              <a:t>Tensor</a:t>
            </a:r>
            <a:r>
              <a:rPr lang="zh-CN" altLang="en-US" dirty="0" smtClean="0"/>
              <a:t>并不保存数据，而是通过</a:t>
            </a:r>
            <a:r>
              <a:rPr lang="en-US" altLang="zh-CN" dirty="0" smtClean="0"/>
              <a:t>Storage</a:t>
            </a:r>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r>
              <a:rPr lang="zh-CN" altLang="en-US" dirty="0" smtClean="0"/>
              <a:t>保存了指向</a:t>
            </a:r>
            <a:r>
              <a:rPr lang="en-US" altLang="zh-CN" dirty="0" smtClean="0"/>
              <a:t>raw data</a:t>
            </a:r>
            <a:r>
              <a:rPr lang="zh-CN" altLang="en-US" dirty="0" smtClean="0"/>
              <a:t>的指针、大小、</a:t>
            </a:r>
            <a:r>
              <a:rPr lang="en-US" altLang="zh-CN" dirty="0" smtClean="0"/>
              <a:t>allocator</a:t>
            </a:r>
            <a:r>
              <a:rPr lang="zh-CN" altLang="en-US" dirty="0" smtClean="0"/>
              <a:t>等信息</a:t>
            </a:r>
            <a:endParaRPr lang="en-US" altLang="zh-CN" dirty="0" smtClean="0"/>
          </a:p>
          <a:p>
            <a:r>
              <a:rPr lang="en-US" altLang="zh-CN" dirty="0" smtClean="0"/>
              <a:t>Storage</a:t>
            </a:r>
            <a:r>
              <a:rPr lang="zh-CN" altLang="en-US" dirty="0" smtClean="0"/>
              <a:t>并不负责解析数据，数据怎么解读由</a:t>
            </a:r>
            <a:r>
              <a:rPr lang="en-US" altLang="zh-CN" dirty="0" smtClean="0"/>
              <a:t>tensor</a:t>
            </a:r>
            <a:r>
              <a:rPr lang="zh-CN" altLang="en-US" dirty="0" smtClean="0"/>
              <a:t>负责</a:t>
            </a:r>
            <a:endParaRPr lang="zh-CN" altLang="en-US" dirty="0"/>
          </a:p>
        </p:txBody>
      </p:sp>
      <p:pic>
        <p:nvPicPr>
          <p:cNvPr id="59" name="图片 58"/>
          <p:cNvPicPr>
            <a:picLocks noChangeAspect="1"/>
          </p:cNvPicPr>
          <p:nvPr/>
        </p:nvPicPr>
        <p:blipFill rotWithShape="1">
          <a:blip r:embed="rId2"/>
          <a:srcRect t="30120" b="32610"/>
          <a:stretch/>
        </p:blipFill>
        <p:spPr>
          <a:xfrm>
            <a:off x="104514" y="2242159"/>
            <a:ext cx="9000000" cy="2517732"/>
          </a:xfrm>
          <a:prstGeom prst="rect">
            <a:avLst/>
          </a:prstGeom>
        </p:spPr>
      </p:pic>
      <p:sp>
        <p:nvSpPr>
          <p:cNvPr id="60" name="文本框 59"/>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solidFill>
              </a:rPr>
              <a:t>Tensors</a:t>
            </a:r>
            <a:endParaRPr lang="zh-CN" altLang="en-US" dirty="0">
              <a:solidFill>
                <a:schemeClr val="bg1"/>
              </a:solidFill>
            </a:endParaRPr>
          </a:p>
        </p:txBody>
      </p:sp>
      <p:sp>
        <p:nvSpPr>
          <p:cNvPr id="61" name="文本框 60"/>
          <p:cNvSpPr txBox="1"/>
          <p:nvPr/>
        </p:nvSpPr>
        <p:spPr>
          <a:xfrm>
            <a:off x="1931094" y="137160"/>
            <a:ext cx="1052917" cy="369332"/>
          </a:xfrm>
          <a:prstGeom prst="rect">
            <a:avLst/>
          </a:prstGeom>
          <a:noFill/>
        </p:spPr>
        <p:txBody>
          <a:bodyPr wrap="none" rtlCol="0">
            <a:spAutoFit/>
          </a:bodyPr>
          <a:lstStyle/>
          <a:p>
            <a:r>
              <a:rPr lang="en-US" altLang="zh-CN" dirty="0" err="1" smtClean="0">
                <a:solidFill>
                  <a:schemeClr val="bg1">
                    <a:lumMod val="50000"/>
                  </a:schemeClr>
                </a:solidFill>
              </a:rPr>
              <a:t>Autograd</a:t>
            </a:r>
            <a:endParaRPr lang="zh-CN" altLang="en-US" dirty="0">
              <a:solidFill>
                <a:schemeClr val="bg1">
                  <a:lumMod val="50000"/>
                </a:schemeClr>
              </a:solidFill>
            </a:endParaRPr>
          </a:p>
        </p:txBody>
      </p:sp>
      <p:sp>
        <p:nvSpPr>
          <p:cNvPr id="62" name="文本框 61"/>
          <p:cNvSpPr txBox="1"/>
          <p:nvPr/>
        </p:nvSpPr>
        <p:spPr>
          <a:xfrm>
            <a:off x="7715285" y="137160"/>
            <a:ext cx="1262974" cy="369332"/>
          </a:xfrm>
          <a:prstGeom prst="rect">
            <a:avLst/>
          </a:prstGeom>
          <a:noFill/>
        </p:spPr>
        <p:txBody>
          <a:bodyPr wrap="none" rtlCol="0">
            <a:spAutoFit/>
          </a:bodyPr>
          <a:lstStyle/>
          <a:p>
            <a:r>
              <a:rPr lang="en-US" altLang="zh-CN" dirty="0" smtClean="0">
                <a:solidFill>
                  <a:schemeClr val="bg1">
                    <a:lumMod val="50000"/>
                  </a:schemeClr>
                </a:solidFill>
              </a:rPr>
              <a:t>Experiment</a:t>
            </a:r>
            <a:endParaRPr lang="zh-CN" altLang="en-US" dirty="0">
              <a:solidFill>
                <a:schemeClr val="bg1">
                  <a:lumMod val="50000"/>
                </a:schemeClr>
              </a:solidFill>
            </a:endParaRPr>
          </a:p>
        </p:txBody>
      </p:sp>
      <p:sp>
        <p:nvSpPr>
          <p:cNvPr id="63" name="文本框 62"/>
          <p:cNvSpPr txBox="1"/>
          <p:nvPr/>
        </p:nvSpPr>
        <p:spPr>
          <a:xfrm>
            <a:off x="3811603" y="137160"/>
            <a:ext cx="1066959" cy="369332"/>
          </a:xfrm>
          <a:prstGeom prst="rect">
            <a:avLst/>
          </a:prstGeom>
          <a:noFill/>
        </p:spPr>
        <p:txBody>
          <a:bodyPr wrap="none" rtlCol="0">
            <a:spAutoFit/>
          </a:bodyPr>
          <a:lstStyle/>
          <a:p>
            <a:r>
              <a:rPr lang="en-US" altLang="zh-CN" dirty="0" smtClean="0">
                <a:solidFill>
                  <a:schemeClr val="bg1">
                    <a:lumMod val="50000"/>
                  </a:schemeClr>
                </a:solidFill>
              </a:rPr>
              <a:t>Examples</a:t>
            </a:r>
            <a:endParaRPr lang="zh-CN" altLang="en-US" dirty="0">
              <a:solidFill>
                <a:schemeClr val="bg1">
                  <a:lumMod val="50000"/>
                </a:schemeClr>
              </a:solidFill>
            </a:endParaRPr>
          </a:p>
        </p:txBody>
      </p:sp>
      <p:sp>
        <p:nvSpPr>
          <p:cNvPr id="64" name="文本框 63"/>
          <p:cNvSpPr txBox="1"/>
          <p:nvPr/>
        </p:nvSpPr>
        <p:spPr>
          <a:xfrm>
            <a:off x="5904731" y="137160"/>
            <a:ext cx="1094980" cy="369332"/>
          </a:xfrm>
          <a:prstGeom prst="rect">
            <a:avLst/>
          </a:prstGeom>
          <a:noFill/>
        </p:spPr>
        <p:txBody>
          <a:bodyPr wrap="none" rtlCol="0">
            <a:spAutoFit/>
          </a:bodyPr>
          <a:lstStyle/>
          <a:p>
            <a:r>
              <a:rPr lang="en-US" altLang="zh-CN" dirty="0" smtClean="0">
                <a:solidFill>
                  <a:schemeClr val="bg1">
                    <a:lumMod val="50000"/>
                  </a:schemeClr>
                </a:solidFill>
              </a:rPr>
              <a:t>Extension</a:t>
            </a:r>
            <a:endParaRPr lang="zh-CN" altLang="en-US" dirty="0">
              <a:solidFill>
                <a:schemeClr val="bg1">
                  <a:lumMod val="50000"/>
                </a:schemeClr>
              </a:solidFill>
            </a:endParaRPr>
          </a:p>
        </p:txBody>
      </p:sp>
      <p:sp>
        <p:nvSpPr>
          <p:cNvPr id="65" name="椭圆 64"/>
          <p:cNvSpPr/>
          <p:nvPr/>
        </p:nvSpPr>
        <p:spPr>
          <a:xfrm>
            <a:off x="19202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6" name="椭圆 65"/>
          <p:cNvSpPr/>
          <p:nvPr/>
        </p:nvSpPr>
        <p:spPr>
          <a:xfrm>
            <a:off x="3877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7" name="椭圆 66"/>
          <p:cNvSpPr/>
          <p:nvPr/>
        </p:nvSpPr>
        <p:spPr>
          <a:xfrm>
            <a:off x="48554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8" name="椭圆 67"/>
          <p:cNvSpPr/>
          <p:nvPr/>
        </p:nvSpPr>
        <p:spPr>
          <a:xfrm>
            <a:off x="68122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9" name="椭圆 68"/>
          <p:cNvSpPr/>
          <p:nvPr/>
        </p:nvSpPr>
        <p:spPr>
          <a:xfrm>
            <a:off x="97475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0" name="椭圆 69"/>
          <p:cNvSpPr/>
          <p:nvPr/>
        </p:nvSpPr>
        <p:spPr>
          <a:xfrm>
            <a:off x="107259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1" name="椭圆 70"/>
          <p:cNvSpPr/>
          <p:nvPr/>
        </p:nvSpPr>
        <p:spPr>
          <a:xfrm>
            <a:off x="77907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2" name="椭圆 71"/>
          <p:cNvSpPr/>
          <p:nvPr/>
        </p:nvSpPr>
        <p:spPr>
          <a:xfrm>
            <a:off x="28986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3" name="椭圆 72"/>
          <p:cNvSpPr/>
          <p:nvPr/>
        </p:nvSpPr>
        <p:spPr>
          <a:xfrm>
            <a:off x="58338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4" name="椭圆 73"/>
          <p:cNvSpPr/>
          <p:nvPr/>
        </p:nvSpPr>
        <p:spPr>
          <a:xfrm>
            <a:off x="87691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5" name="椭圆 74"/>
          <p:cNvSpPr/>
          <p:nvPr/>
        </p:nvSpPr>
        <p:spPr>
          <a:xfrm>
            <a:off x="78183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6" name="椭圆 75"/>
          <p:cNvSpPr/>
          <p:nvPr/>
        </p:nvSpPr>
        <p:spPr>
          <a:xfrm>
            <a:off x="80018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7" name="椭圆 76"/>
          <p:cNvSpPr/>
          <p:nvPr/>
        </p:nvSpPr>
        <p:spPr>
          <a:xfrm>
            <a:off x="80936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8" name="椭圆 77"/>
          <p:cNvSpPr/>
          <p:nvPr/>
        </p:nvSpPr>
        <p:spPr>
          <a:xfrm>
            <a:off x="79100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9" name="椭圆 78"/>
          <p:cNvSpPr/>
          <p:nvPr/>
        </p:nvSpPr>
        <p:spPr>
          <a:xfrm>
            <a:off x="390873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0" name="椭圆 79"/>
          <p:cNvSpPr/>
          <p:nvPr/>
        </p:nvSpPr>
        <p:spPr>
          <a:xfrm>
            <a:off x="410270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1" name="椭圆 80"/>
          <p:cNvSpPr/>
          <p:nvPr/>
        </p:nvSpPr>
        <p:spPr>
          <a:xfrm>
            <a:off x="419969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2" name="椭圆 81"/>
          <p:cNvSpPr/>
          <p:nvPr/>
        </p:nvSpPr>
        <p:spPr>
          <a:xfrm>
            <a:off x="439366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3" name="椭圆 82"/>
          <p:cNvSpPr/>
          <p:nvPr/>
        </p:nvSpPr>
        <p:spPr>
          <a:xfrm>
            <a:off x="468462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4" name="椭圆 83"/>
          <p:cNvSpPr/>
          <p:nvPr/>
        </p:nvSpPr>
        <p:spPr>
          <a:xfrm>
            <a:off x="478160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5" name="椭圆 84"/>
          <p:cNvSpPr/>
          <p:nvPr/>
        </p:nvSpPr>
        <p:spPr>
          <a:xfrm>
            <a:off x="449064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6" name="椭圆 85"/>
          <p:cNvSpPr/>
          <p:nvPr/>
        </p:nvSpPr>
        <p:spPr>
          <a:xfrm>
            <a:off x="400571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7" name="椭圆 86"/>
          <p:cNvSpPr/>
          <p:nvPr/>
        </p:nvSpPr>
        <p:spPr>
          <a:xfrm>
            <a:off x="429667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8" name="椭圆 87"/>
          <p:cNvSpPr/>
          <p:nvPr/>
        </p:nvSpPr>
        <p:spPr>
          <a:xfrm>
            <a:off x="458763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9" name="椭圆 88"/>
          <p:cNvSpPr/>
          <p:nvPr/>
        </p:nvSpPr>
        <p:spPr>
          <a:xfrm>
            <a:off x="60072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0" name="椭圆 89"/>
          <p:cNvSpPr/>
          <p:nvPr/>
        </p:nvSpPr>
        <p:spPr>
          <a:xfrm>
            <a:off x="61907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1" name="椭圆 90"/>
          <p:cNvSpPr/>
          <p:nvPr/>
        </p:nvSpPr>
        <p:spPr>
          <a:xfrm>
            <a:off x="6282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2" name="椭圆 91"/>
          <p:cNvSpPr/>
          <p:nvPr/>
        </p:nvSpPr>
        <p:spPr>
          <a:xfrm>
            <a:off x="646610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3" name="椭圆 92"/>
          <p:cNvSpPr/>
          <p:nvPr/>
        </p:nvSpPr>
        <p:spPr>
          <a:xfrm>
            <a:off x="674144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4" name="椭圆 93"/>
          <p:cNvSpPr/>
          <p:nvPr/>
        </p:nvSpPr>
        <p:spPr>
          <a:xfrm>
            <a:off x="655788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5" name="椭圆 94"/>
          <p:cNvSpPr/>
          <p:nvPr/>
        </p:nvSpPr>
        <p:spPr>
          <a:xfrm>
            <a:off x="60989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6" name="椭圆 95"/>
          <p:cNvSpPr/>
          <p:nvPr/>
        </p:nvSpPr>
        <p:spPr>
          <a:xfrm>
            <a:off x="63743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7" name="椭圆 96"/>
          <p:cNvSpPr/>
          <p:nvPr/>
        </p:nvSpPr>
        <p:spPr>
          <a:xfrm>
            <a:off x="664966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8" name="椭圆 97"/>
          <p:cNvSpPr/>
          <p:nvPr/>
        </p:nvSpPr>
        <p:spPr>
          <a:xfrm>
            <a:off x="200697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9" name="椭圆 98"/>
          <p:cNvSpPr/>
          <p:nvPr/>
        </p:nvSpPr>
        <p:spPr>
          <a:xfrm>
            <a:off x="220265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0" name="椭圆 99"/>
          <p:cNvSpPr/>
          <p:nvPr/>
        </p:nvSpPr>
        <p:spPr>
          <a:xfrm>
            <a:off x="230049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1" name="椭圆 100"/>
          <p:cNvSpPr/>
          <p:nvPr/>
        </p:nvSpPr>
        <p:spPr>
          <a:xfrm>
            <a:off x="24961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2" name="椭圆 101"/>
          <p:cNvSpPr/>
          <p:nvPr/>
        </p:nvSpPr>
        <p:spPr>
          <a:xfrm>
            <a:off x="278970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3" name="椭圆 102"/>
          <p:cNvSpPr/>
          <p:nvPr/>
        </p:nvSpPr>
        <p:spPr>
          <a:xfrm>
            <a:off x="288754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4" name="椭圆 103"/>
          <p:cNvSpPr/>
          <p:nvPr/>
        </p:nvSpPr>
        <p:spPr>
          <a:xfrm>
            <a:off x="259401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5" name="椭圆 104"/>
          <p:cNvSpPr/>
          <p:nvPr/>
        </p:nvSpPr>
        <p:spPr>
          <a:xfrm>
            <a:off x="210481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6" name="椭圆 105"/>
          <p:cNvSpPr/>
          <p:nvPr/>
        </p:nvSpPr>
        <p:spPr>
          <a:xfrm>
            <a:off x="239833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7" name="椭圆 106"/>
          <p:cNvSpPr/>
          <p:nvPr/>
        </p:nvSpPr>
        <p:spPr>
          <a:xfrm>
            <a:off x="269186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8" name="椭圆 107"/>
          <p:cNvSpPr/>
          <p:nvPr/>
        </p:nvSpPr>
        <p:spPr>
          <a:xfrm>
            <a:off x="49755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9" name="椭圆 108"/>
          <p:cNvSpPr/>
          <p:nvPr/>
        </p:nvSpPr>
        <p:spPr>
          <a:xfrm>
            <a:off x="526653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0" name="椭圆 109"/>
          <p:cNvSpPr/>
          <p:nvPr/>
        </p:nvSpPr>
        <p:spPr>
          <a:xfrm>
            <a:off x="5169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1" name="椭圆 110"/>
          <p:cNvSpPr/>
          <p:nvPr/>
        </p:nvSpPr>
        <p:spPr>
          <a:xfrm>
            <a:off x="507256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2" name="椭圆 111"/>
          <p:cNvSpPr/>
          <p:nvPr/>
        </p:nvSpPr>
        <p:spPr>
          <a:xfrm>
            <a:off x="48785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Tree>
    <p:extLst>
      <p:ext uri="{BB962C8B-B14F-4D97-AF65-F5344CB8AC3E}">
        <p14:creationId xmlns:p14="http://schemas.microsoft.com/office/powerpoint/2010/main" val="1873523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Tensor Storage</a:t>
            </a:r>
            <a:endParaRPr lang="zh-CN" altLang="en-US" dirty="0"/>
          </a:p>
        </p:txBody>
      </p:sp>
      <p:sp>
        <p:nvSpPr>
          <p:cNvPr id="3" name="内容占位符 2"/>
          <p:cNvSpPr>
            <a:spLocks noGrp="1"/>
          </p:cNvSpPr>
          <p:nvPr>
            <p:ph idx="1"/>
          </p:nvPr>
        </p:nvSpPr>
        <p:spPr/>
        <p:txBody>
          <a:bodyPr/>
          <a:lstStyle/>
          <a:p>
            <a:r>
              <a:rPr lang="zh-CN" altLang="en-US" dirty="0" smtClean="0"/>
              <a:t>通过</a:t>
            </a:r>
            <a:r>
              <a:rPr lang="en-US" altLang="zh-CN" dirty="0" smtClean="0"/>
              <a:t>Storage</a:t>
            </a:r>
            <a:r>
              <a:rPr lang="zh-CN" altLang="en-US" dirty="0" smtClean="0"/>
              <a:t>的抽象，使得</a:t>
            </a:r>
            <a:r>
              <a:rPr lang="en-US" altLang="zh-CN" dirty="0" smtClean="0"/>
              <a:t>raw data</a:t>
            </a:r>
            <a:r>
              <a:rPr lang="zh-CN" altLang="en-US" dirty="0" smtClean="0"/>
              <a:t>和解析方法可以解耦</a:t>
            </a:r>
            <a:endParaRPr lang="en-US" altLang="zh-CN" dirty="0" smtClean="0"/>
          </a:p>
          <a:p>
            <a:r>
              <a:rPr lang="en-US" altLang="zh-CN" dirty="0"/>
              <a:t>view</a:t>
            </a:r>
            <a:r>
              <a:rPr lang="zh-CN" altLang="en-US" dirty="0" smtClean="0"/>
              <a:t>函数：可以定义多个</a:t>
            </a:r>
            <a:r>
              <a:rPr lang="en-US" altLang="zh-CN" dirty="0" smtClean="0"/>
              <a:t>tensor</a:t>
            </a:r>
            <a:r>
              <a:rPr lang="zh-CN" altLang="en-US" dirty="0" smtClean="0"/>
              <a:t>而共享相同的</a:t>
            </a:r>
            <a:r>
              <a:rPr lang="en-US" altLang="zh-CN" dirty="0" smtClean="0"/>
              <a:t>storage</a:t>
            </a:r>
            <a:endParaRPr lang="zh-CN" altLang="en-US" dirty="0"/>
          </a:p>
        </p:txBody>
      </p:sp>
      <p:pic>
        <p:nvPicPr>
          <p:cNvPr id="60" name="图片 5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0" y="2640726"/>
            <a:ext cx="9036000" cy="2671660"/>
          </a:xfrm>
          <a:prstGeom prst="rect">
            <a:avLst/>
          </a:prstGeom>
        </p:spPr>
      </p:pic>
      <p:sp>
        <p:nvSpPr>
          <p:cNvPr id="61" name="文本框 60"/>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solidFill>
              </a:rPr>
              <a:t>Tensors</a:t>
            </a:r>
            <a:endParaRPr lang="zh-CN" altLang="en-US" dirty="0">
              <a:solidFill>
                <a:schemeClr val="bg1"/>
              </a:solidFill>
            </a:endParaRPr>
          </a:p>
        </p:txBody>
      </p:sp>
      <p:sp>
        <p:nvSpPr>
          <p:cNvPr id="62" name="文本框 61"/>
          <p:cNvSpPr txBox="1"/>
          <p:nvPr/>
        </p:nvSpPr>
        <p:spPr>
          <a:xfrm>
            <a:off x="1931094" y="137160"/>
            <a:ext cx="1052917" cy="369332"/>
          </a:xfrm>
          <a:prstGeom prst="rect">
            <a:avLst/>
          </a:prstGeom>
          <a:noFill/>
        </p:spPr>
        <p:txBody>
          <a:bodyPr wrap="none" rtlCol="0">
            <a:spAutoFit/>
          </a:bodyPr>
          <a:lstStyle/>
          <a:p>
            <a:r>
              <a:rPr lang="en-US" altLang="zh-CN" dirty="0" err="1" smtClean="0">
                <a:solidFill>
                  <a:schemeClr val="bg1">
                    <a:lumMod val="50000"/>
                  </a:schemeClr>
                </a:solidFill>
              </a:rPr>
              <a:t>Autograd</a:t>
            </a:r>
            <a:endParaRPr lang="zh-CN" altLang="en-US" dirty="0">
              <a:solidFill>
                <a:schemeClr val="bg1">
                  <a:lumMod val="50000"/>
                </a:schemeClr>
              </a:solidFill>
            </a:endParaRPr>
          </a:p>
        </p:txBody>
      </p:sp>
      <p:sp>
        <p:nvSpPr>
          <p:cNvPr id="63" name="文本框 62"/>
          <p:cNvSpPr txBox="1"/>
          <p:nvPr/>
        </p:nvSpPr>
        <p:spPr>
          <a:xfrm>
            <a:off x="7715285" y="137160"/>
            <a:ext cx="1262974" cy="369332"/>
          </a:xfrm>
          <a:prstGeom prst="rect">
            <a:avLst/>
          </a:prstGeom>
          <a:noFill/>
        </p:spPr>
        <p:txBody>
          <a:bodyPr wrap="none" rtlCol="0">
            <a:spAutoFit/>
          </a:bodyPr>
          <a:lstStyle/>
          <a:p>
            <a:r>
              <a:rPr lang="en-US" altLang="zh-CN" dirty="0" smtClean="0">
                <a:solidFill>
                  <a:schemeClr val="bg1">
                    <a:lumMod val="50000"/>
                  </a:schemeClr>
                </a:solidFill>
              </a:rPr>
              <a:t>Experiment</a:t>
            </a:r>
            <a:endParaRPr lang="zh-CN" altLang="en-US" dirty="0">
              <a:solidFill>
                <a:schemeClr val="bg1">
                  <a:lumMod val="50000"/>
                </a:schemeClr>
              </a:solidFill>
            </a:endParaRPr>
          </a:p>
        </p:txBody>
      </p:sp>
      <p:sp>
        <p:nvSpPr>
          <p:cNvPr id="64" name="文本框 63"/>
          <p:cNvSpPr txBox="1"/>
          <p:nvPr/>
        </p:nvSpPr>
        <p:spPr>
          <a:xfrm>
            <a:off x="3811603" y="137160"/>
            <a:ext cx="1066959" cy="369332"/>
          </a:xfrm>
          <a:prstGeom prst="rect">
            <a:avLst/>
          </a:prstGeom>
          <a:noFill/>
        </p:spPr>
        <p:txBody>
          <a:bodyPr wrap="none" rtlCol="0">
            <a:spAutoFit/>
          </a:bodyPr>
          <a:lstStyle/>
          <a:p>
            <a:r>
              <a:rPr lang="en-US" altLang="zh-CN" dirty="0" smtClean="0">
                <a:solidFill>
                  <a:schemeClr val="bg1">
                    <a:lumMod val="50000"/>
                  </a:schemeClr>
                </a:solidFill>
              </a:rPr>
              <a:t>Examples</a:t>
            </a:r>
            <a:endParaRPr lang="zh-CN" altLang="en-US" dirty="0">
              <a:solidFill>
                <a:schemeClr val="bg1">
                  <a:lumMod val="50000"/>
                </a:schemeClr>
              </a:solidFill>
            </a:endParaRPr>
          </a:p>
        </p:txBody>
      </p:sp>
      <p:sp>
        <p:nvSpPr>
          <p:cNvPr id="65" name="文本框 64"/>
          <p:cNvSpPr txBox="1"/>
          <p:nvPr/>
        </p:nvSpPr>
        <p:spPr>
          <a:xfrm>
            <a:off x="5904731" y="137160"/>
            <a:ext cx="1094980" cy="369332"/>
          </a:xfrm>
          <a:prstGeom prst="rect">
            <a:avLst/>
          </a:prstGeom>
          <a:noFill/>
        </p:spPr>
        <p:txBody>
          <a:bodyPr wrap="none" rtlCol="0">
            <a:spAutoFit/>
          </a:bodyPr>
          <a:lstStyle/>
          <a:p>
            <a:r>
              <a:rPr lang="en-US" altLang="zh-CN" dirty="0" smtClean="0">
                <a:solidFill>
                  <a:schemeClr val="bg1">
                    <a:lumMod val="50000"/>
                  </a:schemeClr>
                </a:solidFill>
              </a:rPr>
              <a:t>Extension</a:t>
            </a:r>
            <a:endParaRPr lang="zh-CN" altLang="en-US" dirty="0">
              <a:solidFill>
                <a:schemeClr val="bg1">
                  <a:lumMod val="50000"/>
                </a:schemeClr>
              </a:solidFill>
            </a:endParaRPr>
          </a:p>
        </p:txBody>
      </p:sp>
      <p:sp>
        <p:nvSpPr>
          <p:cNvPr id="66" name="椭圆 65"/>
          <p:cNvSpPr/>
          <p:nvPr/>
        </p:nvSpPr>
        <p:spPr>
          <a:xfrm>
            <a:off x="19202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7" name="椭圆 66"/>
          <p:cNvSpPr/>
          <p:nvPr/>
        </p:nvSpPr>
        <p:spPr>
          <a:xfrm>
            <a:off x="3877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8" name="椭圆 67"/>
          <p:cNvSpPr/>
          <p:nvPr/>
        </p:nvSpPr>
        <p:spPr>
          <a:xfrm>
            <a:off x="48554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9" name="椭圆 68"/>
          <p:cNvSpPr/>
          <p:nvPr/>
        </p:nvSpPr>
        <p:spPr>
          <a:xfrm>
            <a:off x="68122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0" name="椭圆 69"/>
          <p:cNvSpPr/>
          <p:nvPr/>
        </p:nvSpPr>
        <p:spPr>
          <a:xfrm>
            <a:off x="97475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1" name="椭圆 70"/>
          <p:cNvSpPr/>
          <p:nvPr/>
        </p:nvSpPr>
        <p:spPr>
          <a:xfrm>
            <a:off x="107259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2" name="椭圆 71"/>
          <p:cNvSpPr/>
          <p:nvPr/>
        </p:nvSpPr>
        <p:spPr>
          <a:xfrm>
            <a:off x="77907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3" name="椭圆 72"/>
          <p:cNvSpPr/>
          <p:nvPr/>
        </p:nvSpPr>
        <p:spPr>
          <a:xfrm>
            <a:off x="28986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4" name="椭圆 73"/>
          <p:cNvSpPr/>
          <p:nvPr/>
        </p:nvSpPr>
        <p:spPr>
          <a:xfrm>
            <a:off x="58338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5" name="椭圆 74"/>
          <p:cNvSpPr/>
          <p:nvPr/>
        </p:nvSpPr>
        <p:spPr>
          <a:xfrm>
            <a:off x="87691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6" name="椭圆 75"/>
          <p:cNvSpPr/>
          <p:nvPr/>
        </p:nvSpPr>
        <p:spPr>
          <a:xfrm>
            <a:off x="78183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7" name="椭圆 76"/>
          <p:cNvSpPr/>
          <p:nvPr/>
        </p:nvSpPr>
        <p:spPr>
          <a:xfrm>
            <a:off x="80018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8" name="椭圆 77"/>
          <p:cNvSpPr/>
          <p:nvPr/>
        </p:nvSpPr>
        <p:spPr>
          <a:xfrm>
            <a:off x="80936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9" name="椭圆 78"/>
          <p:cNvSpPr/>
          <p:nvPr/>
        </p:nvSpPr>
        <p:spPr>
          <a:xfrm>
            <a:off x="79100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0" name="椭圆 79"/>
          <p:cNvSpPr/>
          <p:nvPr/>
        </p:nvSpPr>
        <p:spPr>
          <a:xfrm>
            <a:off x="390873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1" name="椭圆 80"/>
          <p:cNvSpPr/>
          <p:nvPr/>
        </p:nvSpPr>
        <p:spPr>
          <a:xfrm>
            <a:off x="410270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2" name="椭圆 81"/>
          <p:cNvSpPr/>
          <p:nvPr/>
        </p:nvSpPr>
        <p:spPr>
          <a:xfrm>
            <a:off x="419969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3" name="椭圆 82"/>
          <p:cNvSpPr/>
          <p:nvPr/>
        </p:nvSpPr>
        <p:spPr>
          <a:xfrm>
            <a:off x="439366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4" name="椭圆 83"/>
          <p:cNvSpPr/>
          <p:nvPr/>
        </p:nvSpPr>
        <p:spPr>
          <a:xfrm>
            <a:off x="468462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5" name="椭圆 84"/>
          <p:cNvSpPr/>
          <p:nvPr/>
        </p:nvSpPr>
        <p:spPr>
          <a:xfrm>
            <a:off x="478160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6" name="椭圆 85"/>
          <p:cNvSpPr/>
          <p:nvPr/>
        </p:nvSpPr>
        <p:spPr>
          <a:xfrm>
            <a:off x="449064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7" name="椭圆 86"/>
          <p:cNvSpPr/>
          <p:nvPr/>
        </p:nvSpPr>
        <p:spPr>
          <a:xfrm>
            <a:off x="400571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8" name="椭圆 87"/>
          <p:cNvSpPr/>
          <p:nvPr/>
        </p:nvSpPr>
        <p:spPr>
          <a:xfrm>
            <a:off x="429667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9" name="椭圆 88"/>
          <p:cNvSpPr/>
          <p:nvPr/>
        </p:nvSpPr>
        <p:spPr>
          <a:xfrm>
            <a:off x="458763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0" name="椭圆 89"/>
          <p:cNvSpPr/>
          <p:nvPr/>
        </p:nvSpPr>
        <p:spPr>
          <a:xfrm>
            <a:off x="60072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1" name="椭圆 90"/>
          <p:cNvSpPr/>
          <p:nvPr/>
        </p:nvSpPr>
        <p:spPr>
          <a:xfrm>
            <a:off x="61907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2" name="椭圆 91"/>
          <p:cNvSpPr/>
          <p:nvPr/>
        </p:nvSpPr>
        <p:spPr>
          <a:xfrm>
            <a:off x="6282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3" name="椭圆 92"/>
          <p:cNvSpPr/>
          <p:nvPr/>
        </p:nvSpPr>
        <p:spPr>
          <a:xfrm>
            <a:off x="646610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4" name="椭圆 93"/>
          <p:cNvSpPr/>
          <p:nvPr/>
        </p:nvSpPr>
        <p:spPr>
          <a:xfrm>
            <a:off x="674144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5" name="椭圆 94"/>
          <p:cNvSpPr/>
          <p:nvPr/>
        </p:nvSpPr>
        <p:spPr>
          <a:xfrm>
            <a:off x="655788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6" name="椭圆 95"/>
          <p:cNvSpPr/>
          <p:nvPr/>
        </p:nvSpPr>
        <p:spPr>
          <a:xfrm>
            <a:off x="60989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7" name="椭圆 96"/>
          <p:cNvSpPr/>
          <p:nvPr/>
        </p:nvSpPr>
        <p:spPr>
          <a:xfrm>
            <a:off x="63743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8" name="椭圆 97"/>
          <p:cNvSpPr/>
          <p:nvPr/>
        </p:nvSpPr>
        <p:spPr>
          <a:xfrm>
            <a:off x="664966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9" name="椭圆 98"/>
          <p:cNvSpPr/>
          <p:nvPr/>
        </p:nvSpPr>
        <p:spPr>
          <a:xfrm>
            <a:off x="200697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0" name="椭圆 99"/>
          <p:cNvSpPr/>
          <p:nvPr/>
        </p:nvSpPr>
        <p:spPr>
          <a:xfrm>
            <a:off x="220265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1" name="椭圆 100"/>
          <p:cNvSpPr/>
          <p:nvPr/>
        </p:nvSpPr>
        <p:spPr>
          <a:xfrm>
            <a:off x="230049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2" name="椭圆 101"/>
          <p:cNvSpPr/>
          <p:nvPr/>
        </p:nvSpPr>
        <p:spPr>
          <a:xfrm>
            <a:off x="24961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3" name="椭圆 102"/>
          <p:cNvSpPr/>
          <p:nvPr/>
        </p:nvSpPr>
        <p:spPr>
          <a:xfrm>
            <a:off x="278970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4" name="椭圆 103"/>
          <p:cNvSpPr/>
          <p:nvPr/>
        </p:nvSpPr>
        <p:spPr>
          <a:xfrm>
            <a:off x="288754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5" name="椭圆 104"/>
          <p:cNvSpPr/>
          <p:nvPr/>
        </p:nvSpPr>
        <p:spPr>
          <a:xfrm>
            <a:off x="259401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6" name="椭圆 105"/>
          <p:cNvSpPr/>
          <p:nvPr/>
        </p:nvSpPr>
        <p:spPr>
          <a:xfrm>
            <a:off x="210481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7" name="椭圆 106"/>
          <p:cNvSpPr/>
          <p:nvPr/>
        </p:nvSpPr>
        <p:spPr>
          <a:xfrm>
            <a:off x="239833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8" name="椭圆 107"/>
          <p:cNvSpPr/>
          <p:nvPr/>
        </p:nvSpPr>
        <p:spPr>
          <a:xfrm>
            <a:off x="269186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9" name="椭圆 108"/>
          <p:cNvSpPr/>
          <p:nvPr/>
        </p:nvSpPr>
        <p:spPr>
          <a:xfrm>
            <a:off x="49755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0" name="椭圆 109"/>
          <p:cNvSpPr/>
          <p:nvPr/>
        </p:nvSpPr>
        <p:spPr>
          <a:xfrm>
            <a:off x="526653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1" name="椭圆 110"/>
          <p:cNvSpPr/>
          <p:nvPr/>
        </p:nvSpPr>
        <p:spPr>
          <a:xfrm>
            <a:off x="5169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2" name="椭圆 111"/>
          <p:cNvSpPr/>
          <p:nvPr/>
        </p:nvSpPr>
        <p:spPr>
          <a:xfrm>
            <a:off x="507256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3" name="椭圆 112"/>
          <p:cNvSpPr/>
          <p:nvPr/>
        </p:nvSpPr>
        <p:spPr>
          <a:xfrm>
            <a:off x="48785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Tree>
    <p:extLst>
      <p:ext uri="{BB962C8B-B14F-4D97-AF65-F5344CB8AC3E}">
        <p14:creationId xmlns:p14="http://schemas.microsoft.com/office/powerpoint/2010/main" val="973073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Data Pointer</a:t>
            </a:r>
            <a:endParaRPr lang="zh-CN" altLang="en-US" dirty="0"/>
          </a:p>
        </p:txBody>
      </p:sp>
      <p:sp>
        <p:nvSpPr>
          <p:cNvPr id="3" name="内容占位符 2"/>
          <p:cNvSpPr>
            <a:spLocks noGrp="1"/>
          </p:cNvSpPr>
          <p:nvPr>
            <p:ph idx="1"/>
          </p:nvPr>
        </p:nvSpPr>
        <p:spPr/>
        <p:txBody>
          <a:bodyPr/>
          <a:lstStyle/>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r>
              <a:rPr lang="en-US" altLang="zh-CN" dirty="0" smtClean="0"/>
              <a:t>Tensor</a:t>
            </a:r>
            <a:r>
              <a:rPr lang="zh-CN" altLang="en-US" dirty="0" smtClean="0"/>
              <a:t>的</a:t>
            </a:r>
            <a:r>
              <a:rPr lang="en-US" altLang="zh-CN" dirty="0" smtClean="0"/>
              <a:t>Storage</a:t>
            </a:r>
            <a:r>
              <a:rPr lang="zh-CN" altLang="en-US" dirty="0" smtClean="0"/>
              <a:t>属性指向了</a:t>
            </a:r>
            <a:r>
              <a:rPr lang="en-US" altLang="zh-CN" dirty="0" smtClean="0"/>
              <a:t>raw data</a:t>
            </a:r>
            <a:r>
              <a:rPr lang="zh-CN" altLang="en-US" dirty="0" smtClean="0"/>
              <a:t>和</a:t>
            </a:r>
            <a:r>
              <a:rPr lang="en-US" altLang="zh-CN" dirty="0" smtClean="0"/>
              <a:t>Allocator</a:t>
            </a:r>
            <a:r>
              <a:rPr lang="zh-CN" altLang="en-US" dirty="0" smtClean="0"/>
              <a:t>来确定数据所在的设备</a:t>
            </a:r>
            <a:endParaRPr lang="zh-CN" altLang="en-US" dirty="0"/>
          </a:p>
        </p:txBody>
      </p:sp>
      <p:pic>
        <p:nvPicPr>
          <p:cNvPr id="59" name="图片 58"/>
          <p:cNvPicPr>
            <a:picLocks noChangeAspect="1"/>
          </p:cNvPicPr>
          <p:nvPr/>
        </p:nvPicPr>
        <p:blipFill rotWithShape="1">
          <a:blip r:embed="rId2"/>
          <a:srcRect l="1486" t="16083" r="2456" b="48406"/>
          <a:stretch/>
        </p:blipFill>
        <p:spPr>
          <a:xfrm>
            <a:off x="54000" y="1732993"/>
            <a:ext cx="9036000" cy="2507243"/>
          </a:xfrm>
          <a:prstGeom prst="rect">
            <a:avLst/>
          </a:prstGeom>
        </p:spPr>
      </p:pic>
      <p:sp>
        <p:nvSpPr>
          <p:cNvPr id="60" name="文本框 59"/>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solidFill>
              </a:rPr>
              <a:t>Tensors</a:t>
            </a:r>
            <a:endParaRPr lang="zh-CN" altLang="en-US" dirty="0">
              <a:solidFill>
                <a:schemeClr val="bg1"/>
              </a:solidFill>
            </a:endParaRPr>
          </a:p>
        </p:txBody>
      </p:sp>
      <p:sp>
        <p:nvSpPr>
          <p:cNvPr id="61" name="文本框 60"/>
          <p:cNvSpPr txBox="1"/>
          <p:nvPr/>
        </p:nvSpPr>
        <p:spPr>
          <a:xfrm>
            <a:off x="1931094" y="137160"/>
            <a:ext cx="1052917" cy="369332"/>
          </a:xfrm>
          <a:prstGeom prst="rect">
            <a:avLst/>
          </a:prstGeom>
          <a:noFill/>
        </p:spPr>
        <p:txBody>
          <a:bodyPr wrap="none" rtlCol="0">
            <a:spAutoFit/>
          </a:bodyPr>
          <a:lstStyle/>
          <a:p>
            <a:r>
              <a:rPr lang="en-US" altLang="zh-CN" dirty="0" err="1" smtClean="0">
                <a:solidFill>
                  <a:schemeClr val="bg1">
                    <a:lumMod val="50000"/>
                  </a:schemeClr>
                </a:solidFill>
              </a:rPr>
              <a:t>Autograd</a:t>
            </a:r>
            <a:endParaRPr lang="zh-CN" altLang="en-US" dirty="0">
              <a:solidFill>
                <a:schemeClr val="bg1">
                  <a:lumMod val="50000"/>
                </a:schemeClr>
              </a:solidFill>
            </a:endParaRPr>
          </a:p>
        </p:txBody>
      </p:sp>
      <p:sp>
        <p:nvSpPr>
          <p:cNvPr id="62" name="文本框 61"/>
          <p:cNvSpPr txBox="1"/>
          <p:nvPr/>
        </p:nvSpPr>
        <p:spPr>
          <a:xfrm>
            <a:off x="7715285" y="137160"/>
            <a:ext cx="1262974" cy="369332"/>
          </a:xfrm>
          <a:prstGeom prst="rect">
            <a:avLst/>
          </a:prstGeom>
          <a:noFill/>
        </p:spPr>
        <p:txBody>
          <a:bodyPr wrap="none" rtlCol="0">
            <a:spAutoFit/>
          </a:bodyPr>
          <a:lstStyle/>
          <a:p>
            <a:r>
              <a:rPr lang="en-US" altLang="zh-CN" dirty="0" smtClean="0">
                <a:solidFill>
                  <a:schemeClr val="bg1">
                    <a:lumMod val="50000"/>
                  </a:schemeClr>
                </a:solidFill>
              </a:rPr>
              <a:t>Experiment</a:t>
            </a:r>
            <a:endParaRPr lang="zh-CN" altLang="en-US" dirty="0">
              <a:solidFill>
                <a:schemeClr val="bg1">
                  <a:lumMod val="50000"/>
                </a:schemeClr>
              </a:solidFill>
            </a:endParaRPr>
          </a:p>
        </p:txBody>
      </p:sp>
      <p:sp>
        <p:nvSpPr>
          <p:cNvPr id="63" name="文本框 62"/>
          <p:cNvSpPr txBox="1"/>
          <p:nvPr/>
        </p:nvSpPr>
        <p:spPr>
          <a:xfrm>
            <a:off x="3811603" y="137160"/>
            <a:ext cx="1066959" cy="369332"/>
          </a:xfrm>
          <a:prstGeom prst="rect">
            <a:avLst/>
          </a:prstGeom>
          <a:noFill/>
        </p:spPr>
        <p:txBody>
          <a:bodyPr wrap="none" rtlCol="0">
            <a:spAutoFit/>
          </a:bodyPr>
          <a:lstStyle/>
          <a:p>
            <a:r>
              <a:rPr lang="en-US" altLang="zh-CN" dirty="0" smtClean="0">
                <a:solidFill>
                  <a:schemeClr val="bg1">
                    <a:lumMod val="50000"/>
                  </a:schemeClr>
                </a:solidFill>
              </a:rPr>
              <a:t>Examples</a:t>
            </a:r>
            <a:endParaRPr lang="zh-CN" altLang="en-US" dirty="0">
              <a:solidFill>
                <a:schemeClr val="bg1">
                  <a:lumMod val="50000"/>
                </a:schemeClr>
              </a:solidFill>
            </a:endParaRPr>
          </a:p>
        </p:txBody>
      </p:sp>
      <p:sp>
        <p:nvSpPr>
          <p:cNvPr id="64" name="文本框 63"/>
          <p:cNvSpPr txBox="1"/>
          <p:nvPr/>
        </p:nvSpPr>
        <p:spPr>
          <a:xfrm>
            <a:off x="5904731" y="137160"/>
            <a:ext cx="1094980" cy="369332"/>
          </a:xfrm>
          <a:prstGeom prst="rect">
            <a:avLst/>
          </a:prstGeom>
          <a:noFill/>
        </p:spPr>
        <p:txBody>
          <a:bodyPr wrap="none" rtlCol="0">
            <a:spAutoFit/>
          </a:bodyPr>
          <a:lstStyle/>
          <a:p>
            <a:r>
              <a:rPr lang="en-US" altLang="zh-CN" dirty="0" smtClean="0">
                <a:solidFill>
                  <a:schemeClr val="bg1">
                    <a:lumMod val="50000"/>
                  </a:schemeClr>
                </a:solidFill>
              </a:rPr>
              <a:t>Extension</a:t>
            </a:r>
            <a:endParaRPr lang="zh-CN" altLang="en-US" dirty="0">
              <a:solidFill>
                <a:schemeClr val="bg1">
                  <a:lumMod val="50000"/>
                </a:schemeClr>
              </a:solidFill>
            </a:endParaRPr>
          </a:p>
        </p:txBody>
      </p:sp>
      <p:sp>
        <p:nvSpPr>
          <p:cNvPr id="65" name="椭圆 64"/>
          <p:cNvSpPr/>
          <p:nvPr/>
        </p:nvSpPr>
        <p:spPr>
          <a:xfrm>
            <a:off x="19202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6" name="椭圆 65"/>
          <p:cNvSpPr/>
          <p:nvPr/>
        </p:nvSpPr>
        <p:spPr>
          <a:xfrm>
            <a:off x="3877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7" name="椭圆 66"/>
          <p:cNvSpPr/>
          <p:nvPr/>
        </p:nvSpPr>
        <p:spPr>
          <a:xfrm>
            <a:off x="48554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8" name="椭圆 67"/>
          <p:cNvSpPr/>
          <p:nvPr/>
        </p:nvSpPr>
        <p:spPr>
          <a:xfrm>
            <a:off x="68122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9" name="椭圆 68"/>
          <p:cNvSpPr/>
          <p:nvPr/>
        </p:nvSpPr>
        <p:spPr>
          <a:xfrm>
            <a:off x="97475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0" name="椭圆 69"/>
          <p:cNvSpPr/>
          <p:nvPr/>
        </p:nvSpPr>
        <p:spPr>
          <a:xfrm>
            <a:off x="107259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1" name="椭圆 70"/>
          <p:cNvSpPr/>
          <p:nvPr/>
        </p:nvSpPr>
        <p:spPr>
          <a:xfrm>
            <a:off x="77907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2" name="椭圆 71"/>
          <p:cNvSpPr/>
          <p:nvPr/>
        </p:nvSpPr>
        <p:spPr>
          <a:xfrm>
            <a:off x="28986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3" name="椭圆 72"/>
          <p:cNvSpPr/>
          <p:nvPr/>
        </p:nvSpPr>
        <p:spPr>
          <a:xfrm>
            <a:off x="58338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4" name="椭圆 73"/>
          <p:cNvSpPr/>
          <p:nvPr/>
        </p:nvSpPr>
        <p:spPr>
          <a:xfrm>
            <a:off x="87691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5" name="椭圆 74"/>
          <p:cNvSpPr/>
          <p:nvPr/>
        </p:nvSpPr>
        <p:spPr>
          <a:xfrm>
            <a:off x="78183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6" name="椭圆 75"/>
          <p:cNvSpPr/>
          <p:nvPr/>
        </p:nvSpPr>
        <p:spPr>
          <a:xfrm>
            <a:off x="80018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7" name="椭圆 76"/>
          <p:cNvSpPr/>
          <p:nvPr/>
        </p:nvSpPr>
        <p:spPr>
          <a:xfrm>
            <a:off x="80936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8" name="椭圆 77"/>
          <p:cNvSpPr/>
          <p:nvPr/>
        </p:nvSpPr>
        <p:spPr>
          <a:xfrm>
            <a:off x="79100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9" name="椭圆 78"/>
          <p:cNvSpPr/>
          <p:nvPr/>
        </p:nvSpPr>
        <p:spPr>
          <a:xfrm>
            <a:off x="390873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0" name="椭圆 79"/>
          <p:cNvSpPr/>
          <p:nvPr/>
        </p:nvSpPr>
        <p:spPr>
          <a:xfrm>
            <a:off x="410270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1" name="椭圆 80"/>
          <p:cNvSpPr/>
          <p:nvPr/>
        </p:nvSpPr>
        <p:spPr>
          <a:xfrm>
            <a:off x="419969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2" name="椭圆 81"/>
          <p:cNvSpPr/>
          <p:nvPr/>
        </p:nvSpPr>
        <p:spPr>
          <a:xfrm>
            <a:off x="439366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3" name="椭圆 82"/>
          <p:cNvSpPr/>
          <p:nvPr/>
        </p:nvSpPr>
        <p:spPr>
          <a:xfrm>
            <a:off x="468462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4" name="椭圆 83"/>
          <p:cNvSpPr/>
          <p:nvPr/>
        </p:nvSpPr>
        <p:spPr>
          <a:xfrm>
            <a:off x="478160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5" name="椭圆 84"/>
          <p:cNvSpPr/>
          <p:nvPr/>
        </p:nvSpPr>
        <p:spPr>
          <a:xfrm>
            <a:off x="449064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6" name="椭圆 85"/>
          <p:cNvSpPr/>
          <p:nvPr/>
        </p:nvSpPr>
        <p:spPr>
          <a:xfrm>
            <a:off x="400571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7" name="椭圆 86"/>
          <p:cNvSpPr/>
          <p:nvPr/>
        </p:nvSpPr>
        <p:spPr>
          <a:xfrm>
            <a:off x="429667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8" name="椭圆 87"/>
          <p:cNvSpPr/>
          <p:nvPr/>
        </p:nvSpPr>
        <p:spPr>
          <a:xfrm>
            <a:off x="458763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9" name="椭圆 88"/>
          <p:cNvSpPr/>
          <p:nvPr/>
        </p:nvSpPr>
        <p:spPr>
          <a:xfrm>
            <a:off x="60072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0" name="椭圆 89"/>
          <p:cNvSpPr/>
          <p:nvPr/>
        </p:nvSpPr>
        <p:spPr>
          <a:xfrm>
            <a:off x="61907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1" name="椭圆 90"/>
          <p:cNvSpPr/>
          <p:nvPr/>
        </p:nvSpPr>
        <p:spPr>
          <a:xfrm>
            <a:off x="6282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2" name="椭圆 91"/>
          <p:cNvSpPr/>
          <p:nvPr/>
        </p:nvSpPr>
        <p:spPr>
          <a:xfrm>
            <a:off x="646610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3" name="椭圆 92"/>
          <p:cNvSpPr/>
          <p:nvPr/>
        </p:nvSpPr>
        <p:spPr>
          <a:xfrm>
            <a:off x="674144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4" name="椭圆 93"/>
          <p:cNvSpPr/>
          <p:nvPr/>
        </p:nvSpPr>
        <p:spPr>
          <a:xfrm>
            <a:off x="655788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5" name="椭圆 94"/>
          <p:cNvSpPr/>
          <p:nvPr/>
        </p:nvSpPr>
        <p:spPr>
          <a:xfrm>
            <a:off x="60989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6" name="椭圆 95"/>
          <p:cNvSpPr/>
          <p:nvPr/>
        </p:nvSpPr>
        <p:spPr>
          <a:xfrm>
            <a:off x="63743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7" name="椭圆 96"/>
          <p:cNvSpPr/>
          <p:nvPr/>
        </p:nvSpPr>
        <p:spPr>
          <a:xfrm>
            <a:off x="664966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8" name="椭圆 97"/>
          <p:cNvSpPr/>
          <p:nvPr/>
        </p:nvSpPr>
        <p:spPr>
          <a:xfrm>
            <a:off x="200697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9" name="椭圆 98"/>
          <p:cNvSpPr/>
          <p:nvPr/>
        </p:nvSpPr>
        <p:spPr>
          <a:xfrm>
            <a:off x="220265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0" name="椭圆 99"/>
          <p:cNvSpPr/>
          <p:nvPr/>
        </p:nvSpPr>
        <p:spPr>
          <a:xfrm>
            <a:off x="230049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1" name="椭圆 100"/>
          <p:cNvSpPr/>
          <p:nvPr/>
        </p:nvSpPr>
        <p:spPr>
          <a:xfrm>
            <a:off x="24961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2" name="椭圆 101"/>
          <p:cNvSpPr/>
          <p:nvPr/>
        </p:nvSpPr>
        <p:spPr>
          <a:xfrm>
            <a:off x="278970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3" name="椭圆 102"/>
          <p:cNvSpPr/>
          <p:nvPr/>
        </p:nvSpPr>
        <p:spPr>
          <a:xfrm>
            <a:off x="288754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4" name="椭圆 103"/>
          <p:cNvSpPr/>
          <p:nvPr/>
        </p:nvSpPr>
        <p:spPr>
          <a:xfrm>
            <a:off x="259401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5" name="椭圆 104"/>
          <p:cNvSpPr/>
          <p:nvPr/>
        </p:nvSpPr>
        <p:spPr>
          <a:xfrm>
            <a:off x="210481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6" name="椭圆 105"/>
          <p:cNvSpPr/>
          <p:nvPr/>
        </p:nvSpPr>
        <p:spPr>
          <a:xfrm>
            <a:off x="239833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7" name="椭圆 106"/>
          <p:cNvSpPr/>
          <p:nvPr/>
        </p:nvSpPr>
        <p:spPr>
          <a:xfrm>
            <a:off x="269186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8" name="椭圆 107"/>
          <p:cNvSpPr/>
          <p:nvPr/>
        </p:nvSpPr>
        <p:spPr>
          <a:xfrm>
            <a:off x="49755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9" name="椭圆 108"/>
          <p:cNvSpPr/>
          <p:nvPr/>
        </p:nvSpPr>
        <p:spPr>
          <a:xfrm>
            <a:off x="526653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0" name="椭圆 109"/>
          <p:cNvSpPr/>
          <p:nvPr/>
        </p:nvSpPr>
        <p:spPr>
          <a:xfrm>
            <a:off x="5169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1" name="椭圆 110"/>
          <p:cNvSpPr/>
          <p:nvPr/>
        </p:nvSpPr>
        <p:spPr>
          <a:xfrm>
            <a:off x="507256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2" name="椭圆 111"/>
          <p:cNvSpPr/>
          <p:nvPr/>
        </p:nvSpPr>
        <p:spPr>
          <a:xfrm>
            <a:off x="48785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Tree>
    <p:extLst>
      <p:ext uri="{BB962C8B-B14F-4D97-AF65-F5344CB8AC3E}">
        <p14:creationId xmlns:p14="http://schemas.microsoft.com/office/powerpoint/2010/main" val="237084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CUDA Tensor</a:t>
            </a:r>
            <a:endParaRPr lang="zh-CN" altLang="en-US" dirty="0"/>
          </a:p>
        </p:txBody>
      </p:sp>
      <p:sp>
        <p:nvSpPr>
          <p:cNvPr id="3" name="内容占位符 2"/>
          <p:cNvSpPr>
            <a:spLocks noGrp="1"/>
          </p:cNvSpPr>
          <p:nvPr>
            <p:ph idx="1"/>
          </p:nvPr>
        </p:nvSpPr>
        <p:spPr/>
        <p:txBody>
          <a:bodyPr/>
          <a:lstStyle/>
          <a:p>
            <a:r>
              <a:rPr lang="en-US" altLang="zh-CN" dirty="0"/>
              <a:t>Tensors can be moved onto any device using the </a:t>
            </a:r>
            <a:r>
              <a:rPr lang="en-US" altLang="zh-CN" dirty="0">
                <a:solidFill>
                  <a:srgbClr val="C00000"/>
                </a:solidFill>
                <a:effectLst>
                  <a:outerShdw blurRad="50800" dist="38100" dir="2700000" algn="tl" rotWithShape="0">
                    <a:prstClr val="black">
                      <a:alpha val="40000"/>
                    </a:prstClr>
                  </a:outerShdw>
                </a:effectLst>
              </a:rPr>
              <a:t>.to </a:t>
            </a:r>
            <a:r>
              <a:rPr lang="en-US" altLang="zh-CN" dirty="0"/>
              <a:t>method.</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p:txBody>
      </p:sp>
      <p:pic>
        <p:nvPicPr>
          <p:cNvPr id="62" name="图片 6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32" y="2459040"/>
            <a:ext cx="8892000" cy="3400621"/>
          </a:xfrm>
          <a:prstGeom prst="rect">
            <a:avLst/>
          </a:prstGeom>
        </p:spPr>
      </p:pic>
      <p:sp>
        <p:nvSpPr>
          <p:cNvPr id="60" name="文本框 59"/>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solidFill>
              </a:rPr>
              <a:t>Tensors</a:t>
            </a:r>
            <a:endParaRPr lang="zh-CN" altLang="en-US" dirty="0">
              <a:solidFill>
                <a:schemeClr val="bg1"/>
              </a:solidFill>
            </a:endParaRPr>
          </a:p>
        </p:txBody>
      </p:sp>
      <p:sp>
        <p:nvSpPr>
          <p:cNvPr id="61" name="文本框 60"/>
          <p:cNvSpPr txBox="1"/>
          <p:nvPr/>
        </p:nvSpPr>
        <p:spPr>
          <a:xfrm>
            <a:off x="1931094" y="137160"/>
            <a:ext cx="1052917" cy="369332"/>
          </a:xfrm>
          <a:prstGeom prst="rect">
            <a:avLst/>
          </a:prstGeom>
          <a:noFill/>
        </p:spPr>
        <p:txBody>
          <a:bodyPr wrap="none" rtlCol="0">
            <a:spAutoFit/>
          </a:bodyPr>
          <a:lstStyle/>
          <a:p>
            <a:r>
              <a:rPr lang="en-US" altLang="zh-CN" dirty="0" err="1" smtClean="0">
                <a:solidFill>
                  <a:schemeClr val="bg1">
                    <a:lumMod val="50000"/>
                  </a:schemeClr>
                </a:solidFill>
              </a:rPr>
              <a:t>Autograd</a:t>
            </a:r>
            <a:endParaRPr lang="zh-CN" altLang="en-US" dirty="0">
              <a:solidFill>
                <a:schemeClr val="bg1">
                  <a:lumMod val="50000"/>
                </a:schemeClr>
              </a:solidFill>
            </a:endParaRPr>
          </a:p>
        </p:txBody>
      </p:sp>
      <p:sp>
        <p:nvSpPr>
          <p:cNvPr id="63" name="文本框 62"/>
          <p:cNvSpPr txBox="1"/>
          <p:nvPr/>
        </p:nvSpPr>
        <p:spPr>
          <a:xfrm>
            <a:off x="7715285" y="137160"/>
            <a:ext cx="1262974" cy="369332"/>
          </a:xfrm>
          <a:prstGeom prst="rect">
            <a:avLst/>
          </a:prstGeom>
          <a:noFill/>
        </p:spPr>
        <p:txBody>
          <a:bodyPr wrap="none" rtlCol="0">
            <a:spAutoFit/>
          </a:bodyPr>
          <a:lstStyle/>
          <a:p>
            <a:r>
              <a:rPr lang="en-US" altLang="zh-CN" dirty="0" smtClean="0">
                <a:solidFill>
                  <a:schemeClr val="bg1">
                    <a:lumMod val="50000"/>
                  </a:schemeClr>
                </a:solidFill>
              </a:rPr>
              <a:t>Experiment</a:t>
            </a:r>
            <a:endParaRPr lang="zh-CN" altLang="en-US" dirty="0">
              <a:solidFill>
                <a:schemeClr val="bg1">
                  <a:lumMod val="50000"/>
                </a:schemeClr>
              </a:solidFill>
            </a:endParaRPr>
          </a:p>
        </p:txBody>
      </p:sp>
      <p:sp>
        <p:nvSpPr>
          <p:cNvPr id="64" name="文本框 63"/>
          <p:cNvSpPr txBox="1"/>
          <p:nvPr/>
        </p:nvSpPr>
        <p:spPr>
          <a:xfrm>
            <a:off x="3811603" y="137160"/>
            <a:ext cx="1066959" cy="369332"/>
          </a:xfrm>
          <a:prstGeom prst="rect">
            <a:avLst/>
          </a:prstGeom>
          <a:noFill/>
        </p:spPr>
        <p:txBody>
          <a:bodyPr wrap="none" rtlCol="0">
            <a:spAutoFit/>
          </a:bodyPr>
          <a:lstStyle/>
          <a:p>
            <a:r>
              <a:rPr lang="en-US" altLang="zh-CN" dirty="0" smtClean="0">
                <a:solidFill>
                  <a:schemeClr val="bg1">
                    <a:lumMod val="50000"/>
                  </a:schemeClr>
                </a:solidFill>
              </a:rPr>
              <a:t>Examples</a:t>
            </a:r>
            <a:endParaRPr lang="zh-CN" altLang="en-US" dirty="0">
              <a:solidFill>
                <a:schemeClr val="bg1">
                  <a:lumMod val="50000"/>
                </a:schemeClr>
              </a:solidFill>
            </a:endParaRPr>
          </a:p>
        </p:txBody>
      </p:sp>
      <p:sp>
        <p:nvSpPr>
          <p:cNvPr id="65" name="文本框 64"/>
          <p:cNvSpPr txBox="1"/>
          <p:nvPr/>
        </p:nvSpPr>
        <p:spPr>
          <a:xfrm>
            <a:off x="5904731" y="137160"/>
            <a:ext cx="1094980" cy="369332"/>
          </a:xfrm>
          <a:prstGeom prst="rect">
            <a:avLst/>
          </a:prstGeom>
          <a:noFill/>
        </p:spPr>
        <p:txBody>
          <a:bodyPr wrap="none" rtlCol="0">
            <a:spAutoFit/>
          </a:bodyPr>
          <a:lstStyle/>
          <a:p>
            <a:r>
              <a:rPr lang="en-US" altLang="zh-CN" dirty="0" smtClean="0">
                <a:solidFill>
                  <a:schemeClr val="bg1">
                    <a:lumMod val="50000"/>
                  </a:schemeClr>
                </a:solidFill>
              </a:rPr>
              <a:t>Extension</a:t>
            </a:r>
            <a:endParaRPr lang="zh-CN" altLang="en-US" dirty="0">
              <a:solidFill>
                <a:schemeClr val="bg1">
                  <a:lumMod val="50000"/>
                </a:schemeClr>
              </a:solidFill>
            </a:endParaRPr>
          </a:p>
        </p:txBody>
      </p:sp>
      <p:sp>
        <p:nvSpPr>
          <p:cNvPr id="66" name="椭圆 65"/>
          <p:cNvSpPr/>
          <p:nvPr/>
        </p:nvSpPr>
        <p:spPr>
          <a:xfrm>
            <a:off x="19202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7" name="椭圆 66"/>
          <p:cNvSpPr/>
          <p:nvPr/>
        </p:nvSpPr>
        <p:spPr>
          <a:xfrm>
            <a:off x="3877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8" name="椭圆 67"/>
          <p:cNvSpPr/>
          <p:nvPr/>
        </p:nvSpPr>
        <p:spPr>
          <a:xfrm>
            <a:off x="48554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9" name="椭圆 68"/>
          <p:cNvSpPr/>
          <p:nvPr/>
        </p:nvSpPr>
        <p:spPr>
          <a:xfrm>
            <a:off x="68122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0" name="椭圆 69"/>
          <p:cNvSpPr/>
          <p:nvPr/>
        </p:nvSpPr>
        <p:spPr>
          <a:xfrm>
            <a:off x="97475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1" name="椭圆 70"/>
          <p:cNvSpPr/>
          <p:nvPr/>
        </p:nvSpPr>
        <p:spPr>
          <a:xfrm>
            <a:off x="107259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2" name="椭圆 71"/>
          <p:cNvSpPr/>
          <p:nvPr/>
        </p:nvSpPr>
        <p:spPr>
          <a:xfrm>
            <a:off x="77907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3" name="椭圆 72"/>
          <p:cNvSpPr/>
          <p:nvPr/>
        </p:nvSpPr>
        <p:spPr>
          <a:xfrm>
            <a:off x="28986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4" name="椭圆 73"/>
          <p:cNvSpPr/>
          <p:nvPr/>
        </p:nvSpPr>
        <p:spPr>
          <a:xfrm>
            <a:off x="58338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5" name="椭圆 74"/>
          <p:cNvSpPr/>
          <p:nvPr/>
        </p:nvSpPr>
        <p:spPr>
          <a:xfrm>
            <a:off x="87691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6" name="椭圆 75"/>
          <p:cNvSpPr/>
          <p:nvPr/>
        </p:nvSpPr>
        <p:spPr>
          <a:xfrm>
            <a:off x="78183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7" name="椭圆 76"/>
          <p:cNvSpPr/>
          <p:nvPr/>
        </p:nvSpPr>
        <p:spPr>
          <a:xfrm>
            <a:off x="80018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8" name="椭圆 77"/>
          <p:cNvSpPr/>
          <p:nvPr/>
        </p:nvSpPr>
        <p:spPr>
          <a:xfrm>
            <a:off x="80936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9" name="椭圆 78"/>
          <p:cNvSpPr/>
          <p:nvPr/>
        </p:nvSpPr>
        <p:spPr>
          <a:xfrm>
            <a:off x="79100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0" name="椭圆 79"/>
          <p:cNvSpPr/>
          <p:nvPr/>
        </p:nvSpPr>
        <p:spPr>
          <a:xfrm>
            <a:off x="390873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1" name="椭圆 80"/>
          <p:cNvSpPr/>
          <p:nvPr/>
        </p:nvSpPr>
        <p:spPr>
          <a:xfrm>
            <a:off x="410270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2" name="椭圆 81"/>
          <p:cNvSpPr/>
          <p:nvPr/>
        </p:nvSpPr>
        <p:spPr>
          <a:xfrm>
            <a:off x="419969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3" name="椭圆 82"/>
          <p:cNvSpPr/>
          <p:nvPr/>
        </p:nvSpPr>
        <p:spPr>
          <a:xfrm>
            <a:off x="439366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4" name="椭圆 83"/>
          <p:cNvSpPr/>
          <p:nvPr/>
        </p:nvSpPr>
        <p:spPr>
          <a:xfrm>
            <a:off x="468462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5" name="椭圆 84"/>
          <p:cNvSpPr/>
          <p:nvPr/>
        </p:nvSpPr>
        <p:spPr>
          <a:xfrm>
            <a:off x="478160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6" name="椭圆 85"/>
          <p:cNvSpPr/>
          <p:nvPr/>
        </p:nvSpPr>
        <p:spPr>
          <a:xfrm>
            <a:off x="449064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7" name="椭圆 86"/>
          <p:cNvSpPr/>
          <p:nvPr/>
        </p:nvSpPr>
        <p:spPr>
          <a:xfrm>
            <a:off x="400571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8" name="椭圆 87"/>
          <p:cNvSpPr/>
          <p:nvPr/>
        </p:nvSpPr>
        <p:spPr>
          <a:xfrm>
            <a:off x="429667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9" name="椭圆 88"/>
          <p:cNvSpPr/>
          <p:nvPr/>
        </p:nvSpPr>
        <p:spPr>
          <a:xfrm>
            <a:off x="458763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0" name="椭圆 89"/>
          <p:cNvSpPr/>
          <p:nvPr/>
        </p:nvSpPr>
        <p:spPr>
          <a:xfrm>
            <a:off x="60072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1" name="椭圆 90"/>
          <p:cNvSpPr/>
          <p:nvPr/>
        </p:nvSpPr>
        <p:spPr>
          <a:xfrm>
            <a:off x="61907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2" name="椭圆 91"/>
          <p:cNvSpPr/>
          <p:nvPr/>
        </p:nvSpPr>
        <p:spPr>
          <a:xfrm>
            <a:off x="6282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3" name="椭圆 92"/>
          <p:cNvSpPr/>
          <p:nvPr/>
        </p:nvSpPr>
        <p:spPr>
          <a:xfrm>
            <a:off x="646610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4" name="椭圆 93"/>
          <p:cNvSpPr/>
          <p:nvPr/>
        </p:nvSpPr>
        <p:spPr>
          <a:xfrm>
            <a:off x="674144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5" name="椭圆 94"/>
          <p:cNvSpPr/>
          <p:nvPr/>
        </p:nvSpPr>
        <p:spPr>
          <a:xfrm>
            <a:off x="655788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6" name="椭圆 95"/>
          <p:cNvSpPr/>
          <p:nvPr/>
        </p:nvSpPr>
        <p:spPr>
          <a:xfrm>
            <a:off x="60989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7" name="椭圆 96"/>
          <p:cNvSpPr/>
          <p:nvPr/>
        </p:nvSpPr>
        <p:spPr>
          <a:xfrm>
            <a:off x="63743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8" name="椭圆 97"/>
          <p:cNvSpPr/>
          <p:nvPr/>
        </p:nvSpPr>
        <p:spPr>
          <a:xfrm>
            <a:off x="664966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9" name="椭圆 98"/>
          <p:cNvSpPr/>
          <p:nvPr/>
        </p:nvSpPr>
        <p:spPr>
          <a:xfrm>
            <a:off x="200697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0" name="椭圆 99"/>
          <p:cNvSpPr/>
          <p:nvPr/>
        </p:nvSpPr>
        <p:spPr>
          <a:xfrm>
            <a:off x="220265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1" name="椭圆 100"/>
          <p:cNvSpPr/>
          <p:nvPr/>
        </p:nvSpPr>
        <p:spPr>
          <a:xfrm>
            <a:off x="230049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2" name="椭圆 101"/>
          <p:cNvSpPr/>
          <p:nvPr/>
        </p:nvSpPr>
        <p:spPr>
          <a:xfrm>
            <a:off x="24961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3" name="椭圆 102"/>
          <p:cNvSpPr/>
          <p:nvPr/>
        </p:nvSpPr>
        <p:spPr>
          <a:xfrm>
            <a:off x="278970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4" name="椭圆 103"/>
          <p:cNvSpPr/>
          <p:nvPr/>
        </p:nvSpPr>
        <p:spPr>
          <a:xfrm>
            <a:off x="288754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5" name="椭圆 104"/>
          <p:cNvSpPr/>
          <p:nvPr/>
        </p:nvSpPr>
        <p:spPr>
          <a:xfrm>
            <a:off x="259401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6" name="椭圆 105"/>
          <p:cNvSpPr/>
          <p:nvPr/>
        </p:nvSpPr>
        <p:spPr>
          <a:xfrm>
            <a:off x="210481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7" name="椭圆 106"/>
          <p:cNvSpPr/>
          <p:nvPr/>
        </p:nvSpPr>
        <p:spPr>
          <a:xfrm>
            <a:off x="239833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8" name="椭圆 107"/>
          <p:cNvSpPr/>
          <p:nvPr/>
        </p:nvSpPr>
        <p:spPr>
          <a:xfrm>
            <a:off x="269186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9" name="椭圆 108"/>
          <p:cNvSpPr/>
          <p:nvPr/>
        </p:nvSpPr>
        <p:spPr>
          <a:xfrm>
            <a:off x="49755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0" name="椭圆 109"/>
          <p:cNvSpPr/>
          <p:nvPr/>
        </p:nvSpPr>
        <p:spPr>
          <a:xfrm>
            <a:off x="526653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1" name="椭圆 110"/>
          <p:cNvSpPr/>
          <p:nvPr/>
        </p:nvSpPr>
        <p:spPr>
          <a:xfrm>
            <a:off x="5169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2" name="椭圆 111"/>
          <p:cNvSpPr/>
          <p:nvPr/>
        </p:nvSpPr>
        <p:spPr>
          <a:xfrm>
            <a:off x="507256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3" name="椭圆 112"/>
          <p:cNvSpPr/>
          <p:nvPr/>
        </p:nvSpPr>
        <p:spPr>
          <a:xfrm>
            <a:off x="48785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Tree>
    <p:extLst>
      <p:ext uri="{BB962C8B-B14F-4D97-AF65-F5344CB8AC3E}">
        <p14:creationId xmlns:p14="http://schemas.microsoft.com/office/powerpoint/2010/main" val="10096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深度学习框架</a:t>
            </a:r>
            <a:endParaRPr lang="zh-CN" altLang="en-US" dirty="0"/>
          </a:p>
        </p:txBody>
      </p:sp>
      <p:sp>
        <p:nvSpPr>
          <p:cNvPr id="3" name="内容占位符 2"/>
          <p:cNvSpPr>
            <a:spLocks noGrp="1"/>
          </p:cNvSpPr>
          <p:nvPr>
            <p:ph idx="1"/>
          </p:nvPr>
        </p:nvSpPr>
        <p:spPr/>
        <p:txBody>
          <a:bodyPr>
            <a:normAutofit/>
          </a:bodyPr>
          <a:lstStyle/>
          <a:p>
            <a:r>
              <a:rPr lang="zh-CN" altLang="en-US" dirty="0"/>
              <a:t>深度学习需要大量的</a:t>
            </a:r>
            <a:r>
              <a:rPr lang="zh-CN" altLang="en-US" dirty="0" smtClean="0"/>
              <a:t>计算</a:t>
            </a:r>
            <a:endParaRPr lang="en-US" altLang="zh-CN" dirty="0" smtClean="0"/>
          </a:p>
          <a:p>
            <a:r>
              <a:rPr lang="zh-CN" altLang="en-US" dirty="0"/>
              <a:t>数据</a:t>
            </a:r>
            <a:r>
              <a:rPr lang="zh-CN" altLang="en-US" dirty="0" smtClean="0"/>
              <a:t>量和节点数量是主要计算需求来源</a:t>
            </a:r>
            <a:endParaRPr lang="en-US" altLang="zh-CN" dirty="0" smtClean="0"/>
          </a:p>
          <a:p>
            <a:r>
              <a:rPr lang="zh-CN" altLang="en-US" dirty="0" smtClean="0"/>
              <a:t>神经网络的结构适用于</a:t>
            </a:r>
            <a:r>
              <a:rPr lang="en-US" altLang="zh-CN" dirty="0" smtClean="0"/>
              <a:t>GPU</a:t>
            </a:r>
            <a:r>
              <a:rPr lang="zh-CN" altLang="en-US" dirty="0" smtClean="0"/>
              <a:t>进行高效并行计算</a:t>
            </a:r>
            <a:endParaRPr lang="en-US" altLang="zh-CN" dirty="0" smtClean="0"/>
          </a:p>
          <a:p>
            <a:r>
              <a:rPr lang="zh-CN" altLang="en-US" dirty="0"/>
              <a:t>深度学习框架的创建目标是在</a:t>
            </a:r>
            <a:r>
              <a:rPr lang="en-US" altLang="zh-CN" dirty="0"/>
              <a:t>GPU</a:t>
            </a:r>
            <a:r>
              <a:rPr lang="zh-CN" altLang="en-US" dirty="0"/>
              <a:t>上高效运行深度</a:t>
            </a:r>
            <a:r>
              <a:rPr lang="zh-CN" altLang="en-US" dirty="0" smtClean="0"/>
              <a:t>学习系统</a:t>
            </a:r>
            <a:endParaRPr lang="en-US" altLang="zh-CN" dirty="0" smtClean="0"/>
          </a:p>
          <a:p>
            <a:r>
              <a:rPr lang="zh-CN" altLang="en-US" dirty="0" smtClean="0"/>
              <a:t>提供基础的数据结构</a:t>
            </a:r>
            <a:endParaRPr lang="en-US" altLang="zh-CN" dirty="0" smtClean="0"/>
          </a:p>
          <a:p>
            <a:r>
              <a:rPr lang="zh-CN" altLang="en-US" dirty="0" smtClean="0"/>
              <a:t>利用计算图实现自动求导和性能优化</a:t>
            </a:r>
            <a:endParaRPr lang="zh-CN" altLang="en-US" dirty="0"/>
          </a:p>
          <a:p>
            <a:endParaRPr lang="zh-CN" altLang="en-US" dirty="0"/>
          </a:p>
        </p:txBody>
      </p:sp>
      <p:sp>
        <p:nvSpPr>
          <p:cNvPr id="59" name="文本框 58"/>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lumMod val="50000"/>
                  </a:schemeClr>
                </a:solidFill>
              </a:rPr>
              <a:t>Tensors</a:t>
            </a:r>
            <a:endParaRPr lang="zh-CN" altLang="en-US" dirty="0">
              <a:solidFill>
                <a:schemeClr val="bg1">
                  <a:lumMod val="50000"/>
                </a:schemeClr>
              </a:solidFill>
            </a:endParaRPr>
          </a:p>
        </p:txBody>
      </p:sp>
      <p:sp>
        <p:nvSpPr>
          <p:cNvPr id="60" name="文本框 59"/>
          <p:cNvSpPr txBox="1"/>
          <p:nvPr/>
        </p:nvSpPr>
        <p:spPr>
          <a:xfrm>
            <a:off x="1931094" y="137160"/>
            <a:ext cx="1052917" cy="369332"/>
          </a:xfrm>
          <a:prstGeom prst="rect">
            <a:avLst/>
          </a:prstGeom>
          <a:noFill/>
        </p:spPr>
        <p:txBody>
          <a:bodyPr wrap="none" rtlCol="0">
            <a:spAutoFit/>
          </a:bodyPr>
          <a:lstStyle/>
          <a:p>
            <a:r>
              <a:rPr lang="en-US" altLang="zh-CN" dirty="0" err="1" smtClean="0">
                <a:solidFill>
                  <a:schemeClr val="bg1">
                    <a:lumMod val="50000"/>
                  </a:schemeClr>
                </a:solidFill>
              </a:rPr>
              <a:t>Autograd</a:t>
            </a:r>
            <a:endParaRPr lang="zh-CN" altLang="en-US" dirty="0">
              <a:solidFill>
                <a:schemeClr val="bg1">
                  <a:lumMod val="50000"/>
                </a:schemeClr>
              </a:solidFill>
            </a:endParaRPr>
          </a:p>
        </p:txBody>
      </p:sp>
      <p:sp>
        <p:nvSpPr>
          <p:cNvPr id="61" name="文本框 60"/>
          <p:cNvSpPr txBox="1"/>
          <p:nvPr/>
        </p:nvSpPr>
        <p:spPr>
          <a:xfrm>
            <a:off x="7715285" y="137160"/>
            <a:ext cx="1262974" cy="369332"/>
          </a:xfrm>
          <a:prstGeom prst="rect">
            <a:avLst/>
          </a:prstGeom>
          <a:noFill/>
        </p:spPr>
        <p:txBody>
          <a:bodyPr wrap="none" rtlCol="0">
            <a:spAutoFit/>
          </a:bodyPr>
          <a:lstStyle/>
          <a:p>
            <a:r>
              <a:rPr lang="en-US" altLang="zh-CN" dirty="0" smtClean="0">
                <a:solidFill>
                  <a:schemeClr val="bg1">
                    <a:lumMod val="50000"/>
                  </a:schemeClr>
                </a:solidFill>
              </a:rPr>
              <a:t>Experiment</a:t>
            </a:r>
            <a:endParaRPr lang="zh-CN" altLang="en-US" dirty="0">
              <a:solidFill>
                <a:schemeClr val="bg1">
                  <a:lumMod val="50000"/>
                </a:schemeClr>
              </a:solidFill>
            </a:endParaRPr>
          </a:p>
        </p:txBody>
      </p:sp>
      <p:sp>
        <p:nvSpPr>
          <p:cNvPr id="62" name="文本框 61"/>
          <p:cNvSpPr txBox="1"/>
          <p:nvPr/>
        </p:nvSpPr>
        <p:spPr>
          <a:xfrm>
            <a:off x="3811603" y="137160"/>
            <a:ext cx="1066959" cy="369332"/>
          </a:xfrm>
          <a:prstGeom prst="rect">
            <a:avLst/>
          </a:prstGeom>
          <a:noFill/>
        </p:spPr>
        <p:txBody>
          <a:bodyPr wrap="none" rtlCol="0">
            <a:spAutoFit/>
          </a:bodyPr>
          <a:lstStyle/>
          <a:p>
            <a:r>
              <a:rPr lang="en-US" altLang="zh-CN" dirty="0" smtClean="0">
                <a:solidFill>
                  <a:schemeClr val="bg1">
                    <a:lumMod val="50000"/>
                  </a:schemeClr>
                </a:solidFill>
              </a:rPr>
              <a:t>Examples</a:t>
            </a:r>
            <a:endParaRPr lang="zh-CN" altLang="en-US" dirty="0">
              <a:solidFill>
                <a:schemeClr val="bg1">
                  <a:lumMod val="50000"/>
                </a:schemeClr>
              </a:solidFill>
            </a:endParaRPr>
          </a:p>
        </p:txBody>
      </p:sp>
      <p:sp>
        <p:nvSpPr>
          <p:cNvPr id="63" name="文本框 62"/>
          <p:cNvSpPr txBox="1"/>
          <p:nvPr/>
        </p:nvSpPr>
        <p:spPr>
          <a:xfrm>
            <a:off x="5904731" y="137160"/>
            <a:ext cx="1094980" cy="369332"/>
          </a:xfrm>
          <a:prstGeom prst="rect">
            <a:avLst/>
          </a:prstGeom>
          <a:noFill/>
        </p:spPr>
        <p:txBody>
          <a:bodyPr wrap="none" rtlCol="0">
            <a:spAutoFit/>
          </a:bodyPr>
          <a:lstStyle/>
          <a:p>
            <a:r>
              <a:rPr lang="en-US" altLang="zh-CN" dirty="0" smtClean="0">
                <a:solidFill>
                  <a:schemeClr val="bg1">
                    <a:lumMod val="50000"/>
                  </a:schemeClr>
                </a:solidFill>
              </a:rPr>
              <a:t>Extension</a:t>
            </a:r>
            <a:endParaRPr lang="zh-CN" altLang="en-US" dirty="0">
              <a:solidFill>
                <a:schemeClr val="bg1">
                  <a:lumMod val="50000"/>
                </a:schemeClr>
              </a:solidFill>
            </a:endParaRPr>
          </a:p>
        </p:txBody>
      </p:sp>
      <p:sp>
        <p:nvSpPr>
          <p:cNvPr id="64" name="椭圆 63"/>
          <p:cNvSpPr/>
          <p:nvPr/>
        </p:nvSpPr>
        <p:spPr>
          <a:xfrm>
            <a:off x="19202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5" name="椭圆 64"/>
          <p:cNvSpPr/>
          <p:nvPr/>
        </p:nvSpPr>
        <p:spPr>
          <a:xfrm>
            <a:off x="38770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6" name="椭圆 65"/>
          <p:cNvSpPr/>
          <p:nvPr/>
        </p:nvSpPr>
        <p:spPr>
          <a:xfrm>
            <a:off x="48554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7" name="椭圆 66"/>
          <p:cNvSpPr/>
          <p:nvPr/>
        </p:nvSpPr>
        <p:spPr>
          <a:xfrm>
            <a:off x="6812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8" name="椭圆 67"/>
          <p:cNvSpPr/>
          <p:nvPr/>
        </p:nvSpPr>
        <p:spPr>
          <a:xfrm>
            <a:off x="97475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9" name="椭圆 68"/>
          <p:cNvSpPr/>
          <p:nvPr/>
        </p:nvSpPr>
        <p:spPr>
          <a:xfrm>
            <a:off x="107259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0" name="椭圆 69"/>
          <p:cNvSpPr/>
          <p:nvPr/>
        </p:nvSpPr>
        <p:spPr>
          <a:xfrm>
            <a:off x="77907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1" name="椭圆 70"/>
          <p:cNvSpPr/>
          <p:nvPr/>
        </p:nvSpPr>
        <p:spPr>
          <a:xfrm>
            <a:off x="28986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2" name="椭圆 71"/>
          <p:cNvSpPr/>
          <p:nvPr/>
        </p:nvSpPr>
        <p:spPr>
          <a:xfrm>
            <a:off x="58338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3" name="椭圆 72"/>
          <p:cNvSpPr/>
          <p:nvPr/>
        </p:nvSpPr>
        <p:spPr>
          <a:xfrm>
            <a:off x="87691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4" name="椭圆 73"/>
          <p:cNvSpPr/>
          <p:nvPr/>
        </p:nvSpPr>
        <p:spPr>
          <a:xfrm>
            <a:off x="78183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5" name="椭圆 74"/>
          <p:cNvSpPr/>
          <p:nvPr/>
        </p:nvSpPr>
        <p:spPr>
          <a:xfrm>
            <a:off x="80018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6" name="椭圆 75"/>
          <p:cNvSpPr/>
          <p:nvPr/>
        </p:nvSpPr>
        <p:spPr>
          <a:xfrm>
            <a:off x="80936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7" name="椭圆 76"/>
          <p:cNvSpPr/>
          <p:nvPr/>
        </p:nvSpPr>
        <p:spPr>
          <a:xfrm>
            <a:off x="79100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8" name="椭圆 77"/>
          <p:cNvSpPr/>
          <p:nvPr/>
        </p:nvSpPr>
        <p:spPr>
          <a:xfrm>
            <a:off x="390873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9" name="椭圆 78"/>
          <p:cNvSpPr/>
          <p:nvPr/>
        </p:nvSpPr>
        <p:spPr>
          <a:xfrm>
            <a:off x="410270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0" name="椭圆 79"/>
          <p:cNvSpPr/>
          <p:nvPr/>
        </p:nvSpPr>
        <p:spPr>
          <a:xfrm>
            <a:off x="419969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1" name="椭圆 80"/>
          <p:cNvSpPr/>
          <p:nvPr/>
        </p:nvSpPr>
        <p:spPr>
          <a:xfrm>
            <a:off x="439366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2" name="椭圆 81"/>
          <p:cNvSpPr/>
          <p:nvPr/>
        </p:nvSpPr>
        <p:spPr>
          <a:xfrm>
            <a:off x="468462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3" name="椭圆 82"/>
          <p:cNvSpPr/>
          <p:nvPr/>
        </p:nvSpPr>
        <p:spPr>
          <a:xfrm>
            <a:off x="478160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4" name="椭圆 83"/>
          <p:cNvSpPr/>
          <p:nvPr/>
        </p:nvSpPr>
        <p:spPr>
          <a:xfrm>
            <a:off x="449064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5" name="椭圆 84"/>
          <p:cNvSpPr/>
          <p:nvPr/>
        </p:nvSpPr>
        <p:spPr>
          <a:xfrm>
            <a:off x="400571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6" name="椭圆 85"/>
          <p:cNvSpPr/>
          <p:nvPr/>
        </p:nvSpPr>
        <p:spPr>
          <a:xfrm>
            <a:off x="429667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7" name="椭圆 86"/>
          <p:cNvSpPr/>
          <p:nvPr/>
        </p:nvSpPr>
        <p:spPr>
          <a:xfrm>
            <a:off x="458763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8" name="椭圆 87"/>
          <p:cNvSpPr/>
          <p:nvPr/>
        </p:nvSpPr>
        <p:spPr>
          <a:xfrm>
            <a:off x="60072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9" name="椭圆 88"/>
          <p:cNvSpPr/>
          <p:nvPr/>
        </p:nvSpPr>
        <p:spPr>
          <a:xfrm>
            <a:off x="61907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0" name="椭圆 89"/>
          <p:cNvSpPr/>
          <p:nvPr/>
        </p:nvSpPr>
        <p:spPr>
          <a:xfrm>
            <a:off x="6282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1" name="椭圆 90"/>
          <p:cNvSpPr/>
          <p:nvPr/>
        </p:nvSpPr>
        <p:spPr>
          <a:xfrm>
            <a:off x="646610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2" name="椭圆 91"/>
          <p:cNvSpPr/>
          <p:nvPr/>
        </p:nvSpPr>
        <p:spPr>
          <a:xfrm>
            <a:off x="674144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3" name="椭圆 92"/>
          <p:cNvSpPr/>
          <p:nvPr/>
        </p:nvSpPr>
        <p:spPr>
          <a:xfrm>
            <a:off x="655788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4" name="椭圆 93"/>
          <p:cNvSpPr/>
          <p:nvPr/>
        </p:nvSpPr>
        <p:spPr>
          <a:xfrm>
            <a:off x="60989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5" name="椭圆 94"/>
          <p:cNvSpPr/>
          <p:nvPr/>
        </p:nvSpPr>
        <p:spPr>
          <a:xfrm>
            <a:off x="63743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6" name="椭圆 95"/>
          <p:cNvSpPr/>
          <p:nvPr/>
        </p:nvSpPr>
        <p:spPr>
          <a:xfrm>
            <a:off x="664966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7" name="椭圆 96"/>
          <p:cNvSpPr/>
          <p:nvPr/>
        </p:nvSpPr>
        <p:spPr>
          <a:xfrm>
            <a:off x="200697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8" name="椭圆 97"/>
          <p:cNvSpPr/>
          <p:nvPr/>
        </p:nvSpPr>
        <p:spPr>
          <a:xfrm>
            <a:off x="220265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9" name="椭圆 98"/>
          <p:cNvSpPr/>
          <p:nvPr/>
        </p:nvSpPr>
        <p:spPr>
          <a:xfrm>
            <a:off x="230049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0" name="椭圆 99"/>
          <p:cNvSpPr/>
          <p:nvPr/>
        </p:nvSpPr>
        <p:spPr>
          <a:xfrm>
            <a:off x="24961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1" name="椭圆 100"/>
          <p:cNvSpPr/>
          <p:nvPr/>
        </p:nvSpPr>
        <p:spPr>
          <a:xfrm>
            <a:off x="278970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2" name="椭圆 101"/>
          <p:cNvSpPr/>
          <p:nvPr/>
        </p:nvSpPr>
        <p:spPr>
          <a:xfrm>
            <a:off x="288754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3" name="椭圆 102"/>
          <p:cNvSpPr/>
          <p:nvPr/>
        </p:nvSpPr>
        <p:spPr>
          <a:xfrm>
            <a:off x="259401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4" name="椭圆 103"/>
          <p:cNvSpPr/>
          <p:nvPr/>
        </p:nvSpPr>
        <p:spPr>
          <a:xfrm>
            <a:off x="210481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5" name="椭圆 104"/>
          <p:cNvSpPr/>
          <p:nvPr/>
        </p:nvSpPr>
        <p:spPr>
          <a:xfrm>
            <a:off x="239833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6" name="椭圆 105"/>
          <p:cNvSpPr/>
          <p:nvPr/>
        </p:nvSpPr>
        <p:spPr>
          <a:xfrm>
            <a:off x="269186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7" name="椭圆 106"/>
          <p:cNvSpPr/>
          <p:nvPr/>
        </p:nvSpPr>
        <p:spPr>
          <a:xfrm>
            <a:off x="49755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8" name="椭圆 107"/>
          <p:cNvSpPr/>
          <p:nvPr/>
        </p:nvSpPr>
        <p:spPr>
          <a:xfrm>
            <a:off x="526653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9" name="椭圆 108"/>
          <p:cNvSpPr/>
          <p:nvPr/>
        </p:nvSpPr>
        <p:spPr>
          <a:xfrm>
            <a:off x="5169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0" name="椭圆 109"/>
          <p:cNvSpPr/>
          <p:nvPr/>
        </p:nvSpPr>
        <p:spPr>
          <a:xfrm>
            <a:off x="507256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1" name="椭圆 110"/>
          <p:cNvSpPr/>
          <p:nvPr/>
        </p:nvSpPr>
        <p:spPr>
          <a:xfrm>
            <a:off x="48785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pic>
        <p:nvPicPr>
          <p:cNvPr id="16386" name="Picture 2" descr="https://timgsa.baidu.com/timg?image&amp;quality=80&amp;size=b9999_10000&amp;sec=1555335490918&amp;di=c150b81c299ce4a7e8d6e87a8358bc95&amp;imgtype=0&amp;src=http%3A%2F%2Fpicn33.huitu.com%2Fres%2F20160531%2F20160531114952725900_1.jpg"/>
          <p:cNvPicPr>
            <a:picLocks noChangeAspect="1" noChangeArrowheads="1"/>
          </p:cNvPicPr>
          <p:nvPr/>
        </p:nvPicPr>
        <p:blipFill rotWithShape="1">
          <a:blip r:embed="rId3">
            <a:extLst>
              <a:ext uri="{28A0092B-C50C-407E-A947-70E740481C1C}">
                <a14:useLocalDpi xmlns:a14="http://schemas.microsoft.com/office/drawing/2010/main" val="0"/>
              </a:ext>
            </a:extLst>
          </a:blip>
          <a:srcRect b="5683"/>
          <a:stretch/>
        </p:blipFill>
        <p:spPr bwMode="auto">
          <a:xfrm>
            <a:off x="6190770" y="3763679"/>
            <a:ext cx="2852763" cy="2957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17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计算</a:t>
            </a:r>
            <a:r>
              <a:rPr lang="zh-CN" altLang="en-US" dirty="0" smtClean="0"/>
              <a:t>图</a:t>
            </a:r>
            <a:r>
              <a:rPr lang="en-US" altLang="zh-CN" dirty="0" smtClean="0"/>
              <a:t>——</a:t>
            </a:r>
            <a:r>
              <a:rPr lang="zh-CN" altLang="en-US" dirty="0" smtClean="0"/>
              <a:t>一种描述函数的语言</a:t>
            </a:r>
            <a:endParaRPr lang="zh-CN" altLang="en-US" dirty="0"/>
          </a:p>
        </p:txBody>
      </p:sp>
      <p:pic>
        <p:nvPicPr>
          <p:cNvPr id="60" name="内容占位符 5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41090" y="1407456"/>
            <a:ext cx="3824893" cy="4932099"/>
          </a:xfrm>
        </p:spPr>
      </p:pic>
      <p:pic>
        <p:nvPicPr>
          <p:cNvPr id="59" name="图片 58"/>
          <p:cNvPicPr>
            <a:picLocks noChangeAspect="1"/>
          </p:cNvPicPr>
          <p:nvPr/>
        </p:nvPicPr>
        <p:blipFill rotWithShape="1">
          <a:blip r:embed="rId3"/>
          <a:srcRect l="60263" t="13464" b="4776"/>
          <a:stretch/>
        </p:blipFill>
        <p:spPr>
          <a:xfrm>
            <a:off x="348654" y="1715031"/>
            <a:ext cx="2439930" cy="4120738"/>
          </a:xfrm>
          <a:prstGeom prst="rect">
            <a:avLst/>
          </a:prstGeom>
        </p:spPr>
      </p:pic>
      <p:pic>
        <p:nvPicPr>
          <p:cNvPr id="61" name="内容占位符 59"/>
          <p:cNvPicPr>
            <a:picLocks noChangeAspect="1"/>
          </p:cNvPicPr>
          <p:nvPr/>
        </p:nvPicPr>
        <p:blipFill rotWithShape="1">
          <a:blip r:embed="rId2">
            <a:extLst>
              <a:ext uri="{28A0092B-C50C-407E-A947-70E740481C1C}">
                <a14:useLocalDpi xmlns:a14="http://schemas.microsoft.com/office/drawing/2010/main" val="0"/>
              </a:ext>
            </a:extLst>
          </a:blip>
          <a:srcRect b="43542"/>
          <a:stretch/>
        </p:blipFill>
        <p:spPr>
          <a:xfrm>
            <a:off x="4641090" y="1407457"/>
            <a:ext cx="3824893" cy="2784534"/>
          </a:xfrm>
          <a:prstGeom prst="rect">
            <a:avLst/>
          </a:prstGeom>
        </p:spPr>
      </p:pic>
      <p:cxnSp>
        <p:nvCxnSpPr>
          <p:cNvPr id="63" name="直接箭头连接符 62"/>
          <p:cNvCxnSpPr/>
          <p:nvPr/>
        </p:nvCxnSpPr>
        <p:spPr>
          <a:xfrm>
            <a:off x="2476671" y="3775400"/>
            <a:ext cx="212784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4" name="文本框 63"/>
          <p:cNvSpPr txBox="1"/>
          <p:nvPr/>
        </p:nvSpPr>
        <p:spPr>
          <a:xfrm>
            <a:off x="2457552" y="3375290"/>
            <a:ext cx="2067874" cy="400110"/>
          </a:xfrm>
          <a:prstGeom prst="rect">
            <a:avLst/>
          </a:prstGeom>
          <a:noFill/>
        </p:spPr>
        <p:txBody>
          <a:bodyPr wrap="none" rtlCol="0">
            <a:spAutoFit/>
          </a:bodyPr>
          <a:lstStyle/>
          <a:p>
            <a:r>
              <a:rPr lang="en-US" altLang="zh-CN" sz="2000" dirty="0" smtClean="0"/>
              <a:t>Write with </a:t>
            </a:r>
            <a:r>
              <a:rPr lang="en-US" altLang="zh-CN" sz="2000" dirty="0" err="1" smtClean="0"/>
              <a:t>numpy</a:t>
            </a:r>
            <a:endParaRPr lang="zh-CN" altLang="en-US" dirty="0"/>
          </a:p>
        </p:txBody>
      </p:sp>
      <p:sp>
        <p:nvSpPr>
          <p:cNvPr id="65" name="文本框 64"/>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solidFill>
              </a:rPr>
              <a:t>Tensors</a:t>
            </a:r>
            <a:endParaRPr lang="zh-CN" altLang="en-US" dirty="0">
              <a:solidFill>
                <a:schemeClr val="bg1"/>
              </a:solidFill>
            </a:endParaRPr>
          </a:p>
        </p:txBody>
      </p:sp>
      <p:sp>
        <p:nvSpPr>
          <p:cNvPr id="66" name="文本框 65"/>
          <p:cNvSpPr txBox="1"/>
          <p:nvPr/>
        </p:nvSpPr>
        <p:spPr>
          <a:xfrm>
            <a:off x="1931094" y="137160"/>
            <a:ext cx="1052917"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err="1"/>
              <a:t>Autograd</a:t>
            </a:r>
            <a:endParaRPr lang="zh-CN" altLang="en-US" dirty="0"/>
          </a:p>
        </p:txBody>
      </p:sp>
      <p:sp>
        <p:nvSpPr>
          <p:cNvPr id="67" name="文本框 66"/>
          <p:cNvSpPr txBox="1"/>
          <p:nvPr/>
        </p:nvSpPr>
        <p:spPr>
          <a:xfrm>
            <a:off x="7715285" y="137160"/>
            <a:ext cx="1262974" cy="369332"/>
          </a:xfrm>
          <a:prstGeom prst="rect">
            <a:avLst/>
          </a:prstGeom>
          <a:noFill/>
        </p:spPr>
        <p:txBody>
          <a:bodyPr wrap="none" rtlCol="0">
            <a:spAutoFit/>
          </a:bodyPr>
          <a:lstStyle/>
          <a:p>
            <a:r>
              <a:rPr lang="en-US" altLang="zh-CN" dirty="0" smtClean="0">
                <a:solidFill>
                  <a:schemeClr val="bg1">
                    <a:lumMod val="50000"/>
                  </a:schemeClr>
                </a:solidFill>
              </a:rPr>
              <a:t>Experiment</a:t>
            </a:r>
            <a:endParaRPr lang="zh-CN" altLang="en-US" dirty="0">
              <a:solidFill>
                <a:schemeClr val="bg1">
                  <a:lumMod val="50000"/>
                </a:schemeClr>
              </a:solidFill>
            </a:endParaRPr>
          </a:p>
        </p:txBody>
      </p:sp>
      <p:sp>
        <p:nvSpPr>
          <p:cNvPr id="68" name="文本框 67"/>
          <p:cNvSpPr txBox="1"/>
          <p:nvPr/>
        </p:nvSpPr>
        <p:spPr>
          <a:xfrm>
            <a:off x="3811603" y="137160"/>
            <a:ext cx="1066959" cy="369332"/>
          </a:xfrm>
          <a:prstGeom prst="rect">
            <a:avLst/>
          </a:prstGeom>
          <a:noFill/>
        </p:spPr>
        <p:txBody>
          <a:bodyPr wrap="none" rtlCol="0">
            <a:spAutoFit/>
          </a:bodyPr>
          <a:lstStyle/>
          <a:p>
            <a:r>
              <a:rPr lang="en-US" altLang="zh-CN" dirty="0" smtClean="0">
                <a:solidFill>
                  <a:schemeClr val="bg1">
                    <a:lumMod val="50000"/>
                  </a:schemeClr>
                </a:solidFill>
              </a:rPr>
              <a:t>Examples</a:t>
            </a:r>
            <a:endParaRPr lang="zh-CN" altLang="en-US" dirty="0">
              <a:solidFill>
                <a:schemeClr val="bg1">
                  <a:lumMod val="50000"/>
                </a:schemeClr>
              </a:solidFill>
            </a:endParaRPr>
          </a:p>
        </p:txBody>
      </p:sp>
      <p:sp>
        <p:nvSpPr>
          <p:cNvPr id="69" name="文本框 68"/>
          <p:cNvSpPr txBox="1"/>
          <p:nvPr/>
        </p:nvSpPr>
        <p:spPr>
          <a:xfrm>
            <a:off x="5904731" y="137160"/>
            <a:ext cx="1094980" cy="369332"/>
          </a:xfrm>
          <a:prstGeom prst="rect">
            <a:avLst/>
          </a:prstGeom>
          <a:noFill/>
        </p:spPr>
        <p:txBody>
          <a:bodyPr wrap="none" rtlCol="0">
            <a:spAutoFit/>
          </a:bodyPr>
          <a:lstStyle/>
          <a:p>
            <a:r>
              <a:rPr lang="en-US" altLang="zh-CN" dirty="0" smtClean="0">
                <a:solidFill>
                  <a:schemeClr val="bg1">
                    <a:lumMod val="50000"/>
                  </a:schemeClr>
                </a:solidFill>
              </a:rPr>
              <a:t>Extension</a:t>
            </a:r>
            <a:endParaRPr lang="zh-CN" altLang="en-US" dirty="0">
              <a:solidFill>
                <a:schemeClr val="bg1">
                  <a:lumMod val="50000"/>
                </a:schemeClr>
              </a:solidFill>
            </a:endParaRPr>
          </a:p>
        </p:txBody>
      </p:sp>
      <p:sp>
        <p:nvSpPr>
          <p:cNvPr id="70" name="椭圆 69"/>
          <p:cNvSpPr/>
          <p:nvPr/>
        </p:nvSpPr>
        <p:spPr>
          <a:xfrm>
            <a:off x="19202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1" name="椭圆 70"/>
          <p:cNvSpPr/>
          <p:nvPr/>
        </p:nvSpPr>
        <p:spPr>
          <a:xfrm>
            <a:off x="3877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2" name="椭圆 71"/>
          <p:cNvSpPr/>
          <p:nvPr/>
        </p:nvSpPr>
        <p:spPr>
          <a:xfrm>
            <a:off x="48554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3" name="椭圆 72"/>
          <p:cNvSpPr/>
          <p:nvPr/>
        </p:nvSpPr>
        <p:spPr>
          <a:xfrm>
            <a:off x="68122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4" name="椭圆 73"/>
          <p:cNvSpPr/>
          <p:nvPr/>
        </p:nvSpPr>
        <p:spPr>
          <a:xfrm>
            <a:off x="97475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5" name="椭圆 74"/>
          <p:cNvSpPr/>
          <p:nvPr/>
        </p:nvSpPr>
        <p:spPr>
          <a:xfrm>
            <a:off x="107259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6" name="椭圆 75"/>
          <p:cNvSpPr/>
          <p:nvPr/>
        </p:nvSpPr>
        <p:spPr>
          <a:xfrm>
            <a:off x="77907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7" name="椭圆 76"/>
          <p:cNvSpPr/>
          <p:nvPr/>
        </p:nvSpPr>
        <p:spPr>
          <a:xfrm>
            <a:off x="28986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8" name="椭圆 77"/>
          <p:cNvSpPr/>
          <p:nvPr/>
        </p:nvSpPr>
        <p:spPr>
          <a:xfrm>
            <a:off x="58338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9" name="椭圆 78"/>
          <p:cNvSpPr/>
          <p:nvPr/>
        </p:nvSpPr>
        <p:spPr>
          <a:xfrm>
            <a:off x="87691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0" name="椭圆 79"/>
          <p:cNvSpPr/>
          <p:nvPr/>
        </p:nvSpPr>
        <p:spPr>
          <a:xfrm>
            <a:off x="78183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1" name="椭圆 80"/>
          <p:cNvSpPr/>
          <p:nvPr/>
        </p:nvSpPr>
        <p:spPr>
          <a:xfrm>
            <a:off x="80018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2" name="椭圆 81"/>
          <p:cNvSpPr/>
          <p:nvPr/>
        </p:nvSpPr>
        <p:spPr>
          <a:xfrm>
            <a:off x="80936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3" name="椭圆 82"/>
          <p:cNvSpPr/>
          <p:nvPr/>
        </p:nvSpPr>
        <p:spPr>
          <a:xfrm>
            <a:off x="79100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4" name="椭圆 83"/>
          <p:cNvSpPr/>
          <p:nvPr/>
        </p:nvSpPr>
        <p:spPr>
          <a:xfrm>
            <a:off x="390873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5" name="椭圆 84"/>
          <p:cNvSpPr/>
          <p:nvPr/>
        </p:nvSpPr>
        <p:spPr>
          <a:xfrm>
            <a:off x="410270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6" name="椭圆 85"/>
          <p:cNvSpPr/>
          <p:nvPr/>
        </p:nvSpPr>
        <p:spPr>
          <a:xfrm>
            <a:off x="419969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7" name="椭圆 86"/>
          <p:cNvSpPr/>
          <p:nvPr/>
        </p:nvSpPr>
        <p:spPr>
          <a:xfrm>
            <a:off x="439366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8" name="椭圆 87"/>
          <p:cNvSpPr/>
          <p:nvPr/>
        </p:nvSpPr>
        <p:spPr>
          <a:xfrm>
            <a:off x="468462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9" name="椭圆 88"/>
          <p:cNvSpPr/>
          <p:nvPr/>
        </p:nvSpPr>
        <p:spPr>
          <a:xfrm>
            <a:off x="478160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0" name="椭圆 89"/>
          <p:cNvSpPr/>
          <p:nvPr/>
        </p:nvSpPr>
        <p:spPr>
          <a:xfrm>
            <a:off x="449064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1" name="椭圆 90"/>
          <p:cNvSpPr/>
          <p:nvPr/>
        </p:nvSpPr>
        <p:spPr>
          <a:xfrm>
            <a:off x="400571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2" name="椭圆 91"/>
          <p:cNvSpPr/>
          <p:nvPr/>
        </p:nvSpPr>
        <p:spPr>
          <a:xfrm>
            <a:off x="429667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3" name="椭圆 92"/>
          <p:cNvSpPr/>
          <p:nvPr/>
        </p:nvSpPr>
        <p:spPr>
          <a:xfrm>
            <a:off x="458763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4" name="椭圆 93"/>
          <p:cNvSpPr/>
          <p:nvPr/>
        </p:nvSpPr>
        <p:spPr>
          <a:xfrm>
            <a:off x="60072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5" name="椭圆 94"/>
          <p:cNvSpPr/>
          <p:nvPr/>
        </p:nvSpPr>
        <p:spPr>
          <a:xfrm>
            <a:off x="61907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6" name="椭圆 95"/>
          <p:cNvSpPr/>
          <p:nvPr/>
        </p:nvSpPr>
        <p:spPr>
          <a:xfrm>
            <a:off x="6282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7" name="椭圆 96"/>
          <p:cNvSpPr/>
          <p:nvPr/>
        </p:nvSpPr>
        <p:spPr>
          <a:xfrm>
            <a:off x="646610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8" name="椭圆 97"/>
          <p:cNvSpPr/>
          <p:nvPr/>
        </p:nvSpPr>
        <p:spPr>
          <a:xfrm>
            <a:off x="674144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9" name="椭圆 98"/>
          <p:cNvSpPr/>
          <p:nvPr/>
        </p:nvSpPr>
        <p:spPr>
          <a:xfrm>
            <a:off x="655788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0" name="椭圆 99"/>
          <p:cNvSpPr/>
          <p:nvPr/>
        </p:nvSpPr>
        <p:spPr>
          <a:xfrm>
            <a:off x="60989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1" name="椭圆 100"/>
          <p:cNvSpPr/>
          <p:nvPr/>
        </p:nvSpPr>
        <p:spPr>
          <a:xfrm>
            <a:off x="63743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2" name="椭圆 101"/>
          <p:cNvSpPr/>
          <p:nvPr/>
        </p:nvSpPr>
        <p:spPr>
          <a:xfrm>
            <a:off x="664966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3" name="椭圆 102"/>
          <p:cNvSpPr/>
          <p:nvPr/>
        </p:nvSpPr>
        <p:spPr>
          <a:xfrm>
            <a:off x="200697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4" name="椭圆 103"/>
          <p:cNvSpPr/>
          <p:nvPr/>
        </p:nvSpPr>
        <p:spPr>
          <a:xfrm>
            <a:off x="220265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5" name="椭圆 104"/>
          <p:cNvSpPr/>
          <p:nvPr/>
        </p:nvSpPr>
        <p:spPr>
          <a:xfrm>
            <a:off x="230049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6" name="椭圆 105"/>
          <p:cNvSpPr/>
          <p:nvPr/>
        </p:nvSpPr>
        <p:spPr>
          <a:xfrm>
            <a:off x="24961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7" name="椭圆 106"/>
          <p:cNvSpPr/>
          <p:nvPr/>
        </p:nvSpPr>
        <p:spPr>
          <a:xfrm>
            <a:off x="278970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8" name="椭圆 107"/>
          <p:cNvSpPr/>
          <p:nvPr/>
        </p:nvSpPr>
        <p:spPr>
          <a:xfrm>
            <a:off x="288754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9" name="椭圆 108"/>
          <p:cNvSpPr/>
          <p:nvPr/>
        </p:nvSpPr>
        <p:spPr>
          <a:xfrm>
            <a:off x="259401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0" name="椭圆 109"/>
          <p:cNvSpPr/>
          <p:nvPr/>
        </p:nvSpPr>
        <p:spPr>
          <a:xfrm>
            <a:off x="210481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1" name="椭圆 110"/>
          <p:cNvSpPr/>
          <p:nvPr/>
        </p:nvSpPr>
        <p:spPr>
          <a:xfrm>
            <a:off x="239833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2" name="椭圆 111"/>
          <p:cNvSpPr/>
          <p:nvPr/>
        </p:nvSpPr>
        <p:spPr>
          <a:xfrm>
            <a:off x="269186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3" name="椭圆 112"/>
          <p:cNvSpPr/>
          <p:nvPr/>
        </p:nvSpPr>
        <p:spPr>
          <a:xfrm>
            <a:off x="49755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4" name="椭圆 113"/>
          <p:cNvSpPr/>
          <p:nvPr/>
        </p:nvSpPr>
        <p:spPr>
          <a:xfrm>
            <a:off x="526653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5" name="椭圆 114"/>
          <p:cNvSpPr/>
          <p:nvPr/>
        </p:nvSpPr>
        <p:spPr>
          <a:xfrm>
            <a:off x="5169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6" name="椭圆 115"/>
          <p:cNvSpPr/>
          <p:nvPr/>
        </p:nvSpPr>
        <p:spPr>
          <a:xfrm>
            <a:off x="507256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7" name="椭圆 116"/>
          <p:cNvSpPr/>
          <p:nvPr/>
        </p:nvSpPr>
        <p:spPr>
          <a:xfrm>
            <a:off x="48785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Tree>
    <p:extLst>
      <p:ext uri="{BB962C8B-B14F-4D97-AF65-F5344CB8AC3E}">
        <p14:creationId xmlns:p14="http://schemas.microsoft.com/office/powerpoint/2010/main" val="3253117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计算</a:t>
            </a:r>
            <a:r>
              <a:rPr lang="zh-CN" altLang="en-US" dirty="0" smtClean="0"/>
              <a:t>图</a:t>
            </a:r>
            <a:r>
              <a:rPr lang="en-US" altLang="zh-CN" dirty="0" smtClean="0"/>
              <a:t>——</a:t>
            </a:r>
            <a:r>
              <a:rPr lang="zh-CN" altLang="en-US" dirty="0" smtClean="0"/>
              <a:t>一种描述函数的语言</a:t>
            </a:r>
            <a:endParaRPr lang="zh-CN" altLang="en-US" dirty="0"/>
          </a:p>
        </p:txBody>
      </p:sp>
      <p:pic>
        <p:nvPicPr>
          <p:cNvPr id="59" name="图片 58"/>
          <p:cNvPicPr>
            <a:picLocks noChangeAspect="1"/>
          </p:cNvPicPr>
          <p:nvPr/>
        </p:nvPicPr>
        <p:blipFill rotWithShape="1">
          <a:blip r:embed="rId2"/>
          <a:srcRect l="60263" t="13464" b="4776"/>
          <a:stretch/>
        </p:blipFill>
        <p:spPr>
          <a:xfrm>
            <a:off x="348654" y="1715031"/>
            <a:ext cx="2439930" cy="4120738"/>
          </a:xfrm>
          <a:prstGeom prst="rect">
            <a:avLst/>
          </a:prstGeom>
        </p:spPr>
      </p:pic>
      <p:cxnSp>
        <p:nvCxnSpPr>
          <p:cNvPr id="63" name="直接箭头连接符 62"/>
          <p:cNvCxnSpPr/>
          <p:nvPr/>
        </p:nvCxnSpPr>
        <p:spPr>
          <a:xfrm>
            <a:off x="2476671" y="3775400"/>
            <a:ext cx="212784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4" name="文本框 63"/>
          <p:cNvSpPr txBox="1"/>
          <p:nvPr/>
        </p:nvSpPr>
        <p:spPr>
          <a:xfrm>
            <a:off x="2457552" y="3375290"/>
            <a:ext cx="2143023" cy="400110"/>
          </a:xfrm>
          <a:prstGeom prst="rect">
            <a:avLst/>
          </a:prstGeom>
          <a:noFill/>
        </p:spPr>
        <p:txBody>
          <a:bodyPr wrap="none" rtlCol="0">
            <a:spAutoFit/>
          </a:bodyPr>
          <a:lstStyle/>
          <a:p>
            <a:r>
              <a:rPr lang="en-US" altLang="zh-CN" sz="2000" dirty="0" smtClean="0"/>
              <a:t>Write with </a:t>
            </a:r>
            <a:r>
              <a:rPr lang="en-US" altLang="zh-CN" sz="2000" dirty="0" err="1" smtClean="0"/>
              <a:t>pytorch</a:t>
            </a:r>
            <a:endParaRPr lang="zh-CN" altLang="en-US" dirty="0"/>
          </a:p>
        </p:txBody>
      </p:sp>
      <p:pic>
        <p:nvPicPr>
          <p:cNvPr id="62" name="内容占位符 6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16325" y="1608154"/>
            <a:ext cx="4403430" cy="4519514"/>
          </a:xfrm>
        </p:spPr>
      </p:pic>
      <p:pic>
        <p:nvPicPr>
          <p:cNvPr id="65" name="内容占位符 61"/>
          <p:cNvPicPr>
            <a:picLocks noChangeAspect="1"/>
          </p:cNvPicPr>
          <p:nvPr/>
        </p:nvPicPr>
        <p:blipFill rotWithShape="1">
          <a:blip r:embed="rId3">
            <a:extLst>
              <a:ext uri="{28A0092B-C50C-407E-A947-70E740481C1C}">
                <a14:useLocalDpi xmlns:a14="http://schemas.microsoft.com/office/drawing/2010/main" val="0"/>
              </a:ext>
            </a:extLst>
          </a:blip>
          <a:srcRect b="21283"/>
          <a:stretch/>
        </p:blipFill>
        <p:spPr>
          <a:xfrm>
            <a:off x="4616325" y="1608154"/>
            <a:ext cx="4403430" cy="3557612"/>
          </a:xfrm>
          <a:prstGeom prst="rect">
            <a:avLst/>
          </a:prstGeom>
        </p:spPr>
      </p:pic>
      <p:sp>
        <p:nvSpPr>
          <p:cNvPr id="66" name="文本框 65"/>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solidFill>
              </a:rPr>
              <a:t>Tensors</a:t>
            </a:r>
            <a:endParaRPr lang="zh-CN" altLang="en-US" dirty="0">
              <a:solidFill>
                <a:schemeClr val="bg1"/>
              </a:solidFill>
            </a:endParaRPr>
          </a:p>
        </p:txBody>
      </p:sp>
      <p:sp>
        <p:nvSpPr>
          <p:cNvPr id="67" name="文本框 66"/>
          <p:cNvSpPr txBox="1"/>
          <p:nvPr/>
        </p:nvSpPr>
        <p:spPr>
          <a:xfrm>
            <a:off x="1931094" y="137160"/>
            <a:ext cx="1052917"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err="1"/>
              <a:t>Autograd</a:t>
            </a:r>
            <a:endParaRPr lang="zh-CN" altLang="en-US" dirty="0"/>
          </a:p>
        </p:txBody>
      </p:sp>
      <p:sp>
        <p:nvSpPr>
          <p:cNvPr id="68" name="文本框 67"/>
          <p:cNvSpPr txBox="1"/>
          <p:nvPr/>
        </p:nvSpPr>
        <p:spPr>
          <a:xfrm>
            <a:off x="7715285" y="137160"/>
            <a:ext cx="1262974" cy="369332"/>
          </a:xfrm>
          <a:prstGeom prst="rect">
            <a:avLst/>
          </a:prstGeom>
          <a:noFill/>
        </p:spPr>
        <p:txBody>
          <a:bodyPr wrap="none" rtlCol="0">
            <a:spAutoFit/>
          </a:bodyPr>
          <a:lstStyle/>
          <a:p>
            <a:r>
              <a:rPr lang="en-US" altLang="zh-CN" dirty="0" smtClean="0">
                <a:solidFill>
                  <a:schemeClr val="bg1">
                    <a:lumMod val="50000"/>
                  </a:schemeClr>
                </a:solidFill>
              </a:rPr>
              <a:t>Experiment</a:t>
            </a:r>
            <a:endParaRPr lang="zh-CN" altLang="en-US" dirty="0">
              <a:solidFill>
                <a:schemeClr val="bg1">
                  <a:lumMod val="50000"/>
                </a:schemeClr>
              </a:solidFill>
            </a:endParaRPr>
          </a:p>
        </p:txBody>
      </p:sp>
      <p:sp>
        <p:nvSpPr>
          <p:cNvPr id="69" name="文本框 68"/>
          <p:cNvSpPr txBox="1"/>
          <p:nvPr/>
        </p:nvSpPr>
        <p:spPr>
          <a:xfrm>
            <a:off x="3811603" y="137160"/>
            <a:ext cx="1066959" cy="369332"/>
          </a:xfrm>
          <a:prstGeom prst="rect">
            <a:avLst/>
          </a:prstGeom>
          <a:noFill/>
        </p:spPr>
        <p:txBody>
          <a:bodyPr wrap="none" rtlCol="0">
            <a:spAutoFit/>
          </a:bodyPr>
          <a:lstStyle/>
          <a:p>
            <a:r>
              <a:rPr lang="en-US" altLang="zh-CN" dirty="0" smtClean="0">
                <a:solidFill>
                  <a:schemeClr val="bg1">
                    <a:lumMod val="50000"/>
                  </a:schemeClr>
                </a:solidFill>
              </a:rPr>
              <a:t>Examples</a:t>
            </a:r>
            <a:endParaRPr lang="zh-CN" altLang="en-US" dirty="0">
              <a:solidFill>
                <a:schemeClr val="bg1">
                  <a:lumMod val="50000"/>
                </a:schemeClr>
              </a:solidFill>
            </a:endParaRPr>
          </a:p>
        </p:txBody>
      </p:sp>
      <p:sp>
        <p:nvSpPr>
          <p:cNvPr id="70" name="文本框 69"/>
          <p:cNvSpPr txBox="1"/>
          <p:nvPr/>
        </p:nvSpPr>
        <p:spPr>
          <a:xfrm>
            <a:off x="5904731" y="137160"/>
            <a:ext cx="1094980" cy="369332"/>
          </a:xfrm>
          <a:prstGeom prst="rect">
            <a:avLst/>
          </a:prstGeom>
          <a:noFill/>
        </p:spPr>
        <p:txBody>
          <a:bodyPr wrap="none" rtlCol="0">
            <a:spAutoFit/>
          </a:bodyPr>
          <a:lstStyle/>
          <a:p>
            <a:r>
              <a:rPr lang="en-US" altLang="zh-CN" dirty="0" smtClean="0">
                <a:solidFill>
                  <a:schemeClr val="bg1">
                    <a:lumMod val="50000"/>
                  </a:schemeClr>
                </a:solidFill>
              </a:rPr>
              <a:t>Extension</a:t>
            </a:r>
            <a:endParaRPr lang="zh-CN" altLang="en-US" dirty="0">
              <a:solidFill>
                <a:schemeClr val="bg1">
                  <a:lumMod val="50000"/>
                </a:schemeClr>
              </a:solidFill>
            </a:endParaRPr>
          </a:p>
        </p:txBody>
      </p:sp>
      <p:sp>
        <p:nvSpPr>
          <p:cNvPr id="71" name="椭圆 70"/>
          <p:cNvSpPr/>
          <p:nvPr/>
        </p:nvSpPr>
        <p:spPr>
          <a:xfrm>
            <a:off x="19202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2" name="椭圆 71"/>
          <p:cNvSpPr/>
          <p:nvPr/>
        </p:nvSpPr>
        <p:spPr>
          <a:xfrm>
            <a:off x="3877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3" name="椭圆 72"/>
          <p:cNvSpPr/>
          <p:nvPr/>
        </p:nvSpPr>
        <p:spPr>
          <a:xfrm>
            <a:off x="48554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4" name="椭圆 73"/>
          <p:cNvSpPr/>
          <p:nvPr/>
        </p:nvSpPr>
        <p:spPr>
          <a:xfrm>
            <a:off x="68122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5" name="椭圆 74"/>
          <p:cNvSpPr/>
          <p:nvPr/>
        </p:nvSpPr>
        <p:spPr>
          <a:xfrm>
            <a:off x="97475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6" name="椭圆 75"/>
          <p:cNvSpPr/>
          <p:nvPr/>
        </p:nvSpPr>
        <p:spPr>
          <a:xfrm>
            <a:off x="107259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7" name="椭圆 76"/>
          <p:cNvSpPr/>
          <p:nvPr/>
        </p:nvSpPr>
        <p:spPr>
          <a:xfrm>
            <a:off x="77907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8" name="椭圆 77"/>
          <p:cNvSpPr/>
          <p:nvPr/>
        </p:nvSpPr>
        <p:spPr>
          <a:xfrm>
            <a:off x="28986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9" name="椭圆 78"/>
          <p:cNvSpPr/>
          <p:nvPr/>
        </p:nvSpPr>
        <p:spPr>
          <a:xfrm>
            <a:off x="58338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0" name="椭圆 79"/>
          <p:cNvSpPr/>
          <p:nvPr/>
        </p:nvSpPr>
        <p:spPr>
          <a:xfrm>
            <a:off x="87691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1" name="椭圆 80"/>
          <p:cNvSpPr/>
          <p:nvPr/>
        </p:nvSpPr>
        <p:spPr>
          <a:xfrm>
            <a:off x="78183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2" name="椭圆 81"/>
          <p:cNvSpPr/>
          <p:nvPr/>
        </p:nvSpPr>
        <p:spPr>
          <a:xfrm>
            <a:off x="80018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3" name="椭圆 82"/>
          <p:cNvSpPr/>
          <p:nvPr/>
        </p:nvSpPr>
        <p:spPr>
          <a:xfrm>
            <a:off x="80936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4" name="椭圆 83"/>
          <p:cNvSpPr/>
          <p:nvPr/>
        </p:nvSpPr>
        <p:spPr>
          <a:xfrm>
            <a:off x="79100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5" name="椭圆 84"/>
          <p:cNvSpPr/>
          <p:nvPr/>
        </p:nvSpPr>
        <p:spPr>
          <a:xfrm>
            <a:off x="390873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6" name="椭圆 85"/>
          <p:cNvSpPr/>
          <p:nvPr/>
        </p:nvSpPr>
        <p:spPr>
          <a:xfrm>
            <a:off x="410270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7" name="椭圆 86"/>
          <p:cNvSpPr/>
          <p:nvPr/>
        </p:nvSpPr>
        <p:spPr>
          <a:xfrm>
            <a:off x="419969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8" name="椭圆 87"/>
          <p:cNvSpPr/>
          <p:nvPr/>
        </p:nvSpPr>
        <p:spPr>
          <a:xfrm>
            <a:off x="439366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9" name="椭圆 88"/>
          <p:cNvSpPr/>
          <p:nvPr/>
        </p:nvSpPr>
        <p:spPr>
          <a:xfrm>
            <a:off x="468462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0" name="椭圆 89"/>
          <p:cNvSpPr/>
          <p:nvPr/>
        </p:nvSpPr>
        <p:spPr>
          <a:xfrm>
            <a:off x="478160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1" name="椭圆 90"/>
          <p:cNvSpPr/>
          <p:nvPr/>
        </p:nvSpPr>
        <p:spPr>
          <a:xfrm>
            <a:off x="449064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2" name="椭圆 91"/>
          <p:cNvSpPr/>
          <p:nvPr/>
        </p:nvSpPr>
        <p:spPr>
          <a:xfrm>
            <a:off x="400571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3" name="椭圆 92"/>
          <p:cNvSpPr/>
          <p:nvPr/>
        </p:nvSpPr>
        <p:spPr>
          <a:xfrm>
            <a:off x="429667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4" name="椭圆 93"/>
          <p:cNvSpPr/>
          <p:nvPr/>
        </p:nvSpPr>
        <p:spPr>
          <a:xfrm>
            <a:off x="458763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5" name="椭圆 94"/>
          <p:cNvSpPr/>
          <p:nvPr/>
        </p:nvSpPr>
        <p:spPr>
          <a:xfrm>
            <a:off x="60072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6" name="椭圆 95"/>
          <p:cNvSpPr/>
          <p:nvPr/>
        </p:nvSpPr>
        <p:spPr>
          <a:xfrm>
            <a:off x="61907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7" name="椭圆 96"/>
          <p:cNvSpPr/>
          <p:nvPr/>
        </p:nvSpPr>
        <p:spPr>
          <a:xfrm>
            <a:off x="6282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8" name="椭圆 97"/>
          <p:cNvSpPr/>
          <p:nvPr/>
        </p:nvSpPr>
        <p:spPr>
          <a:xfrm>
            <a:off x="646610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9" name="椭圆 98"/>
          <p:cNvSpPr/>
          <p:nvPr/>
        </p:nvSpPr>
        <p:spPr>
          <a:xfrm>
            <a:off x="674144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0" name="椭圆 99"/>
          <p:cNvSpPr/>
          <p:nvPr/>
        </p:nvSpPr>
        <p:spPr>
          <a:xfrm>
            <a:off x="655788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1" name="椭圆 100"/>
          <p:cNvSpPr/>
          <p:nvPr/>
        </p:nvSpPr>
        <p:spPr>
          <a:xfrm>
            <a:off x="60989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2" name="椭圆 101"/>
          <p:cNvSpPr/>
          <p:nvPr/>
        </p:nvSpPr>
        <p:spPr>
          <a:xfrm>
            <a:off x="63743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3" name="椭圆 102"/>
          <p:cNvSpPr/>
          <p:nvPr/>
        </p:nvSpPr>
        <p:spPr>
          <a:xfrm>
            <a:off x="664966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4" name="椭圆 103"/>
          <p:cNvSpPr/>
          <p:nvPr/>
        </p:nvSpPr>
        <p:spPr>
          <a:xfrm>
            <a:off x="200697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5" name="椭圆 104"/>
          <p:cNvSpPr/>
          <p:nvPr/>
        </p:nvSpPr>
        <p:spPr>
          <a:xfrm>
            <a:off x="220265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6" name="椭圆 105"/>
          <p:cNvSpPr/>
          <p:nvPr/>
        </p:nvSpPr>
        <p:spPr>
          <a:xfrm>
            <a:off x="230049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7" name="椭圆 106"/>
          <p:cNvSpPr/>
          <p:nvPr/>
        </p:nvSpPr>
        <p:spPr>
          <a:xfrm>
            <a:off x="24961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8" name="椭圆 107"/>
          <p:cNvSpPr/>
          <p:nvPr/>
        </p:nvSpPr>
        <p:spPr>
          <a:xfrm>
            <a:off x="278970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9" name="椭圆 108"/>
          <p:cNvSpPr/>
          <p:nvPr/>
        </p:nvSpPr>
        <p:spPr>
          <a:xfrm>
            <a:off x="288754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0" name="椭圆 109"/>
          <p:cNvSpPr/>
          <p:nvPr/>
        </p:nvSpPr>
        <p:spPr>
          <a:xfrm>
            <a:off x="259401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1" name="椭圆 110"/>
          <p:cNvSpPr/>
          <p:nvPr/>
        </p:nvSpPr>
        <p:spPr>
          <a:xfrm>
            <a:off x="210481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2" name="椭圆 111"/>
          <p:cNvSpPr/>
          <p:nvPr/>
        </p:nvSpPr>
        <p:spPr>
          <a:xfrm>
            <a:off x="239833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3" name="椭圆 112"/>
          <p:cNvSpPr/>
          <p:nvPr/>
        </p:nvSpPr>
        <p:spPr>
          <a:xfrm>
            <a:off x="269186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4" name="椭圆 113"/>
          <p:cNvSpPr/>
          <p:nvPr/>
        </p:nvSpPr>
        <p:spPr>
          <a:xfrm>
            <a:off x="49755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5" name="椭圆 114"/>
          <p:cNvSpPr/>
          <p:nvPr/>
        </p:nvSpPr>
        <p:spPr>
          <a:xfrm>
            <a:off x="526653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6" name="椭圆 115"/>
          <p:cNvSpPr/>
          <p:nvPr/>
        </p:nvSpPr>
        <p:spPr>
          <a:xfrm>
            <a:off x="5169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7" name="椭圆 116"/>
          <p:cNvSpPr/>
          <p:nvPr/>
        </p:nvSpPr>
        <p:spPr>
          <a:xfrm>
            <a:off x="507256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8" name="椭圆 117"/>
          <p:cNvSpPr/>
          <p:nvPr/>
        </p:nvSpPr>
        <p:spPr>
          <a:xfrm>
            <a:off x="48785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Tree>
    <p:extLst>
      <p:ext uri="{BB962C8B-B14F-4D97-AF65-F5344CB8AC3E}">
        <p14:creationId xmlns:p14="http://schemas.microsoft.com/office/powerpoint/2010/main" val="1431504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Autograd</a:t>
            </a:r>
            <a:endParaRPr lang="zh-CN" altLang="en-US" dirty="0"/>
          </a:p>
        </p:txBody>
      </p:sp>
      <p:sp>
        <p:nvSpPr>
          <p:cNvPr id="3" name="内容占位符 2"/>
          <p:cNvSpPr>
            <a:spLocks noGrp="1"/>
          </p:cNvSpPr>
          <p:nvPr>
            <p:ph idx="1"/>
          </p:nvPr>
        </p:nvSpPr>
        <p:spPr/>
        <p:txBody>
          <a:bodyPr/>
          <a:lstStyle/>
          <a:p>
            <a:r>
              <a:rPr lang="en-US" altLang="zh-CN" dirty="0"/>
              <a:t>The </a:t>
            </a:r>
            <a:r>
              <a:rPr lang="en-US" altLang="zh-CN" dirty="0" err="1">
                <a:solidFill>
                  <a:srgbClr val="C00000"/>
                </a:solidFill>
              </a:rPr>
              <a:t>autograd</a:t>
            </a:r>
            <a:r>
              <a:rPr lang="en-US" altLang="zh-CN" dirty="0">
                <a:solidFill>
                  <a:srgbClr val="C00000"/>
                </a:solidFill>
              </a:rPr>
              <a:t> </a:t>
            </a:r>
            <a:r>
              <a:rPr lang="en-US" altLang="zh-CN" dirty="0"/>
              <a:t>package provides automatic differentiation for all operations on Tensors. It is a define-by-run framework, which means that your </a:t>
            </a:r>
            <a:r>
              <a:rPr lang="en-US" altLang="zh-CN" dirty="0" err="1"/>
              <a:t>backprop</a:t>
            </a:r>
            <a:r>
              <a:rPr lang="en-US" altLang="zh-CN" dirty="0"/>
              <a:t> is defined by how your code is run, and that every single iteration can be different</a:t>
            </a:r>
            <a:r>
              <a:rPr lang="en-US" altLang="zh-CN" dirty="0" smtClean="0"/>
              <a:t>.</a:t>
            </a:r>
          </a:p>
          <a:p>
            <a:r>
              <a:rPr lang="en-US" altLang="zh-CN" dirty="0"/>
              <a:t>If you set its attribute </a:t>
            </a:r>
            <a:r>
              <a:rPr lang="en-US" altLang="zh-CN" dirty="0">
                <a:solidFill>
                  <a:srgbClr val="C00000"/>
                </a:solidFill>
              </a:rPr>
              <a:t>.</a:t>
            </a:r>
            <a:r>
              <a:rPr lang="en-US" altLang="zh-CN" dirty="0" err="1">
                <a:solidFill>
                  <a:srgbClr val="C00000"/>
                </a:solidFill>
              </a:rPr>
              <a:t>requires_grad</a:t>
            </a:r>
            <a:r>
              <a:rPr lang="en-US" altLang="zh-CN" dirty="0">
                <a:solidFill>
                  <a:srgbClr val="C00000"/>
                </a:solidFill>
              </a:rPr>
              <a:t> </a:t>
            </a:r>
            <a:r>
              <a:rPr lang="en-US" altLang="zh-CN" dirty="0"/>
              <a:t>as True, it starts to track all operations on it. When you finish your computation you can call </a:t>
            </a:r>
            <a:r>
              <a:rPr lang="en-US" altLang="zh-CN" dirty="0">
                <a:solidFill>
                  <a:srgbClr val="C00000"/>
                </a:solidFill>
              </a:rPr>
              <a:t>.backward() </a:t>
            </a:r>
            <a:r>
              <a:rPr lang="en-US" altLang="zh-CN" dirty="0"/>
              <a:t>and have all the gradients computed automatically. The gradient for this tensor will be accumulated into </a:t>
            </a:r>
            <a:r>
              <a:rPr lang="en-US" altLang="zh-CN" dirty="0">
                <a:solidFill>
                  <a:srgbClr val="C00000"/>
                </a:solidFill>
              </a:rPr>
              <a:t>.grad </a:t>
            </a:r>
            <a:r>
              <a:rPr lang="en-US" altLang="zh-CN" dirty="0"/>
              <a:t>attribute.</a:t>
            </a:r>
            <a:endParaRPr lang="zh-CN" altLang="en-US" dirty="0"/>
          </a:p>
        </p:txBody>
      </p:sp>
      <p:sp>
        <p:nvSpPr>
          <p:cNvPr id="62" name="文本框 61"/>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solidFill>
              </a:rPr>
              <a:t>Tensors</a:t>
            </a:r>
            <a:endParaRPr lang="zh-CN" altLang="en-US" dirty="0">
              <a:solidFill>
                <a:schemeClr val="bg1"/>
              </a:solidFill>
            </a:endParaRPr>
          </a:p>
        </p:txBody>
      </p:sp>
      <p:sp>
        <p:nvSpPr>
          <p:cNvPr id="63" name="文本框 62"/>
          <p:cNvSpPr txBox="1"/>
          <p:nvPr/>
        </p:nvSpPr>
        <p:spPr>
          <a:xfrm>
            <a:off x="1931094" y="137160"/>
            <a:ext cx="1052917"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err="1"/>
              <a:t>Autograd</a:t>
            </a:r>
            <a:endParaRPr lang="zh-CN" altLang="en-US" dirty="0"/>
          </a:p>
        </p:txBody>
      </p:sp>
      <p:sp>
        <p:nvSpPr>
          <p:cNvPr id="64" name="文本框 63"/>
          <p:cNvSpPr txBox="1"/>
          <p:nvPr/>
        </p:nvSpPr>
        <p:spPr>
          <a:xfrm>
            <a:off x="7715285" y="137160"/>
            <a:ext cx="1262974" cy="369332"/>
          </a:xfrm>
          <a:prstGeom prst="rect">
            <a:avLst/>
          </a:prstGeom>
          <a:noFill/>
        </p:spPr>
        <p:txBody>
          <a:bodyPr wrap="none" rtlCol="0">
            <a:spAutoFit/>
          </a:bodyPr>
          <a:lstStyle/>
          <a:p>
            <a:r>
              <a:rPr lang="en-US" altLang="zh-CN" dirty="0" smtClean="0">
                <a:solidFill>
                  <a:schemeClr val="bg1">
                    <a:lumMod val="50000"/>
                  </a:schemeClr>
                </a:solidFill>
              </a:rPr>
              <a:t>Experiment</a:t>
            </a:r>
            <a:endParaRPr lang="zh-CN" altLang="en-US" dirty="0">
              <a:solidFill>
                <a:schemeClr val="bg1">
                  <a:lumMod val="50000"/>
                </a:schemeClr>
              </a:solidFill>
            </a:endParaRPr>
          </a:p>
        </p:txBody>
      </p:sp>
      <p:sp>
        <p:nvSpPr>
          <p:cNvPr id="65" name="文本框 64"/>
          <p:cNvSpPr txBox="1"/>
          <p:nvPr/>
        </p:nvSpPr>
        <p:spPr>
          <a:xfrm>
            <a:off x="3811603" y="137160"/>
            <a:ext cx="1066959" cy="369332"/>
          </a:xfrm>
          <a:prstGeom prst="rect">
            <a:avLst/>
          </a:prstGeom>
          <a:noFill/>
        </p:spPr>
        <p:txBody>
          <a:bodyPr wrap="none" rtlCol="0">
            <a:spAutoFit/>
          </a:bodyPr>
          <a:lstStyle/>
          <a:p>
            <a:r>
              <a:rPr lang="en-US" altLang="zh-CN" dirty="0" smtClean="0">
                <a:solidFill>
                  <a:schemeClr val="bg1">
                    <a:lumMod val="50000"/>
                  </a:schemeClr>
                </a:solidFill>
              </a:rPr>
              <a:t>Examples</a:t>
            </a:r>
            <a:endParaRPr lang="zh-CN" altLang="en-US" dirty="0">
              <a:solidFill>
                <a:schemeClr val="bg1">
                  <a:lumMod val="50000"/>
                </a:schemeClr>
              </a:solidFill>
            </a:endParaRPr>
          </a:p>
        </p:txBody>
      </p:sp>
      <p:sp>
        <p:nvSpPr>
          <p:cNvPr id="66" name="文本框 65"/>
          <p:cNvSpPr txBox="1"/>
          <p:nvPr/>
        </p:nvSpPr>
        <p:spPr>
          <a:xfrm>
            <a:off x="5904731" y="137160"/>
            <a:ext cx="1094980" cy="369332"/>
          </a:xfrm>
          <a:prstGeom prst="rect">
            <a:avLst/>
          </a:prstGeom>
          <a:noFill/>
        </p:spPr>
        <p:txBody>
          <a:bodyPr wrap="none" rtlCol="0">
            <a:spAutoFit/>
          </a:bodyPr>
          <a:lstStyle/>
          <a:p>
            <a:r>
              <a:rPr lang="en-US" altLang="zh-CN" dirty="0" smtClean="0">
                <a:solidFill>
                  <a:schemeClr val="bg1">
                    <a:lumMod val="50000"/>
                  </a:schemeClr>
                </a:solidFill>
              </a:rPr>
              <a:t>Extension</a:t>
            </a:r>
            <a:endParaRPr lang="zh-CN" altLang="en-US" dirty="0">
              <a:solidFill>
                <a:schemeClr val="bg1">
                  <a:lumMod val="50000"/>
                </a:schemeClr>
              </a:solidFill>
            </a:endParaRPr>
          </a:p>
        </p:txBody>
      </p:sp>
      <p:sp>
        <p:nvSpPr>
          <p:cNvPr id="67" name="椭圆 66"/>
          <p:cNvSpPr/>
          <p:nvPr/>
        </p:nvSpPr>
        <p:spPr>
          <a:xfrm>
            <a:off x="19202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8" name="椭圆 67"/>
          <p:cNvSpPr/>
          <p:nvPr/>
        </p:nvSpPr>
        <p:spPr>
          <a:xfrm>
            <a:off x="3877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9" name="椭圆 68"/>
          <p:cNvSpPr/>
          <p:nvPr/>
        </p:nvSpPr>
        <p:spPr>
          <a:xfrm>
            <a:off x="48554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0" name="椭圆 69"/>
          <p:cNvSpPr/>
          <p:nvPr/>
        </p:nvSpPr>
        <p:spPr>
          <a:xfrm>
            <a:off x="68122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1" name="椭圆 70"/>
          <p:cNvSpPr/>
          <p:nvPr/>
        </p:nvSpPr>
        <p:spPr>
          <a:xfrm>
            <a:off x="97475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2" name="椭圆 71"/>
          <p:cNvSpPr/>
          <p:nvPr/>
        </p:nvSpPr>
        <p:spPr>
          <a:xfrm>
            <a:off x="107259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3" name="椭圆 72"/>
          <p:cNvSpPr/>
          <p:nvPr/>
        </p:nvSpPr>
        <p:spPr>
          <a:xfrm>
            <a:off x="77907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4" name="椭圆 73"/>
          <p:cNvSpPr/>
          <p:nvPr/>
        </p:nvSpPr>
        <p:spPr>
          <a:xfrm>
            <a:off x="28986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5" name="椭圆 74"/>
          <p:cNvSpPr/>
          <p:nvPr/>
        </p:nvSpPr>
        <p:spPr>
          <a:xfrm>
            <a:off x="58338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6" name="椭圆 75"/>
          <p:cNvSpPr/>
          <p:nvPr/>
        </p:nvSpPr>
        <p:spPr>
          <a:xfrm>
            <a:off x="87691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7" name="椭圆 76"/>
          <p:cNvSpPr/>
          <p:nvPr/>
        </p:nvSpPr>
        <p:spPr>
          <a:xfrm>
            <a:off x="78183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8" name="椭圆 77"/>
          <p:cNvSpPr/>
          <p:nvPr/>
        </p:nvSpPr>
        <p:spPr>
          <a:xfrm>
            <a:off x="80018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9" name="椭圆 78"/>
          <p:cNvSpPr/>
          <p:nvPr/>
        </p:nvSpPr>
        <p:spPr>
          <a:xfrm>
            <a:off x="80936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0" name="椭圆 79"/>
          <p:cNvSpPr/>
          <p:nvPr/>
        </p:nvSpPr>
        <p:spPr>
          <a:xfrm>
            <a:off x="79100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1" name="椭圆 80"/>
          <p:cNvSpPr/>
          <p:nvPr/>
        </p:nvSpPr>
        <p:spPr>
          <a:xfrm>
            <a:off x="390873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2" name="椭圆 81"/>
          <p:cNvSpPr/>
          <p:nvPr/>
        </p:nvSpPr>
        <p:spPr>
          <a:xfrm>
            <a:off x="410270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3" name="椭圆 82"/>
          <p:cNvSpPr/>
          <p:nvPr/>
        </p:nvSpPr>
        <p:spPr>
          <a:xfrm>
            <a:off x="419969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4" name="椭圆 83"/>
          <p:cNvSpPr/>
          <p:nvPr/>
        </p:nvSpPr>
        <p:spPr>
          <a:xfrm>
            <a:off x="439366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5" name="椭圆 84"/>
          <p:cNvSpPr/>
          <p:nvPr/>
        </p:nvSpPr>
        <p:spPr>
          <a:xfrm>
            <a:off x="468462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6" name="椭圆 85"/>
          <p:cNvSpPr/>
          <p:nvPr/>
        </p:nvSpPr>
        <p:spPr>
          <a:xfrm>
            <a:off x="478160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7" name="椭圆 86"/>
          <p:cNvSpPr/>
          <p:nvPr/>
        </p:nvSpPr>
        <p:spPr>
          <a:xfrm>
            <a:off x="449064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8" name="椭圆 87"/>
          <p:cNvSpPr/>
          <p:nvPr/>
        </p:nvSpPr>
        <p:spPr>
          <a:xfrm>
            <a:off x="400571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9" name="椭圆 88"/>
          <p:cNvSpPr/>
          <p:nvPr/>
        </p:nvSpPr>
        <p:spPr>
          <a:xfrm>
            <a:off x="429667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0" name="椭圆 89"/>
          <p:cNvSpPr/>
          <p:nvPr/>
        </p:nvSpPr>
        <p:spPr>
          <a:xfrm>
            <a:off x="458763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1" name="椭圆 90"/>
          <p:cNvSpPr/>
          <p:nvPr/>
        </p:nvSpPr>
        <p:spPr>
          <a:xfrm>
            <a:off x="60072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2" name="椭圆 91"/>
          <p:cNvSpPr/>
          <p:nvPr/>
        </p:nvSpPr>
        <p:spPr>
          <a:xfrm>
            <a:off x="61907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3" name="椭圆 92"/>
          <p:cNvSpPr/>
          <p:nvPr/>
        </p:nvSpPr>
        <p:spPr>
          <a:xfrm>
            <a:off x="6282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4" name="椭圆 93"/>
          <p:cNvSpPr/>
          <p:nvPr/>
        </p:nvSpPr>
        <p:spPr>
          <a:xfrm>
            <a:off x="646610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5" name="椭圆 94"/>
          <p:cNvSpPr/>
          <p:nvPr/>
        </p:nvSpPr>
        <p:spPr>
          <a:xfrm>
            <a:off x="674144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6" name="椭圆 95"/>
          <p:cNvSpPr/>
          <p:nvPr/>
        </p:nvSpPr>
        <p:spPr>
          <a:xfrm>
            <a:off x="655788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7" name="椭圆 96"/>
          <p:cNvSpPr/>
          <p:nvPr/>
        </p:nvSpPr>
        <p:spPr>
          <a:xfrm>
            <a:off x="60989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8" name="椭圆 97"/>
          <p:cNvSpPr/>
          <p:nvPr/>
        </p:nvSpPr>
        <p:spPr>
          <a:xfrm>
            <a:off x="63743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9" name="椭圆 98"/>
          <p:cNvSpPr/>
          <p:nvPr/>
        </p:nvSpPr>
        <p:spPr>
          <a:xfrm>
            <a:off x="664966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0" name="椭圆 99"/>
          <p:cNvSpPr/>
          <p:nvPr/>
        </p:nvSpPr>
        <p:spPr>
          <a:xfrm>
            <a:off x="200697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1" name="椭圆 100"/>
          <p:cNvSpPr/>
          <p:nvPr/>
        </p:nvSpPr>
        <p:spPr>
          <a:xfrm>
            <a:off x="220265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2" name="椭圆 101"/>
          <p:cNvSpPr/>
          <p:nvPr/>
        </p:nvSpPr>
        <p:spPr>
          <a:xfrm>
            <a:off x="230049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3" name="椭圆 102"/>
          <p:cNvSpPr/>
          <p:nvPr/>
        </p:nvSpPr>
        <p:spPr>
          <a:xfrm>
            <a:off x="24961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4" name="椭圆 103"/>
          <p:cNvSpPr/>
          <p:nvPr/>
        </p:nvSpPr>
        <p:spPr>
          <a:xfrm>
            <a:off x="278970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5" name="椭圆 104"/>
          <p:cNvSpPr/>
          <p:nvPr/>
        </p:nvSpPr>
        <p:spPr>
          <a:xfrm>
            <a:off x="288754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6" name="椭圆 105"/>
          <p:cNvSpPr/>
          <p:nvPr/>
        </p:nvSpPr>
        <p:spPr>
          <a:xfrm>
            <a:off x="259401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7" name="椭圆 106"/>
          <p:cNvSpPr/>
          <p:nvPr/>
        </p:nvSpPr>
        <p:spPr>
          <a:xfrm>
            <a:off x="210481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8" name="椭圆 107"/>
          <p:cNvSpPr/>
          <p:nvPr/>
        </p:nvSpPr>
        <p:spPr>
          <a:xfrm>
            <a:off x="239833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9" name="椭圆 108"/>
          <p:cNvSpPr/>
          <p:nvPr/>
        </p:nvSpPr>
        <p:spPr>
          <a:xfrm>
            <a:off x="269186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0" name="椭圆 109"/>
          <p:cNvSpPr/>
          <p:nvPr/>
        </p:nvSpPr>
        <p:spPr>
          <a:xfrm>
            <a:off x="49755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1" name="椭圆 110"/>
          <p:cNvSpPr/>
          <p:nvPr/>
        </p:nvSpPr>
        <p:spPr>
          <a:xfrm>
            <a:off x="526653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2" name="椭圆 111"/>
          <p:cNvSpPr/>
          <p:nvPr/>
        </p:nvSpPr>
        <p:spPr>
          <a:xfrm>
            <a:off x="5169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3" name="椭圆 112"/>
          <p:cNvSpPr/>
          <p:nvPr/>
        </p:nvSpPr>
        <p:spPr>
          <a:xfrm>
            <a:off x="507256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4" name="椭圆 113"/>
          <p:cNvSpPr/>
          <p:nvPr/>
        </p:nvSpPr>
        <p:spPr>
          <a:xfrm>
            <a:off x="48785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Tree>
    <p:extLst>
      <p:ext uri="{BB962C8B-B14F-4D97-AF65-F5344CB8AC3E}">
        <p14:creationId xmlns:p14="http://schemas.microsoft.com/office/powerpoint/2010/main" val="2852000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Autograd</a:t>
            </a:r>
            <a:endParaRPr lang="zh-CN" altLang="en-US" dirty="0"/>
          </a:p>
        </p:txBody>
      </p:sp>
      <p:sp>
        <p:nvSpPr>
          <p:cNvPr id="3" name="内容占位符 2"/>
          <p:cNvSpPr>
            <a:spLocks noGrp="1"/>
          </p:cNvSpPr>
          <p:nvPr>
            <p:ph idx="1"/>
          </p:nvPr>
        </p:nvSpPr>
        <p:spPr/>
        <p:txBody>
          <a:bodyPr/>
          <a:lstStyle/>
          <a:p>
            <a:r>
              <a:rPr lang="en-US" altLang="zh-CN" dirty="0" smtClean="0">
                <a:solidFill>
                  <a:srgbClr val="C00000"/>
                </a:solidFill>
              </a:rPr>
              <a:t>Function</a:t>
            </a:r>
            <a:r>
              <a:rPr lang="zh-CN" altLang="en-US" dirty="0" smtClean="0"/>
              <a:t>类在自动求导机制实现过程中起了很大作用</a:t>
            </a:r>
            <a:endParaRPr lang="en-US" altLang="zh-CN" dirty="0" smtClean="0"/>
          </a:p>
          <a:p>
            <a:r>
              <a:rPr lang="en-US" altLang="zh-CN" dirty="0">
                <a:solidFill>
                  <a:srgbClr val="C00000"/>
                </a:solidFill>
              </a:rPr>
              <a:t>Tensor</a:t>
            </a:r>
            <a:r>
              <a:rPr lang="en-US" altLang="zh-CN" dirty="0"/>
              <a:t> and </a:t>
            </a:r>
            <a:r>
              <a:rPr lang="en-US" altLang="zh-CN" dirty="0">
                <a:solidFill>
                  <a:srgbClr val="C00000"/>
                </a:solidFill>
              </a:rPr>
              <a:t>Function</a:t>
            </a:r>
            <a:r>
              <a:rPr lang="en-US" altLang="zh-CN" dirty="0"/>
              <a:t> are interconnected and build up an acyclic graph, that encodes a complete history of computation. Each tensor has a </a:t>
            </a:r>
            <a:r>
              <a:rPr lang="en-US" altLang="zh-CN" dirty="0">
                <a:solidFill>
                  <a:srgbClr val="C00000"/>
                </a:solidFill>
              </a:rPr>
              <a:t>.</a:t>
            </a:r>
            <a:r>
              <a:rPr lang="en-US" altLang="zh-CN" dirty="0" err="1">
                <a:solidFill>
                  <a:srgbClr val="C00000"/>
                </a:solidFill>
              </a:rPr>
              <a:t>grad_fn</a:t>
            </a:r>
            <a:r>
              <a:rPr lang="en-US" altLang="zh-CN" dirty="0">
                <a:solidFill>
                  <a:srgbClr val="C00000"/>
                </a:solidFill>
              </a:rPr>
              <a:t> </a:t>
            </a:r>
            <a:r>
              <a:rPr lang="en-US" altLang="zh-CN" dirty="0"/>
              <a:t>attribute that references a </a:t>
            </a:r>
            <a:r>
              <a:rPr lang="en-US" altLang="zh-CN" dirty="0">
                <a:solidFill>
                  <a:srgbClr val="C00000"/>
                </a:solidFill>
              </a:rPr>
              <a:t>Function</a:t>
            </a:r>
            <a:r>
              <a:rPr lang="en-US" altLang="zh-CN" dirty="0"/>
              <a:t> that has created the </a:t>
            </a:r>
            <a:r>
              <a:rPr lang="en-US" altLang="zh-CN" dirty="0">
                <a:solidFill>
                  <a:srgbClr val="C00000"/>
                </a:solidFill>
              </a:rPr>
              <a:t>Tensor</a:t>
            </a:r>
            <a:r>
              <a:rPr lang="en-US" altLang="zh-CN" dirty="0"/>
              <a:t> (except for Tensors created by the user - their </a:t>
            </a:r>
            <a:r>
              <a:rPr lang="en-US" altLang="zh-CN" dirty="0" err="1">
                <a:solidFill>
                  <a:srgbClr val="C00000"/>
                </a:solidFill>
              </a:rPr>
              <a:t>grad_fn</a:t>
            </a:r>
            <a:r>
              <a:rPr lang="en-US" altLang="zh-CN" dirty="0">
                <a:solidFill>
                  <a:srgbClr val="C00000"/>
                </a:solidFill>
              </a:rPr>
              <a:t> </a:t>
            </a:r>
            <a:r>
              <a:rPr lang="en-US" altLang="zh-CN" dirty="0"/>
              <a:t>is None).</a:t>
            </a:r>
            <a:endParaRPr lang="zh-CN" altLang="en-US" dirty="0"/>
          </a:p>
        </p:txBody>
      </p:sp>
      <p:sp>
        <p:nvSpPr>
          <p:cNvPr id="8" name="文本框 7"/>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solidFill>
              </a:rPr>
              <a:t>Tensors</a:t>
            </a:r>
            <a:endParaRPr lang="zh-CN" altLang="en-US" dirty="0">
              <a:solidFill>
                <a:schemeClr val="bg1"/>
              </a:solidFill>
            </a:endParaRPr>
          </a:p>
        </p:txBody>
      </p:sp>
      <p:sp>
        <p:nvSpPr>
          <p:cNvPr id="9" name="文本框 8"/>
          <p:cNvSpPr txBox="1"/>
          <p:nvPr/>
        </p:nvSpPr>
        <p:spPr>
          <a:xfrm>
            <a:off x="1931094" y="137160"/>
            <a:ext cx="1052917"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err="1"/>
              <a:t>Autograd</a:t>
            </a:r>
            <a:endParaRPr lang="zh-CN" altLang="en-US" dirty="0"/>
          </a:p>
        </p:txBody>
      </p:sp>
      <p:sp>
        <p:nvSpPr>
          <p:cNvPr id="10" name="文本框 9"/>
          <p:cNvSpPr txBox="1"/>
          <p:nvPr/>
        </p:nvSpPr>
        <p:spPr>
          <a:xfrm>
            <a:off x="7715285" y="137160"/>
            <a:ext cx="1262974" cy="369332"/>
          </a:xfrm>
          <a:prstGeom prst="rect">
            <a:avLst/>
          </a:prstGeom>
          <a:noFill/>
        </p:spPr>
        <p:txBody>
          <a:bodyPr wrap="none" rtlCol="0">
            <a:spAutoFit/>
          </a:bodyPr>
          <a:lstStyle/>
          <a:p>
            <a:r>
              <a:rPr lang="en-US" altLang="zh-CN" dirty="0" smtClean="0">
                <a:solidFill>
                  <a:schemeClr val="bg1">
                    <a:lumMod val="50000"/>
                  </a:schemeClr>
                </a:solidFill>
              </a:rPr>
              <a:t>Experiment</a:t>
            </a:r>
            <a:endParaRPr lang="zh-CN" altLang="en-US" dirty="0">
              <a:solidFill>
                <a:schemeClr val="bg1">
                  <a:lumMod val="50000"/>
                </a:schemeClr>
              </a:solidFill>
            </a:endParaRPr>
          </a:p>
        </p:txBody>
      </p:sp>
      <p:sp>
        <p:nvSpPr>
          <p:cNvPr id="11" name="文本框 10"/>
          <p:cNvSpPr txBox="1"/>
          <p:nvPr/>
        </p:nvSpPr>
        <p:spPr>
          <a:xfrm>
            <a:off x="3811603" y="137160"/>
            <a:ext cx="1066959" cy="369332"/>
          </a:xfrm>
          <a:prstGeom prst="rect">
            <a:avLst/>
          </a:prstGeom>
          <a:noFill/>
        </p:spPr>
        <p:txBody>
          <a:bodyPr wrap="none" rtlCol="0">
            <a:spAutoFit/>
          </a:bodyPr>
          <a:lstStyle/>
          <a:p>
            <a:r>
              <a:rPr lang="en-US" altLang="zh-CN" dirty="0" smtClean="0">
                <a:solidFill>
                  <a:schemeClr val="bg1">
                    <a:lumMod val="50000"/>
                  </a:schemeClr>
                </a:solidFill>
              </a:rPr>
              <a:t>Examples</a:t>
            </a:r>
            <a:endParaRPr lang="zh-CN" altLang="en-US" dirty="0">
              <a:solidFill>
                <a:schemeClr val="bg1">
                  <a:lumMod val="50000"/>
                </a:schemeClr>
              </a:solidFill>
            </a:endParaRPr>
          </a:p>
        </p:txBody>
      </p:sp>
      <p:sp>
        <p:nvSpPr>
          <p:cNvPr id="12" name="文本框 11"/>
          <p:cNvSpPr txBox="1"/>
          <p:nvPr/>
        </p:nvSpPr>
        <p:spPr>
          <a:xfrm>
            <a:off x="5904731" y="137160"/>
            <a:ext cx="1094980" cy="369332"/>
          </a:xfrm>
          <a:prstGeom prst="rect">
            <a:avLst/>
          </a:prstGeom>
          <a:noFill/>
        </p:spPr>
        <p:txBody>
          <a:bodyPr wrap="none" rtlCol="0">
            <a:spAutoFit/>
          </a:bodyPr>
          <a:lstStyle/>
          <a:p>
            <a:r>
              <a:rPr lang="en-US" altLang="zh-CN" dirty="0" smtClean="0">
                <a:solidFill>
                  <a:schemeClr val="bg1">
                    <a:lumMod val="50000"/>
                  </a:schemeClr>
                </a:solidFill>
              </a:rPr>
              <a:t>Extension</a:t>
            </a:r>
            <a:endParaRPr lang="zh-CN" altLang="en-US" dirty="0">
              <a:solidFill>
                <a:schemeClr val="bg1">
                  <a:lumMod val="50000"/>
                </a:schemeClr>
              </a:solidFill>
            </a:endParaRPr>
          </a:p>
        </p:txBody>
      </p:sp>
      <p:sp>
        <p:nvSpPr>
          <p:cNvPr id="13" name="椭圆 12"/>
          <p:cNvSpPr/>
          <p:nvPr/>
        </p:nvSpPr>
        <p:spPr>
          <a:xfrm>
            <a:off x="19202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4" name="椭圆 13"/>
          <p:cNvSpPr/>
          <p:nvPr/>
        </p:nvSpPr>
        <p:spPr>
          <a:xfrm>
            <a:off x="3877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5" name="椭圆 14"/>
          <p:cNvSpPr/>
          <p:nvPr/>
        </p:nvSpPr>
        <p:spPr>
          <a:xfrm>
            <a:off x="48554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6" name="椭圆 15"/>
          <p:cNvSpPr/>
          <p:nvPr/>
        </p:nvSpPr>
        <p:spPr>
          <a:xfrm>
            <a:off x="68122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7" name="椭圆 16"/>
          <p:cNvSpPr/>
          <p:nvPr/>
        </p:nvSpPr>
        <p:spPr>
          <a:xfrm>
            <a:off x="97475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8" name="椭圆 17"/>
          <p:cNvSpPr/>
          <p:nvPr/>
        </p:nvSpPr>
        <p:spPr>
          <a:xfrm>
            <a:off x="107259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9" name="椭圆 18"/>
          <p:cNvSpPr/>
          <p:nvPr/>
        </p:nvSpPr>
        <p:spPr>
          <a:xfrm>
            <a:off x="77907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0" name="椭圆 19"/>
          <p:cNvSpPr/>
          <p:nvPr/>
        </p:nvSpPr>
        <p:spPr>
          <a:xfrm>
            <a:off x="28986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1" name="椭圆 20"/>
          <p:cNvSpPr/>
          <p:nvPr/>
        </p:nvSpPr>
        <p:spPr>
          <a:xfrm>
            <a:off x="58338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2" name="椭圆 21"/>
          <p:cNvSpPr/>
          <p:nvPr/>
        </p:nvSpPr>
        <p:spPr>
          <a:xfrm>
            <a:off x="87691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3" name="椭圆 22"/>
          <p:cNvSpPr/>
          <p:nvPr/>
        </p:nvSpPr>
        <p:spPr>
          <a:xfrm>
            <a:off x="78183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4" name="椭圆 23"/>
          <p:cNvSpPr/>
          <p:nvPr/>
        </p:nvSpPr>
        <p:spPr>
          <a:xfrm>
            <a:off x="80018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5" name="椭圆 24"/>
          <p:cNvSpPr/>
          <p:nvPr/>
        </p:nvSpPr>
        <p:spPr>
          <a:xfrm>
            <a:off x="80936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6" name="椭圆 25"/>
          <p:cNvSpPr/>
          <p:nvPr/>
        </p:nvSpPr>
        <p:spPr>
          <a:xfrm>
            <a:off x="79100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7" name="椭圆 26"/>
          <p:cNvSpPr/>
          <p:nvPr/>
        </p:nvSpPr>
        <p:spPr>
          <a:xfrm>
            <a:off x="390873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8" name="椭圆 27"/>
          <p:cNvSpPr/>
          <p:nvPr/>
        </p:nvSpPr>
        <p:spPr>
          <a:xfrm>
            <a:off x="410270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9" name="椭圆 28"/>
          <p:cNvSpPr/>
          <p:nvPr/>
        </p:nvSpPr>
        <p:spPr>
          <a:xfrm>
            <a:off x="419969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0" name="椭圆 29"/>
          <p:cNvSpPr/>
          <p:nvPr/>
        </p:nvSpPr>
        <p:spPr>
          <a:xfrm>
            <a:off x="439366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1" name="椭圆 30"/>
          <p:cNvSpPr/>
          <p:nvPr/>
        </p:nvSpPr>
        <p:spPr>
          <a:xfrm>
            <a:off x="468462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2" name="椭圆 31"/>
          <p:cNvSpPr/>
          <p:nvPr/>
        </p:nvSpPr>
        <p:spPr>
          <a:xfrm>
            <a:off x="478160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3" name="椭圆 32"/>
          <p:cNvSpPr/>
          <p:nvPr/>
        </p:nvSpPr>
        <p:spPr>
          <a:xfrm>
            <a:off x="449064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4" name="椭圆 33"/>
          <p:cNvSpPr/>
          <p:nvPr/>
        </p:nvSpPr>
        <p:spPr>
          <a:xfrm>
            <a:off x="400571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5" name="椭圆 34"/>
          <p:cNvSpPr/>
          <p:nvPr/>
        </p:nvSpPr>
        <p:spPr>
          <a:xfrm>
            <a:off x="429667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6" name="椭圆 35"/>
          <p:cNvSpPr/>
          <p:nvPr/>
        </p:nvSpPr>
        <p:spPr>
          <a:xfrm>
            <a:off x="458763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7" name="椭圆 36"/>
          <p:cNvSpPr/>
          <p:nvPr/>
        </p:nvSpPr>
        <p:spPr>
          <a:xfrm>
            <a:off x="60072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8" name="椭圆 37"/>
          <p:cNvSpPr/>
          <p:nvPr/>
        </p:nvSpPr>
        <p:spPr>
          <a:xfrm>
            <a:off x="61907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9" name="椭圆 38"/>
          <p:cNvSpPr/>
          <p:nvPr/>
        </p:nvSpPr>
        <p:spPr>
          <a:xfrm>
            <a:off x="6282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0" name="椭圆 39"/>
          <p:cNvSpPr/>
          <p:nvPr/>
        </p:nvSpPr>
        <p:spPr>
          <a:xfrm>
            <a:off x="646610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1" name="椭圆 40"/>
          <p:cNvSpPr/>
          <p:nvPr/>
        </p:nvSpPr>
        <p:spPr>
          <a:xfrm>
            <a:off x="674144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2" name="椭圆 41"/>
          <p:cNvSpPr/>
          <p:nvPr/>
        </p:nvSpPr>
        <p:spPr>
          <a:xfrm>
            <a:off x="655788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3" name="椭圆 42"/>
          <p:cNvSpPr/>
          <p:nvPr/>
        </p:nvSpPr>
        <p:spPr>
          <a:xfrm>
            <a:off x="60989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4" name="椭圆 43"/>
          <p:cNvSpPr/>
          <p:nvPr/>
        </p:nvSpPr>
        <p:spPr>
          <a:xfrm>
            <a:off x="63743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5" name="椭圆 44"/>
          <p:cNvSpPr/>
          <p:nvPr/>
        </p:nvSpPr>
        <p:spPr>
          <a:xfrm>
            <a:off x="664966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6" name="椭圆 45"/>
          <p:cNvSpPr/>
          <p:nvPr/>
        </p:nvSpPr>
        <p:spPr>
          <a:xfrm>
            <a:off x="200697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7" name="椭圆 46"/>
          <p:cNvSpPr/>
          <p:nvPr/>
        </p:nvSpPr>
        <p:spPr>
          <a:xfrm>
            <a:off x="220265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8" name="椭圆 47"/>
          <p:cNvSpPr/>
          <p:nvPr/>
        </p:nvSpPr>
        <p:spPr>
          <a:xfrm>
            <a:off x="230049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9" name="椭圆 48"/>
          <p:cNvSpPr/>
          <p:nvPr/>
        </p:nvSpPr>
        <p:spPr>
          <a:xfrm>
            <a:off x="24961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0" name="椭圆 49"/>
          <p:cNvSpPr/>
          <p:nvPr/>
        </p:nvSpPr>
        <p:spPr>
          <a:xfrm>
            <a:off x="278970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1" name="椭圆 50"/>
          <p:cNvSpPr/>
          <p:nvPr/>
        </p:nvSpPr>
        <p:spPr>
          <a:xfrm>
            <a:off x="288754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2" name="椭圆 51"/>
          <p:cNvSpPr/>
          <p:nvPr/>
        </p:nvSpPr>
        <p:spPr>
          <a:xfrm>
            <a:off x="259401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3" name="椭圆 52"/>
          <p:cNvSpPr/>
          <p:nvPr/>
        </p:nvSpPr>
        <p:spPr>
          <a:xfrm>
            <a:off x="210481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4" name="椭圆 53"/>
          <p:cNvSpPr/>
          <p:nvPr/>
        </p:nvSpPr>
        <p:spPr>
          <a:xfrm>
            <a:off x="239833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5" name="椭圆 54"/>
          <p:cNvSpPr/>
          <p:nvPr/>
        </p:nvSpPr>
        <p:spPr>
          <a:xfrm>
            <a:off x="269186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6" name="椭圆 55"/>
          <p:cNvSpPr/>
          <p:nvPr/>
        </p:nvSpPr>
        <p:spPr>
          <a:xfrm>
            <a:off x="49755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7" name="椭圆 56"/>
          <p:cNvSpPr/>
          <p:nvPr/>
        </p:nvSpPr>
        <p:spPr>
          <a:xfrm>
            <a:off x="526653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8" name="椭圆 57"/>
          <p:cNvSpPr/>
          <p:nvPr/>
        </p:nvSpPr>
        <p:spPr>
          <a:xfrm>
            <a:off x="5169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9" name="椭圆 58"/>
          <p:cNvSpPr/>
          <p:nvPr/>
        </p:nvSpPr>
        <p:spPr>
          <a:xfrm>
            <a:off x="507256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0" name="椭圆 59"/>
          <p:cNvSpPr/>
          <p:nvPr/>
        </p:nvSpPr>
        <p:spPr>
          <a:xfrm>
            <a:off x="48785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Tree>
    <p:extLst>
      <p:ext uri="{BB962C8B-B14F-4D97-AF65-F5344CB8AC3E}">
        <p14:creationId xmlns:p14="http://schemas.microsoft.com/office/powerpoint/2010/main" val="129778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Autograd</a:t>
            </a:r>
            <a:r>
              <a:rPr lang="zh-CN" altLang="en-US" dirty="0" smtClean="0"/>
              <a:t>代码示例</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1987" y="1667406"/>
            <a:ext cx="7453861" cy="4985749"/>
          </a:xfrm>
        </p:spPr>
      </p:pic>
      <p:pic>
        <p:nvPicPr>
          <p:cNvPr id="5" name="内容占位符 3"/>
          <p:cNvPicPr>
            <a:picLocks noChangeAspect="1"/>
          </p:cNvPicPr>
          <p:nvPr/>
        </p:nvPicPr>
        <p:blipFill rotWithShape="1">
          <a:blip r:embed="rId2">
            <a:extLst>
              <a:ext uri="{28A0092B-C50C-407E-A947-70E740481C1C}">
                <a14:useLocalDpi xmlns:a14="http://schemas.microsoft.com/office/drawing/2010/main" val="0"/>
              </a:ext>
            </a:extLst>
          </a:blip>
          <a:srcRect b="14113"/>
          <a:stretch/>
        </p:blipFill>
        <p:spPr>
          <a:xfrm>
            <a:off x="751987" y="1667407"/>
            <a:ext cx="7453861" cy="4282132"/>
          </a:xfrm>
          <a:prstGeom prst="rect">
            <a:avLst/>
          </a:prstGeom>
        </p:spPr>
      </p:pic>
      <p:pic>
        <p:nvPicPr>
          <p:cNvPr id="6" name="内容占位符 3"/>
          <p:cNvPicPr>
            <a:picLocks noChangeAspect="1"/>
          </p:cNvPicPr>
          <p:nvPr/>
        </p:nvPicPr>
        <p:blipFill rotWithShape="1">
          <a:blip r:embed="rId2">
            <a:extLst>
              <a:ext uri="{28A0092B-C50C-407E-A947-70E740481C1C}">
                <a14:useLocalDpi xmlns:a14="http://schemas.microsoft.com/office/drawing/2010/main" val="0"/>
              </a:ext>
            </a:extLst>
          </a:blip>
          <a:srcRect b="49364"/>
          <a:stretch/>
        </p:blipFill>
        <p:spPr>
          <a:xfrm>
            <a:off x="751987" y="1667407"/>
            <a:ext cx="7453861" cy="2524584"/>
          </a:xfrm>
          <a:prstGeom prst="rect">
            <a:avLst/>
          </a:prstGeom>
        </p:spPr>
      </p:pic>
      <p:pic>
        <p:nvPicPr>
          <p:cNvPr id="7" name="内容占位符 3"/>
          <p:cNvPicPr>
            <a:picLocks noChangeAspect="1"/>
          </p:cNvPicPr>
          <p:nvPr/>
        </p:nvPicPr>
        <p:blipFill rotWithShape="1">
          <a:blip r:embed="rId2">
            <a:extLst>
              <a:ext uri="{28A0092B-C50C-407E-A947-70E740481C1C}">
                <a14:useLocalDpi xmlns:a14="http://schemas.microsoft.com/office/drawing/2010/main" val="0"/>
              </a:ext>
            </a:extLst>
          </a:blip>
          <a:srcRect b="75326"/>
          <a:stretch/>
        </p:blipFill>
        <p:spPr>
          <a:xfrm>
            <a:off x="751987" y="1667406"/>
            <a:ext cx="7453861" cy="1230173"/>
          </a:xfrm>
          <a:prstGeom prst="rect">
            <a:avLst/>
          </a:prstGeom>
        </p:spPr>
      </p:pic>
      <p:sp>
        <p:nvSpPr>
          <p:cNvPr id="8" name="文本框 7"/>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solidFill>
              </a:rPr>
              <a:t>Tensors</a:t>
            </a:r>
            <a:endParaRPr lang="zh-CN" altLang="en-US" dirty="0">
              <a:solidFill>
                <a:schemeClr val="bg1"/>
              </a:solidFill>
            </a:endParaRPr>
          </a:p>
        </p:txBody>
      </p:sp>
      <p:sp>
        <p:nvSpPr>
          <p:cNvPr id="9" name="文本框 8"/>
          <p:cNvSpPr txBox="1"/>
          <p:nvPr/>
        </p:nvSpPr>
        <p:spPr>
          <a:xfrm>
            <a:off x="1931094" y="137160"/>
            <a:ext cx="1052917"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err="1"/>
              <a:t>Autograd</a:t>
            </a:r>
            <a:endParaRPr lang="zh-CN" altLang="en-US" dirty="0"/>
          </a:p>
        </p:txBody>
      </p:sp>
      <p:sp>
        <p:nvSpPr>
          <p:cNvPr id="10" name="文本框 9"/>
          <p:cNvSpPr txBox="1"/>
          <p:nvPr/>
        </p:nvSpPr>
        <p:spPr>
          <a:xfrm>
            <a:off x="7715285" y="137160"/>
            <a:ext cx="1262974" cy="369332"/>
          </a:xfrm>
          <a:prstGeom prst="rect">
            <a:avLst/>
          </a:prstGeom>
          <a:noFill/>
        </p:spPr>
        <p:txBody>
          <a:bodyPr wrap="none" rtlCol="0">
            <a:spAutoFit/>
          </a:bodyPr>
          <a:lstStyle/>
          <a:p>
            <a:r>
              <a:rPr lang="en-US" altLang="zh-CN" dirty="0" smtClean="0">
                <a:solidFill>
                  <a:schemeClr val="bg1">
                    <a:lumMod val="50000"/>
                  </a:schemeClr>
                </a:solidFill>
              </a:rPr>
              <a:t>Experiment</a:t>
            </a:r>
            <a:endParaRPr lang="zh-CN" altLang="en-US" dirty="0">
              <a:solidFill>
                <a:schemeClr val="bg1">
                  <a:lumMod val="50000"/>
                </a:schemeClr>
              </a:solidFill>
            </a:endParaRPr>
          </a:p>
        </p:txBody>
      </p:sp>
      <p:sp>
        <p:nvSpPr>
          <p:cNvPr id="11" name="文本框 10"/>
          <p:cNvSpPr txBox="1"/>
          <p:nvPr/>
        </p:nvSpPr>
        <p:spPr>
          <a:xfrm>
            <a:off x="3811603" y="137160"/>
            <a:ext cx="1066959" cy="369332"/>
          </a:xfrm>
          <a:prstGeom prst="rect">
            <a:avLst/>
          </a:prstGeom>
          <a:noFill/>
        </p:spPr>
        <p:txBody>
          <a:bodyPr wrap="none" rtlCol="0">
            <a:spAutoFit/>
          </a:bodyPr>
          <a:lstStyle/>
          <a:p>
            <a:r>
              <a:rPr lang="en-US" altLang="zh-CN" dirty="0" smtClean="0">
                <a:solidFill>
                  <a:schemeClr val="bg1">
                    <a:lumMod val="50000"/>
                  </a:schemeClr>
                </a:solidFill>
              </a:rPr>
              <a:t>Examples</a:t>
            </a:r>
            <a:endParaRPr lang="zh-CN" altLang="en-US" dirty="0">
              <a:solidFill>
                <a:schemeClr val="bg1">
                  <a:lumMod val="50000"/>
                </a:schemeClr>
              </a:solidFill>
            </a:endParaRPr>
          </a:p>
        </p:txBody>
      </p:sp>
      <p:sp>
        <p:nvSpPr>
          <p:cNvPr id="12" name="文本框 11"/>
          <p:cNvSpPr txBox="1"/>
          <p:nvPr/>
        </p:nvSpPr>
        <p:spPr>
          <a:xfrm>
            <a:off x="5904731" y="137160"/>
            <a:ext cx="1094980" cy="369332"/>
          </a:xfrm>
          <a:prstGeom prst="rect">
            <a:avLst/>
          </a:prstGeom>
          <a:noFill/>
        </p:spPr>
        <p:txBody>
          <a:bodyPr wrap="none" rtlCol="0">
            <a:spAutoFit/>
          </a:bodyPr>
          <a:lstStyle/>
          <a:p>
            <a:r>
              <a:rPr lang="en-US" altLang="zh-CN" dirty="0" smtClean="0">
                <a:solidFill>
                  <a:schemeClr val="bg1">
                    <a:lumMod val="50000"/>
                  </a:schemeClr>
                </a:solidFill>
              </a:rPr>
              <a:t>Extension</a:t>
            </a:r>
            <a:endParaRPr lang="zh-CN" altLang="en-US" dirty="0">
              <a:solidFill>
                <a:schemeClr val="bg1">
                  <a:lumMod val="50000"/>
                </a:schemeClr>
              </a:solidFill>
            </a:endParaRPr>
          </a:p>
        </p:txBody>
      </p:sp>
      <p:sp>
        <p:nvSpPr>
          <p:cNvPr id="13" name="椭圆 12"/>
          <p:cNvSpPr/>
          <p:nvPr/>
        </p:nvSpPr>
        <p:spPr>
          <a:xfrm>
            <a:off x="19202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4" name="椭圆 13"/>
          <p:cNvSpPr/>
          <p:nvPr/>
        </p:nvSpPr>
        <p:spPr>
          <a:xfrm>
            <a:off x="3877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5" name="椭圆 14"/>
          <p:cNvSpPr/>
          <p:nvPr/>
        </p:nvSpPr>
        <p:spPr>
          <a:xfrm>
            <a:off x="48554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6" name="椭圆 15"/>
          <p:cNvSpPr/>
          <p:nvPr/>
        </p:nvSpPr>
        <p:spPr>
          <a:xfrm>
            <a:off x="68122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7" name="椭圆 16"/>
          <p:cNvSpPr/>
          <p:nvPr/>
        </p:nvSpPr>
        <p:spPr>
          <a:xfrm>
            <a:off x="97475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8" name="椭圆 17"/>
          <p:cNvSpPr/>
          <p:nvPr/>
        </p:nvSpPr>
        <p:spPr>
          <a:xfrm>
            <a:off x="107259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9" name="椭圆 18"/>
          <p:cNvSpPr/>
          <p:nvPr/>
        </p:nvSpPr>
        <p:spPr>
          <a:xfrm>
            <a:off x="77907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0" name="椭圆 19"/>
          <p:cNvSpPr/>
          <p:nvPr/>
        </p:nvSpPr>
        <p:spPr>
          <a:xfrm>
            <a:off x="28986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1" name="椭圆 20"/>
          <p:cNvSpPr/>
          <p:nvPr/>
        </p:nvSpPr>
        <p:spPr>
          <a:xfrm>
            <a:off x="58338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2" name="椭圆 21"/>
          <p:cNvSpPr/>
          <p:nvPr/>
        </p:nvSpPr>
        <p:spPr>
          <a:xfrm>
            <a:off x="87691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3" name="椭圆 22"/>
          <p:cNvSpPr/>
          <p:nvPr/>
        </p:nvSpPr>
        <p:spPr>
          <a:xfrm>
            <a:off x="78183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4" name="椭圆 23"/>
          <p:cNvSpPr/>
          <p:nvPr/>
        </p:nvSpPr>
        <p:spPr>
          <a:xfrm>
            <a:off x="80018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5" name="椭圆 24"/>
          <p:cNvSpPr/>
          <p:nvPr/>
        </p:nvSpPr>
        <p:spPr>
          <a:xfrm>
            <a:off x="80936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6" name="椭圆 25"/>
          <p:cNvSpPr/>
          <p:nvPr/>
        </p:nvSpPr>
        <p:spPr>
          <a:xfrm>
            <a:off x="79100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7" name="椭圆 26"/>
          <p:cNvSpPr/>
          <p:nvPr/>
        </p:nvSpPr>
        <p:spPr>
          <a:xfrm>
            <a:off x="390873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8" name="椭圆 27"/>
          <p:cNvSpPr/>
          <p:nvPr/>
        </p:nvSpPr>
        <p:spPr>
          <a:xfrm>
            <a:off x="410270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9" name="椭圆 28"/>
          <p:cNvSpPr/>
          <p:nvPr/>
        </p:nvSpPr>
        <p:spPr>
          <a:xfrm>
            <a:off x="419969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0" name="椭圆 29"/>
          <p:cNvSpPr/>
          <p:nvPr/>
        </p:nvSpPr>
        <p:spPr>
          <a:xfrm>
            <a:off x="439366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1" name="椭圆 30"/>
          <p:cNvSpPr/>
          <p:nvPr/>
        </p:nvSpPr>
        <p:spPr>
          <a:xfrm>
            <a:off x="468462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2" name="椭圆 31"/>
          <p:cNvSpPr/>
          <p:nvPr/>
        </p:nvSpPr>
        <p:spPr>
          <a:xfrm>
            <a:off x="478160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3" name="椭圆 32"/>
          <p:cNvSpPr/>
          <p:nvPr/>
        </p:nvSpPr>
        <p:spPr>
          <a:xfrm>
            <a:off x="449064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4" name="椭圆 33"/>
          <p:cNvSpPr/>
          <p:nvPr/>
        </p:nvSpPr>
        <p:spPr>
          <a:xfrm>
            <a:off x="400571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5" name="椭圆 34"/>
          <p:cNvSpPr/>
          <p:nvPr/>
        </p:nvSpPr>
        <p:spPr>
          <a:xfrm>
            <a:off x="429667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6" name="椭圆 35"/>
          <p:cNvSpPr/>
          <p:nvPr/>
        </p:nvSpPr>
        <p:spPr>
          <a:xfrm>
            <a:off x="458763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7" name="椭圆 36"/>
          <p:cNvSpPr/>
          <p:nvPr/>
        </p:nvSpPr>
        <p:spPr>
          <a:xfrm>
            <a:off x="60072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8" name="椭圆 37"/>
          <p:cNvSpPr/>
          <p:nvPr/>
        </p:nvSpPr>
        <p:spPr>
          <a:xfrm>
            <a:off x="61907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9" name="椭圆 38"/>
          <p:cNvSpPr/>
          <p:nvPr/>
        </p:nvSpPr>
        <p:spPr>
          <a:xfrm>
            <a:off x="6282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0" name="椭圆 39"/>
          <p:cNvSpPr/>
          <p:nvPr/>
        </p:nvSpPr>
        <p:spPr>
          <a:xfrm>
            <a:off x="646610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1" name="椭圆 40"/>
          <p:cNvSpPr/>
          <p:nvPr/>
        </p:nvSpPr>
        <p:spPr>
          <a:xfrm>
            <a:off x="674144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2" name="椭圆 41"/>
          <p:cNvSpPr/>
          <p:nvPr/>
        </p:nvSpPr>
        <p:spPr>
          <a:xfrm>
            <a:off x="655788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3" name="椭圆 42"/>
          <p:cNvSpPr/>
          <p:nvPr/>
        </p:nvSpPr>
        <p:spPr>
          <a:xfrm>
            <a:off x="60989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4" name="椭圆 43"/>
          <p:cNvSpPr/>
          <p:nvPr/>
        </p:nvSpPr>
        <p:spPr>
          <a:xfrm>
            <a:off x="63743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5" name="椭圆 44"/>
          <p:cNvSpPr/>
          <p:nvPr/>
        </p:nvSpPr>
        <p:spPr>
          <a:xfrm>
            <a:off x="664966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6" name="椭圆 45"/>
          <p:cNvSpPr/>
          <p:nvPr/>
        </p:nvSpPr>
        <p:spPr>
          <a:xfrm>
            <a:off x="200697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7" name="椭圆 46"/>
          <p:cNvSpPr/>
          <p:nvPr/>
        </p:nvSpPr>
        <p:spPr>
          <a:xfrm>
            <a:off x="220265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8" name="椭圆 47"/>
          <p:cNvSpPr/>
          <p:nvPr/>
        </p:nvSpPr>
        <p:spPr>
          <a:xfrm>
            <a:off x="230049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9" name="椭圆 48"/>
          <p:cNvSpPr/>
          <p:nvPr/>
        </p:nvSpPr>
        <p:spPr>
          <a:xfrm>
            <a:off x="24961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0" name="椭圆 49"/>
          <p:cNvSpPr/>
          <p:nvPr/>
        </p:nvSpPr>
        <p:spPr>
          <a:xfrm>
            <a:off x="278970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1" name="椭圆 50"/>
          <p:cNvSpPr/>
          <p:nvPr/>
        </p:nvSpPr>
        <p:spPr>
          <a:xfrm>
            <a:off x="288754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2" name="椭圆 51"/>
          <p:cNvSpPr/>
          <p:nvPr/>
        </p:nvSpPr>
        <p:spPr>
          <a:xfrm>
            <a:off x="259401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3" name="椭圆 52"/>
          <p:cNvSpPr/>
          <p:nvPr/>
        </p:nvSpPr>
        <p:spPr>
          <a:xfrm>
            <a:off x="210481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4" name="椭圆 53"/>
          <p:cNvSpPr/>
          <p:nvPr/>
        </p:nvSpPr>
        <p:spPr>
          <a:xfrm>
            <a:off x="239833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5" name="椭圆 54"/>
          <p:cNvSpPr/>
          <p:nvPr/>
        </p:nvSpPr>
        <p:spPr>
          <a:xfrm>
            <a:off x="269186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6" name="椭圆 55"/>
          <p:cNvSpPr/>
          <p:nvPr/>
        </p:nvSpPr>
        <p:spPr>
          <a:xfrm>
            <a:off x="49755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7" name="椭圆 56"/>
          <p:cNvSpPr/>
          <p:nvPr/>
        </p:nvSpPr>
        <p:spPr>
          <a:xfrm>
            <a:off x="526653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8" name="椭圆 57"/>
          <p:cNvSpPr/>
          <p:nvPr/>
        </p:nvSpPr>
        <p:spPr>
          <a:xfrm>
            <a:off x="5169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9" name="椭圆 58"/>
          <p:cNvSpPr/>
          <p:nvPr/>
        </p:nvSpPr>
        <p:spPr>
          <a:xfrm>
            <a:off x="507256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0" name="椭圆 59"/>
          <p:cNvSpPr/>
          <p:nvPr/>
        </p:nvSpPr>
        <p:spPr>
          <a:xfrm>
            <a:off x="48785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Tree>
    <p:extLst>
      <p:ext uri="{BB962C8B-B14F-4D97-AF65-F5344CB8AC3E}">
        <p14:creationId xmlns:p14="http://schemas.microsoft.com/office/powerpoint/2010/main" val="359644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练习</a:t>
            </a:r>
            <a:r>
              <a:rPr lang="en-US" altLang="zh-CN" dirty="0" smtClean="0"/>
              <a:t>4</a:t>
            </a:r>
            <a:endParaRPr lang="zh-CN" altLang="en-US" dirty="0"/>
          </a:p>
        </p:txBody>
      </p:sp>
      <p:sp>
        <p:nvSpPr>
          <p:cNvPr id="3" name="内容占位符 2"/>
          <p:cNvSpPr>
            <a:spLocks noGrp="1"/>
          </p:cNvSpPr>
          <p:nvPr>
            <p:ph idx="1"/>
          </p:nvPr>
        </p:nvSpPr>
        <p:spPr/>
        <p:txBody>
          <a:bodyPr/>
          <a:lstStyle/>
          <a:p>
            <a:r>
              <a:rPr lang="zh-CN" altLang="en-US" dirty="0" smtClean="0"/>
              <a:t>下列代码的运行结果是什么样的？</a:t>
            </a:r>
            <a:endParaRPr lang="zh-CN" altLang="en-US" dirty="0"/>
          </a:p>
        </p:txBody>
      </p:sp>
      <p:pic>
        <p:nvPicPr>
          <p:cNvPr id="4" name="内容占位符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6383" y="2139488"/>
            <a:ext cx="5494433" cy="3675124"/>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8896" y="5949311"/>
            <a:ext cx="3004931" cy="772165"/>
          </a:xfrm>
          <a:prstGeom prst="rect">
            <a:avLst/>
          </a:prstGeom>
          <a:ln>
            <a:solidFill>
              <a:schemeClr val="tx1"/>
            </a:solidFill>
          </a:ln>
        </p:spPr>
      </p:pic>
      <p:sp>
        <p:nvSpPr>
          <p:cNvPr id="6" name="文本框 5"/>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solidFill>
              </a:rPr>
              <a:t>Tensors</a:t>
            </a:r>
            <a:endParaRPr lang="zh-CN" altLang="en-US" dirty="0">
              <a:solidFill>
                <a:schemeClr val="bg1"/>
              </a:solidFill>
            </a:endParaRPr>
          </a:p>
        </p:txBody>
      </p:sp>
      <p:sp>
        <p:nvSpPr>
          <p:cNvPr id="7" name="文本框 6"/>
          <p:cNvSpPr txBox="1"/>
          <p:nvPr/>
        </p:nvSpPr>
        <p:spPr>
          <a:xfrm>
            <a:off x="1931094" y="137160"/>
            <a:ext cx="1052917"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err="1"/>
              <a:t>Autograd</a:t>
            </a:r>
            <a:endParaRPr lang="zh-CN" altLang="en-US" dirty="0"/>
          </a:p>
        </p:txBody>
      </p:sp>
      <p:sp>
        <p:nvSpPr>
          <p:cNvPr id="8" name="文本框 7"/>
          <p:cNvSpPr txBox="1"/>
          <p:nvPr/>
        </p:nvSpPr>
        <p:spPr>
          <a:xfrm>
            <a:off x="7715285" y="137160"/>
            <a:ext cx="1262974" cy="369332"/>
          </a:xfrm>
          <a:prstGeom prst="rect">
            <a:avLst/>
          </a:prstGeom>
          <a:noFill/>
        </p:spPr>
        <p:txBody>
          <a:bodyPr wrap="none" rtlCol="0">
            <a:spAutoFit/>
          </a:bodyPr>
          <a:lstStyle/>
          <a:p>
            <a:r>
              <a:rPr lang="en-US" altLang="zh-CN" dirty="0" smtClean="0">
                <a:solidFill>
                  <a:schemeClr val="bg1">
                    <a:lumMod val="50000"/>
                  </a:schemeClr>
                </a:solidFill>
              </a:rPr>
              <a:t>Experiment</a:t>
            </a:r>
            <a:endParaRPr lang="zh-CN" altLang="en-US" dirty="0">
              <a:solidFill>
                <a:schemeClr val="bg1">
                  <a:lumMod val="50000"/>
                </a:schemeClr>
              </a:solidFill>
            </a:endParaRPr>
          </a:p>
        </p:txBody>
      </p:sp>
      <p:sp>
        <p:nvSpPr>
          <p:cNvPr id="9" name="文本框 8"/>
          <p:cNvSpPr txBox="1"/>
          <p:nvPr/>
        </p:nvSpPr>
        <p:spPr>
          <a:xfrm>
            <a:off x="3811603" y="137160"/>
            <a:ext cx="1066959" cy="369332"/>
          </a:xfrm>
          <a:prstGeom prst="rect">
            <a:avLst/>
          </a:prstGeom>
          <a:noFill/>
        </p:spPr>
        <p:txBody>
          <a:bodyPr wrap="none" rtlCol="0">
            <a:spAutoFit/>
          </a:bodyPr>
          <a:lstStyle/>
          <a:p>
            <a:r>
              <a:rPr lang="en-US" altLang="zh-CN" dirty="0" smtClean="0">
                <a:solidFill>
                  <a:schemeClr val="bg1">
                    <a:lumMod val="50000"/>
                  </a:schemeClr>
                </a:solidFill>
              </a:rPr>
              <a:t>Examples</a:t>
            </a:r>
            <a:endParaRPr lang="zh-CN" altLang="en-US" dirty="0">
              <a:solidFill>
                <a:schemeClr val="bg1">
                  <a:lumMod val="50000"/>
                </a:schemeClr>
              </a:solidFill>
            </a:endParaRPr>
          </a:p>
        </p:txBody>
      </p:sp>
      <p:sp>
        <p:nvSpPr>
          <p:cNvPr id="10" name="文本框 9"/>
          <p:cNvSpPr txBox="1"/>
          <p:nvPr/>
        </p:nvSpPr>
        <p:spPr>
          <a:xfrm>
            <a:off x="5904731" y="137160"/>
            <a:ext cx="1094980" cy="369332"/>
          </a:xfrm>
          <a:prstGeom prst="rect">
            <a:avLst/>
          </a:prstGeom>
          <a:noFill/>
        </p:spPr>
        <p:txBody>
          <a:bodyPr wrap="none" rtlCol="0">
            <a:spAutoFit/>
          </a:bodyPr>
          <a:lstStyle/>
          <a:p>
            <a:r>
              <a:rPr lang="en-US" altLang="zh-CN" dirty="0" smtClean="0">
                <a:solidFill>
                  <a:schemeClr val="bg1">
                    <a:lumMod val="50000"/>
                  </a:schemeClr>
                </a:solidFill>
              </a:rPr>
              <a:t>Extension</a:t>
            </a:r>
            <a:endParaRPr lang="zh-CN" altLang="en-US" dirty="0">
              <a:solidFill>
                <a:schemeClr val="bg1">
                  <a:lumMod val="50000"/>
                </a:schemeClr>
              </a:solidFill>
            </a:endParaRPr>
          </a:p>
        </p:txBody>
      </p:sp>
      <p:sp>
        <p:nvSpPr>
          <p:cNvPr id="11" name="椭圆 10"/>
          <p:cNvSpPr/>
          <p:nvPr/>
        </p:nvSpPr>
        <p:spPr>
          <a:xfrm>
            <a:off x="19202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2" name="椭圆 11"/>
          <p:cNvSpPr/>
          <p:nvPr/>
        </p:nvSpPr>
        <p:spPr>
          <a:xfrm>
            <a:off x="3877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3" name="椭圆 12"/>
          <p:cNvSpPr/>
          <p:nvPr/>
        </p:nvSpPr>
        <p:spPr>
          <a:xfrm>
            <a:off x="48554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4" name="椭圆 13"/>
          <p:cNvSpPr/>
          <p:nvPr/>
        </p:nvSpPr>
        <p:spPr>
          <a:xfrm>
            <a:off x="68122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5" name="椭圆 14"/>
          <p:cNvSpPr/>
          <p:nvPr/>
        </p:nvSpPr>
        <p:spPr>
          <a:xfrm>
            <a:off x="97475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6" name="椭圆 15"/>
          <p:cNvSpPr/>
          <p:nvPr/>
        </p:nvSpPr>
        <p:spPr>
          <a:xfrm>
            <a:off x="107259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7" name="椭圆 16"/>
          <p:cNvSpPr/>
          <p:nvPr/>
        </p:nvSpPr>
        <p:spPr>
          <a:xfrm>
            <a:off x="77907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8" name="椭圆 17"/>
          <p:cNvSpPr/>
          <p:nvPr/>
        </p:nvSpPr>
        <p:spPr>
          <a:xfrm>
            <a:off x="28986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9" name="椭圆 18"/>
          <p:cNvSpPr/>
          <p:nvPr/>
        </p:nvSpPr>
        <p:spPr>
          <a:xfrm>
            <a:off x="58338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0" name="椭圆 19"/>
          <p:cNvSpPr/>
          <p:nvPr/>
        </p:nvSpPr>
        <p:spPr>
          <a:xfrm>
            <a:off x="87691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1" name="椭圆 20"/>
          <p:cNvSpPr/>
          <p:nvPr/>
        </p:nvSpPr>
        <p:spPr>
          <a:xfrm>
            <a:off x="78183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2" name="椭圆 21"/>
          <p:cNvSpPr/>
          <p:nvPr/>
        </p:nvSpPr>
        <p:spPr>
          <a:xfrm>
            <a:off x="80018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3" name="椭圆 22"/>
          <p:cNvSpPr/>
          <p:nvPr/>
        </p:nvSpPr>
        <p:spPr>
          <a:xfrm>
            <a:off x="80936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4" name="椭圆 23"/>
          <p:cNvSpPr/>
          <p:nvPr/>
        </p:nvSpPr>
        <p:spPr>
          <a:xfrm>
            <a:off x="79100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5" name="椭圆 24"/>
          <p:cNvSpPr/>
          <p:nvPr/>
        </p:nvSpPr>
        <p:spPr>
          <a:xfrm>
            <a:off x="390873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6" name="椭圆 25"/>
          <p:cNvSpPr/>
          <p:nvPr/>
        </p:nvSpPr>
        <p:spPr>
          <a:xfrm>
            <a:off x="410270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7" name="椭圆 26"/>
          <p:cNvSpPr/>
          <p:nvPr/>
        </p:nvSpPr>
        <p:spPr>
          <a:xfrm>
            <a:off x="419969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8" name="椭圆 27"/>
          <p:cNvSpPr/>
          <p:nvPr/>
        </p:nvSpPr>
        <p:spPr>
          <a:xfrm>
            <a:off x="439366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9" name="椭圆 28"/>
          <p:cNvSpPr/>
          <p:nvPr/>
        </p:nvSpPr>
        <p:spPr>
          <a:xfrm>
            <a:off x="468462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0" name="椭圆 29"/>
          <p:cNvSpPr/>
          <p:nvPr/>
        </p:nvSpPr>
        <p:spPr>
          <a:xfrm>
            <a:off x="478160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1" name="椭圆 30"/>
          <p:cNvSpPr/>
          <p:nvPr/>
        </p:nvSpPr>
        <p:spPr>
          <a:xfrm>
            <a:off x="449064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2" name="椭圆 31"/>
          <p:cNvSpPr/>
          <p:nvPr/>
        </p:nvSpPr>
        <p:spPr>
          <a:xfrm>
            <a:off x="400571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3" name="椭圆 32"/>
          <p:cNvSpPr/>
          <p:nvPr/>
        </p:nvSpPr>
        <p:spPr>
          <a:xfrm>
            <a:off x="429667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4" name="椭圆 33"/>
          <p:cNvSpPr/>
          <p:nvPr/>
        </p:nvSpPr>
        <p:spPr>
          <a:xfrm>
            <a:off x="458763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5" name="椭圆 34"/>
          <p:cNvSpPr/>
          <p:nvPr/>
        </p:nvSpPr>
        <p:spPr>
          <a:xfrm>
            <a:off x="60072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6" name="椭圆 35"/>
          <p:cNvSpPr/>
          <p:nvPr/>
        </p:nvSpPr>
        <p:spPr>
          <a:xfrm>
            <a:off x="61907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7" name="椭圆 36"/>
          <p:cNvSpPr/>
          <p:nvPr/>
        </p:nvSpPr>
        <p:spPr>
          <a:xfrm>
            <a:off x="6282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8" name="椭圆 37"/>
          <p:cNvSpPr/>
          <p:nvPr/>
        </p:nvSpPr>
        <p:spPr>
          <a:xfrm>
            <a:off x="646610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9" name="椭圆 38"/>
          <p:cNvSpPr/>
          <p:nvPr/>
        </p:nvSpPr>
        <p:spPr>
          <a:xfrm>
            <a:off x="674144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0" name="椭圆 39"/>
          <p:cNvSpPr/>
          <p:nvPr/>
        </p:nvSpPr>
        <p:spPr>
          <a:xfrm>
            <a:off x="655788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1" name="椭圆 40"/>
          <p:cNvSpPr/>
          <p:nvPr/>
        </p:nvSpPr>
        <p:spPr>
          <a:xfrm>
            <a:off x="60989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2" name="椭圆 41"/>
          <p:cNvSpPr/>
          <p:nvPr/>
        </p:nvSpPr>
        <p:spPr>
          <a:xfrm>
            <a:off x="63743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3" name="椭圆 42"/>
          <p:cNvSpPr/>
          <p:nvPr/>
        </p:nvSpPr>
        <p:spPr>
          <a:xfrm>
            <a:off x="664966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4" name="椭圆 43"/>
          <p:cNvSpPr/>
          <p:nvPr/>
        </p:nvSpPr>
        <p:spPr>
          <a:xfrm>
            <a:off x="200697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5" name="椭圆 44"/>
          <p:cNvSpPr/>
          <p:nvPr/>
        </p:nvSpPr>
        <p:spPr>
          <a:xfrm>
            <a:off x="220265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6" name="椭圆 45"/>
          <p:cNvSpPr/>
          <p:nvPr/>
        </p:nvSpPr>
        <p:spPr>
          <a:xfrm>
            <a:off x="230049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7" name="椭圆 46"/>
          <p:cNvSpPr/>
          <p:nvPr/>
        </p:nvSpPr>
        <p:spPr>
          <a:xfrm>
            <a:off x="24961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8" name="椭圆 47"/>
          <p:cNvSpPr/>
          <p:nvPr/>
        </p:nvSpPr>
        <p:spPr>
          <a:xfrm>
            <a:off x="278970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9" name="椭圆 48"/>
          <p:cNvSpPr/>
          <p:nvPr/>
        </p:nvSpPr>
        <p:spPr>
          <a:xfrm>
            <a:off x="288754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0" name="椭圆 49"/>
          <p:cNvSpPr/>
          <p:nvPr/>
        </p:nvSpPr>
        <p:spPr>
          <a:xfrm>
            <a:off x="259401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1" name="椭圆 50"/>
          <p:cNvSpPr/>
          <p:nvPr/>
        </p:nvSpPr>
        <p:spPr>
          <a:xfrm>
            <a:off x="210481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2" name="椭圆 51"/>
          <p:cNvSpPr/>
          <p:nvPr/>
        </p:nvSpPr>
        <p:spPr>
          <a:xfrm>
            <a:off x="239833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3" name="椭圆 52"/>
          <p:cNvSpPr/>
          <p:nvPr/>
        </p:nvSpPr>
        <p:spPr>
          <a:xfrm>
            <a:off x="269186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4" name="椭圆 53"/>
          <p:cNvSpPr/>
          <p:nvPr/>
        </p:nvSpPr>
        <p:spPr>
          <a:xfrm>
            <a:off x="49755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5" name="椭圆 54"/>
          <p:cNvSpPr/>
          <p:nvPr/>
        </p:nvSpPr>
        <p:spPr>
          <a:xfrm>
            <a:off x="526653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6" name="椭圆 55"/>
          <p:cNvSpPr/>
          <p:nvPr/>
        </p:nvSpPr>
        <p:spPr>
          <a:xfrm>
            <a:off x="5169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7" name="椭圆 56"/>
          <p:cNvSpPr/>
          <p:nvPr/>
        </p:nvSpPr>
        <p:spPr>
          <a:xfrm>
            <a:off x="507256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8" name="椭圆 57"/>
          <p:cNvSpPr/>
          <p:nvPr/>
        </p:nvSpPr>
        <p:spPr>
          <a:xfrm>
            <a:off x="48785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pic>
        <p:nvPicPr>
          <p:cNvPr id="59" name="Picture 2" descr="https://ss1.bdstatic.com/70cFvXSh_Q1YnxGkpoWK1HF6hhy/it/u=1862678191,543325770&amp;fm=26&amp;gp=0.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5944" t="11333" r="38793" b="18849"/>
          <a:stretch/>
        </p:blipFill>
        <p:spPr bwMode="auto">
          <a:xfrm>
            <a:off x="8294652" y="852015"/>
            <a:ext cx="299788" cy="466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73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练习</a:t>
            </a:r>
            <a:r>
              <a:rPr lang="en-US" altLang="zh-CN" dirty="0" smtClean="0"/>
              <a:t>5</a:t>
            </a:r>
            <a:endParaRPr lang="zh-CN" altLang="en-US" dirty="0"/>
          </a:p>
        </p:txBody>
      </p:sp>
      <p:sp>
        <p:nvSpPr>
          <p:cNvPr id="3" name="内容占位符 2"/>
          <p:cNvSpPr>
            <a:spLocks noGrp="1"/>
          </p:cNvSpPr>
          <p:nvPr>
            <p:ph idx="1"/>
          </p:nvPr>
        </p:nvSpPr>
        <p:spPr/>
        <p:txBody>
          <a:bodyPr/>
          <a:lstStyle/>
          <a:p>
            <a:r>
              <a:rPr lang="zh-CN" altLang="en-US" dirty="0" smtClean="0"/>
              <a:t>函数 </a:t>
            </a:r>
            <a:r>
              <a:rPr lang="en-US" altLang="zh-CN" dirty="0" smtClean="0"/>
              <a:t>f(x, y) = max(x, y) </a:t>
            </a:r>
            <a:r>
              <a:rPr lang="zh-CN" altLang="en-US" dirty="0" smtClean="0"/>
              <a:t>的导数是什么样的？</a:t>
            </a:r>
            <a:endParaRPr lang="zh-CN" altLang="en-US" dirty="0"/>
          </a:p>
        </p:txBody>
      </p:sp>
      <p:sp>
        <p:nvSpPr>
          <p:cNvPr id="4" name="文本框 3"/>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solidFill>
              </a:rPr>
              <a:t>Tensors</a:t>
            </a:r>
            <a:endParaRPr lang="zh-CN" altLang="en-US" dirty="0">
              <a:solidFill>
                <a:schemeClr val="bg1"/>
              </a:solidFill>
            </a:endParaRPr>
          </a:p>
        </p:txBody>
      </p:sp>
      <p:sp>
        <p:nvSpPr>
          <p:cNvPr id="5" name="文本框 4"/>
          <p:cNvSpPr txBox="1"/>
          <p:nvPr/>
        </p:nvSpPr>
        <p:spPr>
          <a:xfrm>
            <a:off x="1931094" y="137160"/>
            <a:ext cx="1052917"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err="1"/>
              <a:t>Autograd</a:t>
            </a:r>
            <a:endParaRPr lang="zh-CN" altLang="en-US" dirty="0"/>
          </a:p>
        </p:txBody>
      </p:sp>
      <p:sp>
        <p:nvSpPr>
          <p:cNvPr id="6" name="文本框 5"/>
          <p:cNvSpPr txBox="1"/>
          <p:nvPr/>
        </p:nvSpPr>
        <p:spPr>
          <a:xfrm>
            <a:off x="7715285" y="137160"/>
            <a:ext cx="1262974" cy="369332"/>
          </a:xfrm>
          <a:prstGeom prst="rect">
            <a:avLst/>
          </a:prstGeom>
          <a:noFill/>
        </p:spPr>
        <p:txBody>
          <a:bodyPr wrap="none" rtlCol="0">
            <a:spAutoFit/>
          </a:bodyPr>
          <a:lstStyle/>
          <a:p>
            <a:r>
              <a:rPr lang="en-US" altLang="zh-CN" dirty="0" smtClean="0">
                <a:solidFill>
                  <a:schemeClr val="bg1">
                    <a:lumMod val="50000"/>
                  </a:schemeClr>
                </a:solidFill>
              </a:rPr>
              <a:t>Experiment</a:t>
            </a:r>
            <a:endParaRPr lang="zh-CN" altLang="en-US" dirty="0">
              <a:solidFill>
                <a:schemeClr val="bg1">
                  <a:lumMod val="50000"/>
                </a:schemeClr>
              </a:solidFill>
            </a:endParaRPr>
          </a:p>
        </p:txBody>
      </p:sp>
      <p:sp>
        <p:nvSpPr>
          <p:cNvPr id="7" name="文本框 6"/>
          <p:cNvSpPr txBox="1"/>
          <p:nvPr/>
        </p:nvSpPr>
        <p:spPr>
          <a:xfrm>
            <a:off x="3811603" y="137160"/>
            <a:ext cx="1066959" cy="369332"/>
          </a:xfrm>
          <a:prstGeom prst="rect">
            <a:avLst/>
          </a:prstGeom>
          <a:noFill/>
        </p:spPr>
        <p:txBody>
          <a:bodyPr wrap="none" rtlCol="0">
            <a:spAutoFit/>
          </a:bodyPr>
          <a:lstStyle/>
          <a:p>
            <a:r>
              <a:rPr lang="en-US" altLang="zh-CN" dirty="0" smtClean="0">
                <a:solidFill>
                  <a:schemeClr val="bg1">
                    <a:lumMod val="50000"/>
                  </a:schemeClr>
                </a:solidFill>
              </a:rPr>
              <a:t>Examples</a:t>
            </a:r>
            <a:endParaRPr lang="zh-CN" altLang="en-US" dirty="0">
              <a:solidFill>
                <a:schemeClr val="bg1">
                  <a:lumMod val="50000"/>
                </a:schemeClr>
              </a:solidFill>
            </a:endParaRPr>
          </a:p>
        </p:txBody>
      </p:sp>
      <p:sp>
        <p:nvSpPr>
          <p:cNvPr id="8" name="文本框 7"/>
          <p:cNvSpPr txBox="1"/>
          <p:nvPr/>
        </p:nvSpPr>
        <p:spPr>
          <a:xfrm>
            <a:off x="5904731" y="137160"/>
            <a:ext cx="1094980" cy="369332"/>
          </a:xfrm>
          <a:prstGeom prst="rect">
            <a:avLst/>
          </a:prstGeom>
          <a:noFill/>
        </p:spPr>
        <p:txBody>
          <a:bodyPr wrap="none" rtlCol="0">
            <a:spAutoFit/>
          </a:bodyPr>
          <a:lstStyle/>
          <a:p>
            <a:r>
              <a:rPr lang="en-US" altLang="zh-CN" dirty="0" smtClean="0">
                <a:solidFill>
                  <a:schemeClr val="bg1">
                    <a:lumMod val="50000"/>
                  </a:schemeClr>
                </a:solidFill>
              </a:rPr>
              <a:t>Extension</a:t>
            </a:r>
            <a:endParaRPr lang="zh-CN" altLang="en-US" dirty="0">
              <a:solidFill>
                <a:schemeClr val="bg1">
                  <a:lumMod val="50000"/>
                </a:schemeClr>
              </a:solidFill>
            </a:endParaRPr>
          </a:p>
        </p:txBody>
      </p:sp>
      <p:sp>
        <p:nvSpPr>
          <p:cNvPr id="9" name="椭圆 8"/>
          <p:cNvSpPr/>
          <p:nvPr/>
        </p:nvSpPr>
        <p:spPr>
          <a:xfrm>
            <a:off x="19202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 name="椭圆 9"/>
          <p:cNvSpPr/>
          <p:nvPr/>
        </p:nvSpPr>
        <p:spPr>
          <a:xfrm>
            <a:off x="3877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 name="椭圆 10"/>
          <p:cNvSpPr/>
          <p:nvPr/>
        </p:nvSpPr>
        <p:spPr>
          <a:xfrm>
            <a:off x="48554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2" name="椭圆 11"/>
          <p:cNvSpPr/>
          <p:nvPr/>
        </p:nvSpPr>
        <p:spPr>
          <a:xfrm>
            <a:off x="68122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3" name="椭圆 12"/>
          <p:cNvSpPr/>
          <p:nvPr/>
        </p:nvSpPr>
        <p:spPr>
          <a:xfrm>
            <a:off x="97475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4" name="椭圆 13"/>
          <p:cNvSpPr/>
          <p:nvPr/>
        </p:nvSpPr>
        <p:spPr>
          <a:xfrm>
            <a:off x="107259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5" name="椭圆 14"/>
          <p:cNvSpPr/>
          <p:nvPr/>
        </p:nvSpPr>
        <p:spPr>
          <a:xfrm>
            <a:off x="77907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6" name="椭圆 15"/>
          <p:cNvSpPr/>
          <p:nvPr/>
        </p:nvSpPr>
        <p:spPr>
          <a:xfrm>
            <a:off x="28986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7" name="椭圆 16"/>
          <p:cNvSpPr/>
          <p:nvPr/>
        </p:nvSpPr>
        <p:spPr>
          <a:xfrm>
            <a:off x="58338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8" name="椭圆 17"/>
          <p:cNvSpPr/>
          <p:nvPr/>
        </p:nvSpPr>
        <p:spPr>
          <a:xfrm>
            <a:off x="87691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9" name="椭圆 18"/>
          <p:cNvSpPr/>
          <p:nvPr/>
        </p:nvSpPr>
        <p:spPr>
          <a:xfrm>
            <a:off x="78183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0" name="椭圆 19"/>
          <p:cNvSpPr/>
          <p:nvPr/>
        </p:nvSpPr>
        <p:spPr>
          <a:xfrm>
            <a:off x="80018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1" name="椭圆 20"/>
          <p:cNvSpPr/>
          <p:nvPr/>
        </p:nvSpPr>
        <p:spPr>
          <a:xfrm>
            <a:off x="80936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2" name="椭圆 21"/>
          <p:cNvSpPr/>
          <p:nvPr/>
        </p:nvSpPr>
        <p:spPr>
          <a:xfrm>
            <a:off x="79100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3" name="椭圆 22"/>
          <p:cNvSpPr/>
          <p:nvPr/>
        </p:nvSpPr>
        <p:spPr>
          <a:xfrm>
            <a:off x="390873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4" name="椭圆 23"/>
          <p:cNvSpPr/>
          <p:nvPr/>
        </p:nvSpPr>
        <p:spPr>
          <a:xfrm>
            <a:off x="410270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5" name="椭圆 24"/>
          <p:cNvSpPr/>
          <p:nvPr/>
        </p:nvSpPr>
        <p:spPr>
          <a:xfrm>
            <a:off x="419969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6" name="椭圆 25"/>
          <p:cNvSpPr/>
          <p:nvPr/>
        </p:nvSpPr>
        <p:spPr>
          <a:xfrm>
            <a:off x="439366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7" name="椭圆 26"/>
          <p:cNvSpPr/>
          <p:nvPr/>
        </p:nvSpPr>
        <p:spPr>
          <a:xfrm>
            <a:off x="468462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8" name="椭圆 27"/>
          <p:cNvSpPr/>
          <p:nvPr/>
        </p:nvSpPr>
        <p:spPr>
          <a:xfrm>
            <a:off x="478160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9" name="椭圆 28"/>
          <p:cNvSpPr/>
          <p:nvPr/>
        </p:nvSpPr>
        <p:spPr>
          <a:xfrm>
            <a:off x="449064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0" name="椭圆 29"/>
          <p:cNvSpPr/>
          <p:nvPr/>
        </p:nvSpPr>
        <p:spPr>
          <a:xfrm>
            <a:off x="400571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1" name="椭圆 30"/>
          <p:cNvSpPr/>
          <p:nvPr/>
        </p:nvSpPr>
        <p:spPr>
          <a:xfrm>
            <a:off x="429667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2" name="椭圆 31"/>
          <p:cNvSpPr/>
          <p:nvPr/>
        </p:nvSpPr>
        <p:spPr>
          <a:xfrm>
            <a:off x="458763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3" name="椭圆 32"/>
          <p:cNvSpPr/>
          <p:nvPr/>
        </p:nvSpPr>
        <p:spPr>
          <a:xfrm>
            <a:off x="60072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4" name="椭圆 33"/>
          <p:cNvSpPr/>
          <p:nvPr/>
        </p:nvSpPr>
        <p:spPr>
          <a:xfrm>
            <a:off x="61907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5" name="椭圆 34"/>
          <p:cNvSpPr/>
          <p:nvPr/>
        </p:nvSpPr>
        <p:spPr>
          <a:xfrm>
            <a:off x="6282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6" name="椭圆 35"/>
          <p:cNvSpPr/>
          <p:nvPr/>
        </p:nvSpPr>
        <p:spPr>
          <a:xfrm>
            <a:off x="646610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7" name="椭圆 36"/>
          <p:cNvSpPr/>
          <p:nvPr/>
        </p:nvSpPr>
        <p:spPr>
          <a:xfrm>
            <a:off x="674144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8" name="椭圆 37"/>
          <p:cNvSpPr/>
          <p:nvPr/>
        </p:nvSpPr>
        <p:spPr>
          <a:xfrm>
            <a:off x="655788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9" name="椭圆 38"/>
          <p:cNvSpPr/>
          <p:nvPr/>
        </p:nvSpPr>
        <p:spPr>
          <a:xfrm>
            <a:off x="60989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0" name="椭圆 39"/>
          <p:cNvSpPr/>
          <p:nvPr/>
        </p:nvSpPr>
        <p:spPr>
          <a:xfrm>
            <a:off x="63743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1" name="椭圆 40"/>
          <p:cNvSpPr/>
          <p:nvPr/>
        </p:nvSpPr>
        <p:spPr>
          <a:xfrm>
            <a:off x="664966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2" name="椭圆 41"/>
          <p:cNvSpPr/>
          <p:nvPr/>
        </p:nvSpPr>
        <p:spPr>
          <a:xfrm>
            <a:off x="200697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3" name="椭圆 42"/>
          <p:cNvSpPr/>
          <p:nvPr/>
        </p:nvSpPr>
        <p:spPr>
          <a:xfrm>
            <a:off x="220265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4" name="椭圆 43"/>
          <p:cNvSpPr/>
          <p:nvPr/>
        </p:nvSpPr>
        <p:spPr>
          <a:xfrm>
            <a:off x="230049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5" name="椭圆 44"/>
          <p:cNvSpPr/>
          <p:nvPr/>
        </p:nvSpPr>
        <p:spPr>
          <a:xfrm>
            <a:off x="24961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6" name="椭圆 45"/>
          <p:cNvSpPr/>
          <p:nvPr/>
        </p:nvSpPr>
        <p:spPr>
          <a:xfrm>
            <a:off x="278970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7" name="椭圆 46"/>
          <p:cNvSpPr/>
          <p:nvPr/>
        </p:nvSpPr>
        <p:spPr>
          <a:xfrm>
            <a:off x="288754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8" name="椭圆 47"/>
          <p:cNvSpPr/>
          <p:nvPr/>
        </p:nvSpPr>
        <p:spPr>
          <a:xfrm>
            <a:off x="259401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9" name="椭圆 48"/>
          <p:cNvSpPr/>
          <p:nvPr/>
        </p:nvSpPr>
        <p:spPr>
          <a:xfrm>
            <a:off x="210481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0" name="椭圆 49"/>
          <p:cNvSpPr/>
          <p:nvPr/>
        </p:nvSpPr>
        <p:spPr>
          <a:xfrm>
            <a:off x="239833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1" name="椭圆 50"/>
          <p:cNvSpPr/>
          <p:nvPr/>
        </p:nvSpPr>
        <p:spPr>
          <a:xfrm>
            <a:off x="269186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2" name="椭圆 51"/>
          <p:cNvSpPr/>
          <p:nvPr/>
        </p:nvSpPr>
        <p:spPr>
          <a:xfrm>
            <a:off x="49755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3" name="椭圆 52"/>
          <p:cNvSpPr/>
          <p:nvPr/>
        </p:nvSpPr>
        <p:spPr>
          <a:xfrm>
            <a:off x="526653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4" name="椭圆 53"/>
          <p:cNvSpPr/>
          <p:nvPr/>
        </p:nvSpPr>
        <p:spPr>
          <a:xfrm>
            <a:off x="5169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5" name="椭圆 54"/>
          <p:cNvSpPr/>
          <p:nvPr/>
        </p:nvSpPr>
        <p:spPr>
          <a:xfrm>
            <a:off x="507256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6" name="椭圆 55"/>
          <p:cNvSpPr/>
          <p:nvPr/>
        </p:nvSpPr>
        <p:spPr>
          <a:xfrm>
            <a:off x="48785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pic>
        <p:nvPicPr>
          <p:cNvPr id="57" name="Picture 2" descr="https://ss1.bdstatic.com/70cFvXSh_Q1YnxGkpoWK1HF6hhy/it/u=1862678191,543325770&amp;fm=26&amp;gp=0.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5944" t="11333" r="38793" b="18849"/>
          <a:stretch/>
        </p:blipFill>
        <p:spPr bwMode="auto">
          <a:xfrm>
            <a:off x="8294652" y="852015"/>
            <a:ext cx="299788" cy="466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84627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Autograd</a:t>
            </a:r>
            <a:endParaRPr lang="zh-CN" altLang="en-US" dirty="0"/>
          </a:p>
        </p:txBody>
      </p:sp>
      <p:sp>
        <p:nvSpPr>
          <p:cNvPr id="3" name="内容占位符 2"/>
          <p:cNvSpPr>
            <a:spLocks noGrp="1"/>
          </p:cNvSpPr>
          <p:nvPr>
            <p:ph idx="1"/>
          </p:nvPr>
        </p:nvSpPr>
        <p:spPr/>
        <p:txBody>
          <a:bodyPr/>
          <a:lstStyle/>
          <a:p>
            <a:r>
              <a:rPr lang="en-US" altLang="zh-CN" dirty="0"/>
              <a:t>If you want to compute the derivatives, you can call </a:t>
            </a:r>
            <a:r>
              <a:rPr lang="en-US" altLang="zh-CN" dirty="0">
                <a:solidFill>
                  <a:srgbClr val="C00000"/>
                </a:solidFill>
              </a:rPr>
              <a:t>.backward()</a:t>
            </a:r>
            <a:r>
              <a:rPr lang="en-US" altLang="zh-CN" dirty="0"/>
              <a:t> on a Tensor. If Tensor is a </a:t>
            </a:r>
            <a:r>
              <a:rPr lang="en-US" altLang="zh-CN" dirty="0">
                <a:solidFill>
                  <a:srgbClr val="C00000"/>
                </a:solidFill>
              </a:rPr>
              <a:t>scalar</a:t>
            </a:r>
            <a:r>
              <a:rPr lang="en-US" altLang="zh-CN" dirty="0"/>
              <a:t> (i.e. it holds a one element data), you don’t need to specify any arguments to backward(), however if it has more elements, you need to specify a gradient argument that is a tensor of matching shape</a:t>
            </a:r>
            <a:r>
              <a:rPr lang="en-US" altLang="zh-CN" dirty="0" smtClean="0"/>
              <a:t>.</a:t>
            </a:r>
          </a:p>
          <a:p>
            <a:endParaRPr lang="zh-CN" altLang="en-US" dirty="0"/>
          </a:p>
        </p:txBody>
      </p:sp>
      <p:sp>
        <p:nvSpPr>
          <p:cNvPr id="5" name="文本框 4"/>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solidFill>
              </a:rPr>
              <a:t>Tensors</a:t>
            </a:r>
            <a:endParaRPr lang="zh-CN" altLang="en-US" dirty="0">
              <a:solidFill>
                <a:schemeClr val="bg1"/>
              </a:solidFill>
            </a:endParaRPr>
          </a:p>
        </p:txBody>
      </p:sp>
      <p:sp>
        <p:nvSpPr>
          <p:cNvPr id="6" name="文本框 5"/>
          <p:cNvSpPr txBox="1"/>
          <p:nvPr/>
        </p:nvSpPr>
        <p:spPr>
          <a:xfrm>
            <a:off x="1931094" y="137160"/>
            <a:ext cx="1052917"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err="1"/>
              <a:t>Autograd</a:t>
            </a:r>
            <a:endParaRPr lang="zh-CN" altLang="en-US" dirty="0"/>
          </a:p>
        </p:txBody>
      </p:sp>
      <p:sp>
        <p:nvSpPr>
          <p:cNvPr id="7" name="文本框 6"/>
          <p:cNvSpPr txBox="1"/>
          <p:nvPr/>
        </p:nvSpPr>
        <p:spPr>
          <a:xfrm>
            <a:off x="7715285" y="137160"/>
            <a:ext cx="1262974" cy="369332"/>
          </a:xfrm>
          <a:prstGeom prst="rect">
            <a:avLst/>
          </a:prstGeom>
          <a:noFill/>
        </p:spPr>
        <p:txBody>
          <a:bodyPr wrap="none" rtlCol="0">
            <a:spAutoFit/>
          </a:bodyPr>
          <a:lstStyle/>
          <a:p>
            <a:r>
              <a:rPr lang="en-US" altLang="zh-CN" dirty="0" smtClean="0">
                <a:solidFill>
                  <a:schemeClr val="bg1">
                    <a:lumMod val="50000"/>
                  </a:schemeClr>
                </a:solidFill>
              </a:rPr>
              <a:t>Experiment</a:t>
            </a:r>
            <a:endParaRPr lang="zh-CN" altLang="en-US" dirty="0">
              <a:solidFill>
                <a:schemeClr val="bg1">
                  <a:lumMod val="50000"/>
                </a:schemeClr>
              </a:solidFill>
            </a:endParaRPr>
          </a:p>
        </p:txBody>
      </p:sp>
      <p:sp>
        <p:nvSpPr>
          <p:cNvPr id="8" name="文本框 7"/>
          <p:cNvSpPr txBox="1"/>
          <p:nvPr/>
        </p:nvSpPr>
        <p:spPr>
          <a:xfrm>
            <a:off x="3811603" y="137160"/>
            <a:ext cx="1066959" cy="369332"/>
          </a:xfrm>
          <a:prstGeom prst="rect">
            <a:avLst/>
          </a:prstGeom>
          <a:noFill/>
        </p:spPr>
        <p:txBody>
          <a:bodyPr wrap="none" rtlCol="0">
            <a:spAutoFit/>
          </a:bodyPr>
          <a:lstStyle/>
          <a:p>
            <a:r>
              <a:rPr lang="en-US" altLang="zh-CN" dirty="0" smtClean="0">
                <a:solidFill>
                  <a:schemeClr val="bg1">
                    <a:lumMod val="50000"/>
                  </a:schemeClr>
                </a:solidFill>
              </a:rPr>
              <a:t>Examples</a:t>
            </a:r>
            <a:endParaRPr lang="zh-CN" altLang="en-US" dirty="0">
              <a:solidFill>
                <a:schemeClr val="bg1">
                  <a:lumMod val="50000"/>
                </a:schemeClr>
              </a:solidFill>
            </a:endParaRPr>
          </a:p>
        </p:txBody>
      </p:sp>
      <p:sp>
        <p:nvSpPr>
          <p:cNvPr id="9" name="文本框 8"/>
          <p:cNvSpPr txBox="1"/>
          <p:nvPr/>
        </p:nvSpPr>
        <p:spPr>
          <a:xfrm>
            <a:off x="5904731" y="137160"/>
            <a:ext cx="1094980" cy="369332"/>
          </a:xfrm>
          <a:prstGeom prst="rect">
            <a:avLst/>
          </a:prstGeom>
          <a:noFill/>
        </p:spPr>
        <p:txBody>
          <a:bodyPr wrap="none" rtlCol="0">
            <a:spAutoFit/>
          </a:bodyPr>
          <a:lstStyle/>
          <a:p>
            <a:r>
              <a:rPr lang="en-US" altLang="zh-CN" dirty="0" smtClean="0">
                <a:solidFill>
                  <a:schemeClr val="bg1">
                    <a:lumMod val="50000"/>
                  </a:schemeClr>
                </a:solidFill>
              </a:rPr>
              <a:t>Extension</a:t>
            </a:r>
            <a:endParaRPr lang="zh-CN" altLang="en-US" dirty="0">
              <a:solidFill>
                <a:schemeClr val="bg1">
                  <a:lumMod val="50000"/>
                </a:schemeClr>
              </a:solidFill>
            </a:endParaRPr>
          </a:p>
        </p:txBody>
      </p:sp>
      <p:sp>
        <p:nvSpPr>
          <p:cNvPr id="10" name="椭圆 9"/>
          <p:cNvSpPr/>
          <p:nvPr/>
        </p:nvSpPr>
        <p:spPr>
          <a:xfrm>
            <a:off x="19202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 name="椭圆 10"/>
          <p:cNvSpPr/>
          <p:nvPr/>
        </p:nvSpPr>
        <p:spPr>
          <a:xfrm>
            <a:off x="3877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2" name="椭圆 11"/>
          <p:cNvSpPr/>
          <p:nvPr/>
        </p:nvSpPr>
        <p:spPr>
          <a:xfrm>
            <a:off x="48554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3" name="椭圆 12"/>
          <p:cNvSpPr/>
          <p:nvPr/>
        </p:nvSpPr>
        <p:spPr>
          <a:xfrm>
            <a:off x="68122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4" name="椭圆 13"/>
          <p:cNvSpPr/>
          <p:nvPr/>
        </p:nvSpPr>
        <p:spPr>
          <a:xfrm>
            <a:off x="97475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5" name="椭圆 14"/>
          <p:cNvSpPr/>
          <p:nvPr/>
        </p:nvSpPr>
        <p:spPr>
          <a:xfrm>
            <a:off x="107259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6" name="椭圆 15"/>
          <p:cNvSpPr/>
          <p:nvPr/>
        </p:nvSpPr>
        <p:spPr>
          <a:xfrm>
            <a:off x="77907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7" name="椭圆 16"/>
          <p:cNvSpPr/>
          <p:nvPr/>
        </p:nvSpPr>
        <p:spPr>
          <a:xfrm>
            <a:off x="28986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8" name="椭圆 17"/>
          <p:cNvSpPr/>
          <p:nvPr/>
        </p:nvSpPr>
        <p:spPr>
          <a:xfrm>
            <a:off x="58338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9" name="椭圆 18"/>
          <p:cNvSpPr/>
          <p:nvPr/>
        </p:nvSpPr>
        <p:spPr>
          <a:xfrm>
            <a:off x="87691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0" name="椭圆 19"/>
          <p:cNvSpPr/>
          <p:nvPr/>
        </p:nvSpPr>
        <p:spPr>
          <a:xfrm>
            <a:off x="78183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1" name="椭圆 20"/>
          <p:cNvSpPr/>
          <p:nvPr/>
        </p:nvSpPr>
        <p:spPr>
          <a:xfrm>
            <a:off x="80018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2" name="椭圆 21"/>
          <p:cNvSpPr/>
          <p:nvPr/>
        </p:nvSpPr>
        <p:spPr>
          <a:xfrm>
            <a:off x="80936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3" name="椭圆 22"/>
          <p:cNvSpPr/>
          <p:nvPr/>
        </p:nvSpPr>
        <p:spPr>
          <a:xfrm>
            <a:off x="79100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4" name="椭圆 23"/>
          <p:cNvSpPr/>
          <p:nvPr/>
        </p:nvSpPr>
        <p:spPr>
          <a:xfrm>
            <a:off x="390873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5" name="椭圆 24"/>
          <p:cNvSpPr/>
          <p:nvPr/>
        </p:nvSpPr>
        <p:spPr>
          <a:xfrm>
            <a:off x="410270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6" name="椭圆 25"/>
          <p:cNvSpPr/>
          <p:nvPr/>
        </p:nvSpPr>
        <p:spPr>
          <a:xfrm>
            <a:off x="419969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7" name="椭圆 26"/>
          <p:cNvSpPr/>
          <p:nvPr/>
        </p:nvSpPr>
        <p:spPr>
          <a:xfrm>
            <a:off x="439366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8" name="椭圆 27"/>
          <p:cNvSpPr/>
          <p:nvPr/>
        </p:nvSpPr>
        <p:spPr>
          <a:xfrm>
            <a:off x="468462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9" name="椭圆 28"/>
          <p:cNvSpPr/>
          <p:nvPr/>
        </p:nvSpPr>
        <p:spPr>
          <a:xfrm>
            <a:off x="478160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0" name="椭圆 29"/>
          <p:cNvSpPr/>
          <p:nvPr/>
        </p:nvSpPr>
        <p:spPr>
          <a:xfrm>
            <a:off x="449064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1" name="椭圆 30"/>
          <p:cNvSpPr/>
          <p:nvPr/>
        </p:nvSpPr>
        <p:spPr>
          <a:xfrm>
            <a:off x="400571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2" name="椭圆 31"/>
          <p:cNvSpPr/>
          <p:nvPr/>
        </p:nvSpPr>
        <p:spPr>
          <a:xfrm>
            <a:off x="429667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3" name="椭圆 32"/>
          <p:cNvSpPr/>
          <p:nvPr/>
        </p:nvSpPr>
        <p:spPr>
          <a:xfrm>
            <a:off x="458763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4" name="椭圆 33"/>
          <p:cNvSpPr/>
          <p:nvPr/>
        </p:nvSpPr>
        <p:spPr>
          <a:xfrm>
            <a:off x="60072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5" name="椭圆 34"/>
          <p:cNvSpPr/>
          <p:nvPr/>
        </p:nvSpPr>
        <p:spPr>
          <a:xfrm>
            <a:off x="61907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6" name="椭圆 35"/>
          <p:cNvSpPr/>
          <p:nvPr/>
        </p:nvSpPr>
        <p:spPr>
          <a:xfrm>
            <a:off x="6282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7" name="椭圆 36"/>
          <p:cNvSpPr/>
          <p:nvPr/>
        </p:nvSpPr>
        <p:spPr>
          <a:xfrm>
            <a:off x="646610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8" name="椭圆 37"/>
          <p:cNvSpPr/>
          <p:nvPr/>
        </p:nvSpPr>
        <p:spPr>
          <a:xfrm>
            <a:off x="674144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9" name="椭圆 38"/>
          <p:cNvSpPr/>
          <p:nvPr/>
        </p:nvSpPr>
        <p:spPr>
          <a:xfrm>
            <a:off x="655788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0" name="椭圆 39"/>
          <p:cNvSpPr/>
          <p:nvPr/>
        </p:nvSpPr>
        <p:spPr>
          <a:xfrm>
            <a:off x="60989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1" name="椭圆 40"/>
          <p:cNvSpPr/>
          <p:nvPr/>
        </p:nvSpPr>
        <p:spPr>
          <a:xfrm>
            <a:off x="63743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2" name="椭圆 41"/>
          <p:cNvSpPr/>
          <p:nvPr/>
        </p:nvSpPr>
        <p:spPr>
          <a:xfrm>
            <a:off x="664966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3" name="椭圆 42"/>
          <p:cNvSpPr/>
          <p:nvPr/>
        </p:nvSpPr>
        <p:spPr>
          <a:xfrm>
            <a:off x="200697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4" name="椭圆 43"/>
          <p:cNvSpPr/>
          <p:nvPr/>
        </p:nvSpPr>
        <p:spPr>
          <a:xfrm>
            <a:off x="220265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5" name="椭圆 44"/>
          <p:cNvSpPr/>
          <p:nvPr/>
        </p:nvSpPr>
        <p:spPr>
          <a:xfrm>
            <a:off x="230049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6" name="椭圆 45"/>
          <p:cNvSpPr/>
          <p:nvPr/>
        </p:nvSpPr>
        <p:spPr>
          <a:xfrm>
            <a:off x="249617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7" name="椭圆 46"/>
          <p:cNvSpPr/>
          <p:nvPr/>
        </p:nvSpPr>
        <p:spPr>
          <a:xfrm>
            <a:off x="278970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8" name="椭圆 47"/>
          <p:cNvSpPr/>
          <p:nvPr/>
        </p:nvSpPr>
        <p:spPr>
          <a:xfrm>
            <a:off x="288754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9" name="椭圆 48"/>
          <p:cNvSpPr/>
          <p:nvPr/>
        </p:nvSpPr>
        <p:spPr>
          <a:xfrm>
            <a:off x="259401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0" name="椭圆 49"/>
          <p:cNvSpPr/>
          <p:nvPr/>
        </p:nvSpPr>
        <p:spPr>
          <a:xfrm>
            <a:off x="210481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1" name="椭圆 50"/>
          <p:cNvSpPr/>
          <p:nvPr/>
        </p:nvSpPr>
        <p:spPr>
          <a:xfrm>
            <a:off x="239833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2" name="椭圆 51"/>
          <p:cNvSpPr/>
          <p:nvPr/>
        </p:nvSpPr>
        <p:spPr>
          <a:xfrm>
            <a:off x="269186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3" name="椭圆 52"/>
          <p:cNvSpPr/>
          <p:nvPr/>
        </p:nvSpPr>
        <p:spPr>
          <a:xfrm>
            <a:off x="49755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4" name="椭圆 53"/>
          <p:cNvSpPr/>
          <p:nvPr/>
        </p:nvSpPr>
        <p:spPr>
          <a:xfrm>
            <a:off x="526653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5" name="椭圆 54"/>
          <p:cNvSpPr/>
          <p:nvPr/>
        </p:nvSpPr>
        <p:spPr>
          <a:xfrm>
            <a:off x="5169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6" name="椭圆 55"/>
          <p:cNvSpPr/>
          <p:nvPr/>
        </p:nvSpPr>
        <p:spPr>
          <a:xfrm>
            <a:off x="507256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7" name="椭圆 56"/>
          <p:cNvSpPr/>
          <p:nvPr/>
        </p:nvSpPr>
        <p:spPr>
          <a:xfrm>
            <a:off x="48785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Tree>
    <p:extLst>
      <p:ext uri="{BB962C8B-B14F-4D97-AF65-F5344CB8AC3E}">
        <p14:creationId xmlns:p14="http://schemas.microsoft.com/office/powerpoint/2010/main" val="35102467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向量求导</a:t>
            </a:r>
            <a:endParaRPr lang="zh-CN" altLang="en-US" dirty="0"/>
          </a:p>
        </p:txBody>
      </p:sp>
      <p:sp>
        <p:nvSpPr>
          <p:cNvPr id="3" name="内容占位符 2"/>
          <p:cNvSpPr>
            <a:spLocks noGrp="1"/>
          </p:cNvSpPr>
          <p:nvPr>
            <p:ph idx="1"/>
          </p:nvPr>
        </p:nvSpPr>
        <p:spPr/>
        <p:txBody>
          <a:bodyPr/>
          <a:lstStyle/>
          <a:p>
            <a:r>
              <a:rPr lang="en-US" altLang="zh-CN" dirty="0"/>
              <a:t>if you have a vector valued function y⃗ =f(x⃗ ), then the gradient of y⃗  with respect to x⃗  is a </a:t>
            </a:r>
            <a:r>
              <a:rPr lang="en-US" altLang="zh-CN" dirty="0" err="1"/>
              <a:t>Jacobian</a:t>
            </a:r>
            <a:r>
              <a:rPr lang="en-US" altLang="zh-CN" dirty="0"/>
              <a:t> matrix</a:t>
            </a:r>
            <a:r>
              <a:rPr lang="en-US" altLang="zh-CN" dirty="0" smtClean="0"/>
              <a:t>:</a:t>
            </a:r>
          </a:p>
          <a:p>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0368" y="2652484"/>
            <a:ext cx="3355424" cy="2206645"/>
          </a:xfrm>
          <a:prstGeom prst="rect">
            <a:avLst/>
          </a:prstGeom>
        </p:spPr>
      </p:pic>
      <p:sp>
        <p:nvSpPr>
          <p:cNvPr id="6" name="文本框 5"/>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solidFill>
              </a:rPr>
              <a:t>Tensors</a:t>
            </a:r>
            <a:endParaRPr lang="zh-CN" altLang="en-US" dirty="0">
              <a:solidFill>
                <a:schemeClr val="bg1"/>
              </a:solidFill>
            </a:endParaRPr>
          </a:p>
        </p:txBody>
      </p:sp>
      <p:sp>
        <p:nvSpPr>
          <p:cNvPr id="7" name="文本框 6"/>
          <p:cNvSpPr txBox="1"/>
          <p:nvPr/>
        </p:nvSpPr>
        <p:spPr>
          <a:xfrm>
            <a:off x="1931094" y="137160"/>
            <a:ext cx="1052917"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err="1"/>
              <a:t>Autograd</a:t>
            </a:r>
            <a:endParaRPr lang="zh-CN" altLang="en-US" dirty="0"/>
          </a:p>
        </p:txBody>
      </p:sp>
      <p:sp>
        <p:nvSpPr>
          <p:cNvPr id="8" name="文本框 7"/>
          <p:cNvSpPr txBox="1"/>
          <p:nvPr/>
        </p:nvSpPr>
        <p:spPr>
          <a:xfrm>
            <a:off x="7715285" y="137160"/>
            <a:ext cx="1262974" cy="369332"/>
          </a:xfrm>
          <a:prstGeom prst="rect">
            <a:avLst/>
          </a:prstGeom>
          <a:noFill/>
        </p:spPr>
        <p:txBody>
          <a:bodyPr wrap="none" rtlCol="0">
            <a:spAutoFit/>
          </a:bodyPr>
          <a:lstStyle/>
          <a:p>
            <a:r>
              <a:rPr lang="en-US" altLang="zh-CN" dirty="0" smtClean="0">
                <a:solidFill>
                  <a:schemeClr val="bg1">
                    <a:lumMod val="50000"/>
                  </a:schemeClr>
                </a:solidFill>
              </a:rPr>
              <a:t>Experiment</a:t>
            </a:r>
            <a:endParaRPr lang="zh-CN" altLang="en-US" dirty="0">
              <a:solidFill>
                <a:schemeClr val="bg1">
                  <a:lumMod val="50000"/>
                </a:schemeClr>
              </a:solidFill>
            </a:endParaRPr>
          </a:p>
        </p:txBody>
      </p:sp>
      <p:sp>
        <p:nvSpPr>
          <p:cNvPr id="9" name="文本框 8"/>
          <p:cNvSpPr txBox="1"/>
          <p:nvPr/>
        </p:nvSpPr>
        <p:spPr>
          <a:xfrm>
            <a:off x="3811603" y="137160"/>
            <a:ext cx="1066959" cy="369332"/>
          </a:xfrm>
          <a:prstGeom prst="rect">
            <a:avLst/>
          </a:prstGeom>
          <a:noFill/>
        </p:spPr>
        <p:txBody>
          <a:bodyPr wrap="none" rtlCol="0">
            <a:spAutoFit/>
          </a:bodyPr>
          <a:lstStyle/>
          <a:p>
            <a:r>
              <a:rPr lang="en-US" altLang="zh-CN" dirty="0" smtClean="0">
                <a:solidFill>
                  <a:schemeClr val="bg1">
                    <a:lumMod val="50000"/>
                  </a:schemeClr>
                </a:solidFill>
              </a:rPr>
              <a:t>Examples</a:t>
            </a:r>
            <a:endParaRPr lang="zh-CN" altLang="en-US" dirty="0">
              <a:solidFill>
                <a:schemeClr val="bg1">
                  <a:lumMod val="50000"/>
                </a:schemeClr>
              </a:solidFill>
            </a:endParaRPr>
          </a:p>
        </p:txBody>
      </p:sp>
      <p:sp>
        <p:nvSpPr>
          <p:cNvPr id="10" name="文本框 9"/>
          <p:cNvSpPr txBox="1"/>
          <p:nvPr/>
        </p:nvSpPr>
        <p:spPr>
          <a:xfrm>
            <a:off x="5904731" y="137160"/>
            <a:ext cx="1094980" cy="369332"/>
          </a:xfrm>
          <a:prstGeom prst="rect">
            <a:avLst/>
          </a:prstGeom>
          <a:noFill/>
        </p:spPr>
        <p:txBody>
          <a:bodyPr wrap="none" rtlCol="0">
            <a:spAutoFit/>
          </a:bodyPr>
          <a:lstStyle/>
          <a:p>
            <a:r>
              <a:rPr lang="en-US" altLang="zh-CN" dirty="0" smtClean="0">
                <a:solidFill>
                  <a:schemeClr val="bg1">
                    <a:lumMod val="50000"/>
                  </a:schemeClr>
                </a:solidFill>
              </a:rPr>
              <a:t>Extension</a:t>
            </a:r>
            <a:endParaRPr lang="zh-CN" altLang="en-US" dirty="0">
              <a:solidFill>
                <a:schemeClr val="bg1">
                  <a:lumMod val="50000"/>
                </a:schemeClr>
              </a:solidFill>
            </a:endParaRPr>
          </a:p>
        </p:txBody>
      </p:sp>
      <p:sp>
        <p:nvSpPr>
          <p:cNvPr id="11" name="椭圆 10"/>
          <p:cNvSpPr/>
          <p:nvPr/>
        </p:nvSpPr>
        <p:spPr>
          <a:xfrm>
            <a:off x="19202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2" name="椭圆 11"/>
          <p:cNvSpPr/>
          <p:nvPr/>
        </p:nvSpPr>
        <p:spPr>
          <a:xfrm>
            <a:off x="3877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3" name="椭圆 12"/>
          <p:cNvSpPr/>
          <p:nvPr/>
        </p:nvSpPr>
        <p:spPr>
          <a:xfrm>
            <a:off x="48554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4" name="椭圆 13"/>
          <p:cNvSpPr/>
          <p:nvPr/>
        </p:nvSpPr>
        <p:spPr>
          <a:xfrm>
            <a:off x="68122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5" name="椭圆 14"/>
          <p:cNvSpPr/>
          <p:nvPr/>
        </p:nvSpPr>
        <p:spPr>
          <a:xfrm>
            <a:off x="97475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6" name="椭圆 15"/>
          <p:cNvSpPr/>
          <p:nvPr/>
        </p:nvSpPr>
        <p:spPr>
          <a:xfrm>
            <a:off x="107259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7" name="椭圆 16"/>
          <p:cNvSpPr/>
          <p:nvPr/>
        </p:nvSpPr>
        <p:spPr>
          <a:xfrm>
            <a:off x="77907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8" name="椭圆 17"/>
          <p:cNvSpPr/>
          <p:nvPr/>
        </p:nvSpPr>
        <p:spPr>
          <a:xfrm>
            <a:off x="28986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9" name="椭圆 18"/>
          <p:cNvSpPr/>
          <p:nvPr/>
        </p:nvSpPr>
        <p:spPr>
          <a:xfrm>
            <a:off x="58338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0" name="椭圆 19"/>
          <p:cNvSpPr/>
          <p:nvPr/>
        </p:nvSpPr>
        <p:spPr>
          <a:xfrm>
            <a:off x="87691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1" name="椭圆 20"/>
          <p:cNvSpPr/>
          <p:nvPr/>
        </p:nvSpPr>
        <p:spPr>
          <a:xfrm>
            <a:off x="78183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2" name="椭圆 21"/>
          <p:cNvSpPr/>
          <p:nvPr/>
        </p:nvSpPr>
        <p:spPr>
          <a:xfrm>
            <a:off x="80018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3" name="椭圆 22"/>
          <p:cNvSpPr/>
          <p:nvPr/>
        </p:nvSpPr>
        <p:spPr>
          <a:xfrm>
            <a:off x="80936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4" name="椭圆 23"/>
          <p:cNvSpPr/>
          <p:nvPr/>
        </p:nvSpPr>
        <p:spPr>
          <a:xfrm>
            <a:off x="79100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5" name="椭圆 24"/>
          <p:cNvSpPr/>
          <p:nvPr/>
        </p:nvSpPr>
        <p:spPr>
          <a:xfrm>
            <a:off x="390873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6" name="椭圆 25"/>
          <p:cNvSpPr/>
          <p:nvPr/>
        </p:nvSpPr>
        <p:spPr>
          <a:xfrm>
            <a:off x="410270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7" name="椭圆 26"/>
          <p:cNvSpPr/>
          <p:nvPr/>
        </p:nvSpPr>
        <p:spPr>
          <a:xfrm>
            <a:off x="419969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8" name="椭圆 27"/>
          <p:cNvSpPr/>
          <p:nvPr/>
        </p:nvSpPr>
        <p:spPr>
          <a:xfrm>
            <a:off x="439366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9" name="椭圆 28"/>
          <p:cNvSpPr/>
          <p:nvPr/>
        </p:nvSpPr>
        <p:spPr>
          <a:xfrm>
            <a:off x="468462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0" name="椭圆 29"/>
          <p:cNvSpPr/>
          <p:nvPr/>
        </p:nvSpPr>
        <p:spPr>
          <a:xfrm>
            <a:off x="478160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1" name="椭圆 30"/>
          <p:cNvSpPr/>
          <p:nvPr/>
        </p:nvSpPr>
        <p:spPr>
          <a:xfrm>
            <a:off x="449064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2" name="椭圆 31"/>
          <p:cNvSpPr/>
          <p:nvPr/>
        </p:nvSpPr>
        <p:spPr>
          <a:xfrm>
            <a:off x="400571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3" name="椭圆 32"/>
          <p:cNvSpPr/>
          <p:nvPr/>
        </p:nvSpPr>
        <p:spPr>
          <a:xfrm>
            <a:off x="429667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4" name="椭圆 33"/>
          <p:cNvSpPr/>
          <p:nvPr/>
        </p:nvSpPr>
        <p:spPr>
          <a:xfrm>
            <a:off x="458763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5" name="椭圆 34"/>
          <p:cNvSpPr/>
          <p:nvPr/>
        </p:nvSpPr>
        <p:spPr>
          <a:xfrm>
            <a:off x="60072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6" name="椭圆 35"/>
          <p:cNvSpPr/>
          <p:nvPr/>
        </p:nvSpPr>
        <p:spPr>
          <a:xfrm>
            <a:off x="61907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7" name="椭圆 36"/>
          <p:cNvSpPr/>
          <p:nvPr/>
        </p:nvSpPr>
        <p:spPr>
          <a:xfrm>
            <a:off x="6282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8" name="椭圆 37"/>
          <p:cNvSpPr/>
          <p:nvPr/>
        </p:nvSpPr>
        <p:spPr>
          <a:xfrm>
            <a:off x="646610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9" name="椭圆 38"/>
          <p:cNvSpPr/>
          <p:nvPr/>
        </p:nvSpPr>
        <p:spPr>
          <a:xfrm>
            <a:off x="674144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0" name="椭圆 39"/>
          <p:cNvSpPr/>
          <p:nvPr/>
        </p:nvSpPr>
        <p:spPr>
          <a:xfrm>
            <a:off x="655788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1" name="椭圆 40"/>
          <p:cNvSpPr/>
          <p:nvPr/>
        </p:nvSpPr>
        <p:spPr>
          <a:xfrm>
            <a:off x="60989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2" name="椭圆 41"/>
          <p:cNvSpPr/>
          <p:nvPr/>
        </p:nvSpPr>
        <p:spPr>
          <a:xfrm>
            <a:off x="63743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3" name="椭圆 42"/>
          <p:cNvSpPr/>
          <p:nvPr/>
        </p:nvSpPr>
        <p:spPr>
          <a:xfrm>
            <a:off x="664966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4" name="椭圆 43"/>
          <p:cNvSpPr/>
          <p:nvPr/>
        </p:nvSpPr>
        <p:spPr>
          <a:xfrm>
            <a:off x="200697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5" name="椭圆 44"/>
          <p:cNvSpPr/>
          <p:nvPr/>
        </p:nvSpPr>
        <p:spPr>
          <a:xfrm>
            <a:off x="220265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6" name="椭圆 45"/>
          <p:cNvSpPr/>
          <p:nvPr/>
        </p:nvSpPr>
        <p:spPr>
          <a:xfrm>
            <a:off x="230049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7" name="椭圆 46"/>
          <p:cNvSpPr/>
          <p:nvPr/>
        </p:nvSpPr>
        <p:spPr>
          <a:xfrm>
            <a:off x="249617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8" name="椭圆 47"/>
          <p:cNvSpPr/>
          <p:nvPr/>
        </p:nvSpPr>
        <p:spPr>
          <a:xfrm>
            <a:off x="278970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9" name="椭圆 48"/>
          <p:cNvSpPr/>
          <p:nvPr/>
        </p:nvSpPr>
        <p:spPr>
          <a:xfrm>
            <a:off x="288754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0" name="椭圆 49"/>
          <p:cNvSpPr/>
          <p:nvPr/>
        </p:nvSpPr>
        <p:spPr>
          <a:xfrm>
            <a:off x="259401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1" name="椭圆 50"/>
          <p:cNvSpPr/>
          <p:nvPr/>
        </p:nvSpPr>
        <p:spPr>
          <a:xfrm>
            <a:off x="210481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2" name="椭圆 51"/>
          <p:cNvSpPr/>
          <p:nvPr/>
        </p:nvSpPr>
        <p:spPr>
          <a:xfrm>
            <a:off x="239833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3" name="椭圆 52"/>
          <p:cNvSpPr/>
          <p:nvPr/>
        </p:nvSpPr>
        <p:spPr>
          <a:xfrm>
            <a:off x="269186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4" name="椭圆 53"/>
          <p:cNvSpPr/>
          <p:nvPr/>
        </p:nvSpPr>
        <p:spPr>
          <a:xfrm>
            <a:off x="49755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5" name="椭圆 54"/>
          <p:cNvSpPr/>
          <p:nvPr/>
        </p:nvSpPr>
        <p:spPr>
          <a:xfrm>
            <a:off x="526653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6" name="椭圆 55"/>
          <p:cNvSpPr/>
          <p:nvPr/>
        </p:nvSpPr>
        <p:spPr>
          <a:xfrm>
            <a:off x="5169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7" name="椭圆 56"/>
          <p:cNvSpPr/>
          <p:nvPr/>
        </p:nvSpPr>
        <p:spPr>
          <a:xfrm>
            <a:off x="507256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8" name="椭圆 57"/>
          <p:cNvSpPr/>
          <p:nvPr/>
        </p:nvSpPr>
        <p:spPr>
          <a:xfrm>
            <a:off x="48785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Tree>
    <p:extLst>
      <p:ext uri="{BB962C8B-B14F-4D97-AF65-F5344CB8AC3E}">
        <p14:creationId xmlns:p14="http://schemas.microsoft.com/office/powerpoint/2010/main" val="3748296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向量求导</a:t>
            </a:r>
            <a:endParaRPr lang="zh-CN" altLang="en-US" dirty="0"/>
          </a:p>
        </p:txBody>
      </p:sp>
      <p:sp>
        <p:nvSpPr>
          <p:cNvPr id="3" name="内容占位符 2"/>
          <p:cNvSpPr>
            <a:spLocks noGrp="1"/>
          </p:cNvSpPr>
          <p:nvPr>
            <p:ph idx="1"/>
          </p:nvPr>
        </p:nvSpPr>
        <p:spPr/>
        <p:txBody>
          <a:bodyPr/>
          <a:lstStyle/>
          <a:p>
            <a:r>
              <a:rPr lang="en-US" altLang="zh-CN" dirty="0"/>
              <a:t>Generally speaking, </a:t>
            </a:r>
            <a:r>
              <a:rPr lang="en-US" altLang="zh-CN" dirty="0" err="1">
                <a:solidFill>
                  <a:srgbClr val="C00000"/>
                </a:solidFill>
              </a:rPr>
              <a:t>torch.autograd</a:t>
            </a:r>
            <a:r>
              <a:rPr lang="en-US" altLang="zh-CN" dirty="0"/>
              <a:t> is an engine for computing vector-</a:t>
            </a:r>
            <a:r>
              <a:rPr lang="en-US" altLang="zh-CN" dirty="0" err="1"/>
              <a:t>Jacobian</a:t>
            </a:r>
            <a:r>
              <a:rPr lang="en-US" altLang="zh-CN" dirty="0"/>
              <a:t> product. That is, given any vector v=(v1v2⋯vm)T, compute the product </a:t>
            </a:r>
            <a:r>
              <a:rPr lang="en-US" altLang="zh-CN" dirty="0" err="1"/>
              <a:t>vT⋅J</a:t>
            </a:r>
            <a:r>
              <a:rPr lang="en-US" altLang="zh-CN" dirty="0"/>
              <a:t>. If v happens to be the gradient of a scalar function l=g(y⃗ ), that is, v=(∂l∂y1⋯∂</a:t>
            </a:r>
            <a:r>
              <a:rPr lang="en-US" altLang="zh-CN" dirty="0" err="1"/>
              <a:t>l∂ym</a:t>
            </a:r>
            <a:r>
              <a:rPr lang="en-US" altLang="zh-CN" dirty="0"/>
              <a:t>)T, then by the chain rule, the vector-</a:t>
            </a:r>
            <a:r>
              <a:rPr lang="en-US" altLang="zh-CN" dirty="0" err="1"/>
              <a:t>Jacobian</a:t>
            </a:r>
            <a:r>
              <a:rPr lang="en-US" altLang="zh-CN" dirty="0"/>
              <a:t> product would be the gradient of l with respect to x⃗ :</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779" y="4370531"/>
            <a:ext cx="6714372" cy="2350945"/>
          </a:xfrm>
          <a:prstGeom prst="rect">
            <a:avLst/>
          </a:prstGeom>
        </p:spPr>
      </p:pic>
      <p:sp>
        <p:nvSpPr>
          <p:cNvPr id="5" name="文本框 4"/>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solidFill>
              </a:rPr>
              <a:t>Tensors</a:t>
            </a:r>
            <a:endParaRPr lang="zh-CN" altLang="en-US" dirty="0">
              <a:solidFill>
                <a:schemeClr val="bg1"/>
              </a:solidFill>
            </a:endParaRPr>
          </a:p>
        </p:txBody>
      </p:sp>
      <p:sp>
        <p:nvSpPr>
          <p:cNvPr id="6" name="文本框 5"/>
          <p:cNvSpPr txBox="1"/>
          <p:nvPr/>
        </p:nvSpPr>
        <p:spPr>
          <a:xfrm>
            <a:off x="1931094" y="137160"/>
            <a:ext cx="1052917"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err="1"/>
              <a:t>Autograd</a:t>
            </a:r>
            <a:endParaRPr lang="zh-CN" altLang="en-US" dirty="0"/>
          </a:p>
        </p:txBody>
      </p:sp>
      <p:sp>
        <p:nvSpPr>
          <p:cNvPr id="7" name="文本框 6"/>
          <p:cNvSpPr txBox="1"/>
          <p:nvPr/>
        </p:nvSpPr>
        <p:spPr>
          <a:xfrm>
            <a:off x="7715285" y="137160"/>
            <a:ext cx="1262974" cy="369332"/>
          </a:xfrm>
          <a:prstGeom prst="rect">
            <a:avLst/>
          </a:prstGeom>
          <a:noFill/>
        </p:spPr>
        <p:txBody>
          <a:bodyPr wrap="none" rtlCol="0">
            <a:spAutoFit/>
          </a:bodyPr>
          <a:lstStyle/>
          <a:p>
            <a:r>
              <a:rPr lang="en-US" altLang="zh-CN" dirty="0" smtClean="0">
                <a:solidFill>
                  <a:schemeClr val="bg1">
                    <a:lumMod val="50000"/>
                  </a:schemeClr>
                </a:solidFill>
              </a:rPr>
              <a:t>Experiment</a:t>
            </a:r>
            <a:endParaRPr lang="zh-CN" altLang="en-US" dirty="0">
              <a:solidFill>
                <a:schemeClr val="bg1">
                  <a:lumMod val="50000"/>
                </a:schemeClr>
              </a:solidFill>
            </a:endParaRPr>
          </a:p>
        </p:txBody>
      </p:sp>
      <p:sp>
        <p:nvSpPr>
          <p:cNvPr id="8" name="文本框 7"/>
          <p:cNvSpPr txBox="1"/>
          <p:nvPr/>
        </p:nvSpPr>
        <p:spPr>
          <a:xfrm>
            <a:off x="3811603" y="137160"/>
            <a:ext cx="1066959" cy="369332"/>
          </a:xfrm>
          <a:prstGeom prst="rect">
            <a:avLst/>
          </a:prstGeom>
          <a:noFill/>
        </p:spPr>
        <p:txBody>
          <a:bodyPr wrap="none" rtlCol="0">
            <a:spAutoFit/>
          </a:bodyPr>
          <a:lstStyle/>
          <a:p>
            <a:r>
              <a:rPr lang="en-US" altLang="zh-CN" dirty="0" smtClean="0">
                <a:solidFill>
                  <a:schemeClr val="bg1">
                    <a:lumMod val="50000"/>
                  </a:schemeClr>
                </a:solidFill>
              </a:rPr>
              <a:t>Examples</a:t>
            </a:r>
            <a:endParaRPr lang="zh-CN" altLang="en-US" dirty="0">
              <a:solidFill>
                <a:schemeClr val="bg1">
                  <a:lumMod val="50000"/>
                </a:schemeClr>
              </a:solidFill>
            </a:endParaRPr>
          </a:p>
        </p:txBody>
      </p:sp>
      <p:sp>
        <p:nvSpPr>
          <p:cNvPr id="9" name="文本框 8"/>
          <p:cNvSpPr txBox="1"/>
          <p:nvPr/>
        </p:nvSpPr>
        <p:spPr>
          <a:xfrm>
            <a:off x="5904731" y="137160"/>
            <a:ext cx="1094980" cy="369332"/>
          </a:xfrm>
          <a:prstGeom prst="rect">
            <a:avLst/>
          </a:prstGeom>
          <a:noFill/>
        </p:spPr>
        <p:txBody>
          <a:bodyPr wrap="none" rtlCol="0">
            <a:spAutoFit/>
          </a:bodyPr>
          <a:lstStyle/>
          <a:p>
            <a:r>
              <a:rPr lang="en-US" altLang="zh-CN" dirty="0" smtClean="0">
                <a:solidFill>
                  <a:schemeClr val="bg1">
                    <a:lumMod val="50000"/>
                  </a:schemeClr>
                </a:solidFill>
              </a:rPr>
              <a:t>Extension</a:t>
            </a:r>
            <a:endParaRPr lang="zh-CN" altLang="en-US" dirty="0">
              <a:solidFill>
                <a:schemeClr val="bg1">
                  <a:lumMod val="50000"/>
                </a:schemeClr>
              </a:solidFill>
            </a:endParaRPr>
          </a:p>
        </p:txBody>
      </p:sp>
      <p:sp>
        <p:nvSpPr>
          <p:cNvPr id="10" name="椭圆 9"/>
          <p:cNvSpPr/>
          <p:nvPr/>
        </p:nvSpPr>
        <p:spPr>
          <a:xfrm>
            <a:off x="19202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 name="椭圆 10"/>
          <p:cNvSpPr/>
          <p:nvPr/>
        </p:nvSpPr>
        <p:spPr>
          <a:xfrm>
            <a:off x="3877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2" name="椭圆 11"/>
          <p:cNvSpPr/>
          <p:nvPr/>
        </p:nvSpPr>
        <p:spPr>
          <a:xfrm>
            <a:off x="48554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3" name="椭圆 12"/>
          <p:cNvSpPr/>
          <p:nvPr/>
        </p:nvSpPr>
        <p:spPr>
          <a:xfrm>
            <a:off x="68122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4" name="椭圆 13"/>
          <p:cNvSpPr/>
          <p:nvPr/>
        </p:nvSpPr>
        <p:spPr>
          <a:xfrm>
            <a:off x="97475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5" name="椭圆 14"/>
          <p:cNvSpPr/>
          <p:nvPr/>
        </p:nvSpPr>
        <p:spPr>
          <a:xfrm>
            <a:off x="107259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6" name="椭圆 15"/>
          <p:cNvSpPr/>
          <p:nvPr/>
        </p:nvSpPr>
        <p:spPr>
          <a:xfrm>
            <a:off x="77907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7" name="椭圆 16"/>
          <p:cNvSpPr/>
          <p:nvPr/>
        </p:nvSpPr>
        <p:spPr>
          <a:xfrm>
            <a:off x="28986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8" name="椭圆 17"/>
          <p:cNvSpPr/>
          <p:nvPr/>
        </p:nvSpPr>
        <p:spPr>
          <a:xfrm>
            <a:off x="58338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9" name="椭圆 18"/>
          <p:cNvSpPr/>
          <p:nvPr/>
        </p:nvSpPr>
        <p:spPr>
          <a:xfrm>
            <a:off x="87691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0" name="椭圆 19"/>
          <p:cNvSpPr/>
          <p:nvPr/>
        </p:nvSpPr>
        <p:spPr>
          <a:xfrm>
            <a:off x="78183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1" name="椭圆 20"/>
          <p:cNvSpPr/>
          <p:nvPr/>
        </p:nvSpPr>
        <p:spPr>
          <a:xfrm>
            <a:off x="80018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2" name="椭圆 21"/>
          <p:cNvSpPr/>
          <p:nvPr/>
        </p:nvSpPr>
        <p:spPr>
          <a:xfrm>
            <a:off x="80936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3" name="椭圆 22"/>
          <p:cNvSpPr/>
          <p:nvPr/>
        </p:nvSpPr>
        <p:spPr>
          <a:xfrm>
            <a:off x="79100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4" name="椭圆 23"/>
          <p:cNvSpPr/>
          <p:nvPr/>
        </p:nvSpPr>
        <p:spPr>
          <a:xfrm>
            <a:off x="390873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5" name="椭圆 24"/>
          <p:cNvSpPr/>
          <p:nvPr/>
        </p:nvSpPr>
        <p:spPr>
          <a:xfrm>
            <a:off x="410270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6" name="椭圆 25"/>
          <p:cNvSpPr/>
          <p:nvPr/>
        </p:nvSpPr>
        <p:spPr>
          <a:xfrm>
            <a:off x="419969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7" name="椭圆 26"/>
          <p:cNvSpPr/>
          <p:nvPr/>
        </p:nvSpPr>
        <p:spPr>
          <a:xfrm>
            <a:off x="439366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8" name="椭圆 27"/>
          <p:cNvSpPr/>
          <p:nvPr/>
        </p:nvSpPr>
        <p:spPr>
          <a:xfrm>
            <a:off x="468462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9" name="椭圆 28"/>
          <p:cNvSpPr/>
          <p:nvPr/>
        </p:nvSpPr>
        <p:spPr>
          <a:xfrm>
            <a:off x="478160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0" name="椭圆 29"/>
          <p:cNvSpPr/>
          <p:nvPr/>
        </p:nvSpPr>
        <p:spPr>
          <a:xfrm>
            <a:off x="449064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1" name="椭圆 30"/>
          <p:cNvSpPr/>
          <p:nvPr/>
        </p:nvSpPr>
        <p:spPr>
          <a:xfrm>
            <a:off x="400571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2" name="椭圆 31"/>
          <p:cNvSpPr/>
          <p:nvPr/>
        </p:nvSpPr>
        <p:spPr>
          <a:xfrm>
            <a:off x="429667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3" name="椭圆 32"/>
          <p:cNvSpPr/>
          <p:nvPr/>
        </p:nvSpPr>
        <p:spPr>
          <a:xfrm>
            <a:off x="458763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4" name="椭圆 33"/>
          <p:cNvSpPr/>
          <p:nvPr/>
        </p:nvSpPr>
        <p:spPr>
          <a:xfrm>
            <a:off x="60072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5" name="椭圆 34"/>
          <p:cNvSpPr/>
          <p:nvPr/>
        </p:nvSpPr>
        <p:spPr>
          <a:xfrm>
            <a:off x="61907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6" name="椭圆 35"/>
          <p:cNvSpPr/>
          <p:nvPr/>
        </p:nvSpPr>
        <p:spPr>
          <a:xfrm>
            <a:off x="6282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7" name="椭圆 36"/>
          <p:cNvSpPr/>
          <p:nvPr/>
        </p:nvSpPr>
        <p:spPr>
          <a:xfrm>
            <a:off x="646610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8" name="椭圆 37"/>
          <p:cNvSpPr/>
          <p:nvPr/>
        </p:nvSpPr>
        <p:spPr>
          <a:xfrm>
            <a:off x="674144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9" name="椭圆 38"/>
          <p:cNvSpPr/>
          <p:nvPr/>
        </p:nvSpPr>
        <p:spPr>
          <a:xfrm>
            <a:off x="655788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0" name="椭圆 39"/>
          <p:cNvSpPr/>
          <p:nvPr/>
        </p:nvSpPr>
        <p:spPr>
          <a:xfrm>
            <a:off x="60989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1" name="椭圆 40"/>
          <p:cNvSpPr/>
          <p:nvPr/>
        </p:nvSpPr>
        <p:spPr>
          <a:xfrm>
            <a:off x="63743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2" name="椭圆 41"/>
          <p:cNvSpPr/>
          <p:nvPr/>
        </p:nvSpPr>
        <p:spPr>
          <a:xfrm>
            <a:off x="664966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3" name="椭圆 42"/>
          <p:cNvSpPr/>
          <p:nvPr/>
        </p:nvSpPr>
        <p:spPr>
          <a:xfrm>
            <a:off x="200697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4" name="椭圆 43"/>
          <p:cNvSpPr/>
          <p:nvPr/>
        </p:nvSpPr>
        <p:spPr>
          <a:xfrm>
            <a:off x="220265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5" name="椭圆 44"/>
          <p:cNvSpPr/>
          <p:nvPr/>
        </p:nvSpPr>
        <p:spPr>
          <a:xfrm>
            <a:off x="230049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6" name="椭圆 45"/>
          <p:cNvSpPr/>
          <p:nvPr/>
        </p:nvSpPr>
        <p:spPr>
          <a:xfrm>
            <a:off x="249617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7" name="椭圆 46"/>
          <p:cNvSpPr/>
          <p:nvPr/>
        </p:nvSpPr>
        <p:spPr>
          <a:xfrm>
            <a:off x="278970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8" name="椭圆 47"/>
          <p:cNvSpPr/>
          <p:nvPr/>
        </p:nvSpPr>
        <p:spPr>
          <a:xfrm>
            <a:off x="288754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9" name="椭圆 48"/>
          <p:cNvSpPr/>
          <p:nvPr/>
        </p:nvSpPr>
        <p:spPr>
          <a:xfrm>
            <a:off x="259401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0" name="椭圆 49"/>
          <p:cNvSpPr/>
          <p:nvPr/>
        </p:nvSpPr>
        <p:spPr>
          <a:xfrm>
            <a:off x="210481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1" name="椭圆 50"/>
          <p:cNvSpPr/>
          <p:nvPr/>
        </p:nvSpPr>
        <p:spPr>
          <a:xfrm>
            <a:off x="239833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2" name="椭圆 51"/>
          <p:cNvSpPr/>
          <p:nvPr/>
        </p:nvSpPr>
        <p:spPr>
          <a:xfrm>
            <a:off x="269186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3" name="椭圆 52"/>
          <p:cNvSpPr/>
          <p:nvPr/>
        </p:nvSpPr>
        <p:spPr>
          <a:xfrm>
            <a:off x="49755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4" name="椭圆 53"/>
          <p:cNvSpPr/>
          <p:nvPr/>
        </p:nvSpPr>
        <p:spPr>
          <a:xfrm>
            <a:off x="526653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5" name="椭圆 54"/>
          <p:cNvSpPr/>
          <p:nvPr/>
        </p:nvSpPr>
        <p:spPr>
          <a:xfrm>
            <a:off x="5169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6" name="椭圆 55"/>
          <p:cNvSpPr/>
          <p:nvPr/>
        </p:nvSpPr>
        <p:spPr>
          <a:xfrm>
            <a:off x="507256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7" name="椭圆 56"/>
          <p:cNvSpPr/>
          <p:nvPr/>
        </p:nvSpPr>
        <p:spPr>
          <a:xfrm>
            <a:off x="48785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Tree>
    <p:extLst>
      <p:ext uri="{BB962C8B-B14F-4D97-AF65-F5344CB8AC3E}">
        <p14:creationId xmlns:p14="http://schemas.microsoft.com/office/powerpoint/2010/main" val="3399946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深度学习框架</a:t>
            </a:r>
            <a:endParaRPr lang="zh-CN" altLang="en-US" dirty="0"/>
          </a:p>
        </p:txBody>
      </p:sp>
      <p:pic>
        <p:nvPicPr>
          <p:cNvPr id="59" name="图片 58"/>
          <p:cNvPicPr>
            <a:picLocks noChangeAspect="1"/>
          </p:cNvPicPr>
          <p:nvPr/>
        </p:nvPicPr>
        <p:blipFill>
          <a:blip r:embed="rId2"/>
          <a:stretch>
            <a:fillRect/>
          </a:stretch>
        </p:blipFill>
        <p:spPr>
          <a:xfrm>
            <a:off x="104514" y="1407456"/>
            <a:ext cx="9000000" cy="5248804"/>
          </a:xfrm>
          <a:prstGeom prst="rect">
            <a:avLst/>
          </a:prstGeom>
        </p:spPr>
      </p:pic>
      <p:sp>
        <p:nvSpPr>
          <p:cNvPr id="60" name="文本框 59"/>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lumMod val="50000"/>
                  </a:schemeClr>
                </a:solidFill>
              </a:rPr>
              <a:t>Tensors</a:t>
            </a:r>
            <a:endParaRPr lang="zh-CN" altLang="en-US" dirty="0">
              <a:solidFill>
                <a:schemeClr val="bg1">
                  <a:lumMod val="50000"/>
                </a:schemeClr>
              </a:solidFill>
            </a:endParaRPr>
          </a:p>
        </p:txBody>
      </p:sp>
      <p:sp>
        <p:nvSpPr>
          <p:cNvPr id="61" name="文本框 60"/>
          <p:cNvSpPr txBox="1"/>
          <p:nvPr/>
        </p:nvSpPr>
        <p:spPr>
          <a:xfrm>
            <a:off x="1931094" y="137160"/>
            <a:ext cx="1052917" cy="369332"/>
          </a:xfrm>
          <a:prstGeom prst="rect">
            <a:avLst/>
          </a:prstGeom>
          <a:noFill/>
        </p:spPr>
        <p:txBody>
          <a:bodyPr wrap="none" rtlCol="0">
            <a:spAutoFit/>
          </a:bodyPr>
          <a:lstStyle/>
          <a:p>
            <a:r>
              <a:rPr lang="en-US" altLang="zh-CN" dirty="0" err="1" smtClean="0">
                <a:solidFill>
                  <a:schemeClr val="bg1">
                    <a:lumMod val="50000"/>
                  </a:schemeClr>
                </a:solidFill>
              </a:rPr>
              <a:t>Autograd</a:t>
            </a:r>
            <a:endParaRPr lang="zh-CN" altLang="en-US" dirty="0">
              <a:solidFill>
                <a:schemeClr val="bg1">
                  <a:lumMod val="50000"/>
                </a:schemeClr>
              </a:solidFill>
            </a:endParaRPr>
          </a:p>
        </p:txBody>
      </p:sp>
      <p:sp>
        <p:nvSpPr>
          <p:cNvPr id="62" name="文本框 61"/>
          <p:cNvSpPr txBox="1"/>
          <p:nvPr/>
        </p:nvSpPr>
        <p:spPr>
          <a:xfrm>
            <a:off x="7715285" y="137160"/>
            <a:ext cx="1262974" cy="369332"/>
          </a:xfrm>
          <a:prstGeom prst="rect">
            <a:avLst/>
          </a:prstGeom>
          <a:noFill/>
        </p:spPr>
        <p:txBody>
          <a:bodyPr wrap="none" rtlCol="0">
            <a:spAutoFit/>
          </a:bodyPr>
          <a:lstStyle/>
          <a:p>
            <a:r>
              <a:rPr lang="en-US" altLang="zh-CN" dirty="0" smtClean="0">
                <a:solidFill>
                  <a:schemeClr val="bg1">
                    <a:lumMod val="50000"/>
                  </a:schemeClr>
                </a:solidFill>
              </a:rPr>
              <a:t>Experiment</a:t>
            </a:r>
            <a:endParaRPr lang="zh-CN" altLang="en-US" dirty="0">
              <a:solidFill>
                <a:schemeClr val="bg1">
                  <a:lumMod val="50000"/>
                </a:schemeClr>
              </a:solidFill>
            </a:endParaRPr>
          </a:p>
        </p:txBody>
      </p:sp>
      <p:sp>
        <p:nvSpPr>
          <p:cNvPr id="63" name="文本框 62"/>
          <p:cNvSpPr txBox="1"/>
          <p:nvPr/>
        </p:nvSpPr>
        <p:spPr>
          <a:xfrm>
            <a:off x="3811603" y="137160"/>
            <a:ext cx="1066959" cy="369332"/>
          </a:xfrm>
          <a:prstGeom prst="rect">
            <a:avLst/>
          </a:prstGeom>
          <a:noFill/>
        </p:spPr>
        <p:txBody>
          <a:bodyPr wrap="none" rtlCol="0">
            <a:spAutoFit/>
          </a:bodyPr>
          <a:lstStyle/>
          <a:p>
            <a:r>
              <a:rPr lang="en-US" altLang="zh-CN" dirty="0" smtClean="0">
                <a:solidFill>
                  <a:schemeClr val="bg1">
                    <a:lumMod val="50000"/>
                  </a:schemeClr>
                </a:solidFill>
              </a:rPr>
              <a:t>Examples</a:t>
            </a:r>
            <a:endParaRPr lang="zh-CN" altLang="en-US" dirty="0">
              <a:solidFill>
                <a:schemeClr val="bg1">
                  <a:lumMod val="50000"/>
                </a:schemeClr>
              </a:solidFill>
            </a:endParaRPr>
          </a:p>
        </p:txBody>
      </p:sp>
      <p:sp>
        <p:nvSpPr>
          <p:cNvPr id="64" name="文本框 63"/>
          <p:cNvSpPr txBox="1"/>
          <p:nvPr/>
        </p:nvSpPr>
        <p:spPr>
          <a:xfrm>
            <a:off x="5904731" y="137160"/>
            <a:ext cx="1094980" cy="369332"/>
          </a:xfrm>
          <a:prstGeom prst="rect">
            <a:avLst/>
          </a:prstGeom>
          <a:noFill/>
        </p:spPr>
        <p:txBody>
          <a:bodyPr wrap="none" rtlCol="0">
            <a:spAutoFit/>
          </a:bodyPr>
          <a:lstStyle/>
          <a:p>
            <a:r>
              <a:rPr lang="en-US" altLang="zh-CN" dirty="0" smtClean="0">
                <a:solidFill>
                  <a:schemeClr val="bg1">
                    <a:lumMod val="50000"/>
                  </a:schemeClr>
                </a:solidFill>
              </a:rPr>
              <a:t>Extension</a:t>
            </a:r>
            <a:endParaRPr lang="zh-CN" altLang="en-US" dirty="0">
              <a:solidFill>
                <a:schemeClr val="bg1">
                  <a:lumMod val="50000"/>
                </a:schemeClr>
              </a:solidFill>
            </a:endParaRPr>
          </a:p>
        </p:txBody>
      </p:sp>
      <p:sp>
        <p:nvSpPr>
          <p:cNvPr id="65" name="椭圆 64"/>
          <p:cNvSpPr/>
          <p:nvPr/>
        </p:nvSpPr>
        <p:spPr>
          <a:xfrm>
            <a:off x="19202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6" name="椭圆 65"/>
          <p:cNvSpPr/>
          <p:nvPr/>
        </p:nvSpPr>
        <p:spPr>
          <a:xfrm>
            <a:off x="38770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7" name="椭圆 66"/>
          <p:cNvSpPr/>
          <p:nvPr/>
        </p:nvSpPr>
        <p:spPr>
          <a:xfrm>
            <a:off x="48554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8" name="椭圆 67"/>
          <p:cNvSpPr/>
          <p:nvPr/>
        </p:nvSpPr>
        <p:spPr>
          <a:xfrm>
            <a:off x="6812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9" name="椭圆 68"/>
          <p:cNvSpPr/>
          <p:nvPr/>
        </p:nvSpPr>
        <p:spPr>
          <a:xfrm>
            <a:off x="97475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0" name="椭圆 69"/>
          <p:cNvSpPr/>
          <p:nvPr/>
        </p:nvSpPr>
        <p:spPr>
          <a:xfrm>
            <a:off x="107259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1" name="椭圆 70"/>
          <p:cNvSpPr/>
          <p:nvPr/>
        </p:nvSpPr>
        <p:spPr>
          <a:xfrm>
            <a:off x="77907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2" name="椭圆 71"/>
          <p:cNvSpPr/>
          <p:nvPr/>
        </p:nvSpPr>
        <p:spPr>
          <a:xfrm>
            <a:off x="28986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3" name="椭圆 72"/>
          <p:cNvSpPr/>
          <p:nvPr/>
        </p:nvSpPr>
        <p:spPr>
          <a:xfrm>
            <a:off x="58338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4" name="椭圆 73"/>
          <p:cNvSpPr/>
          <p:nvPr/>
        </p:nvSpPr>
        <p:spPr>
          <a:xfrm>
            <a:off x="87691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5" name="椭圆 74"/>
          <p:cNvSpPr/>
          <p:nvPr/>
        </p:nvSpPr>
        <p:spPr>
          <a:xfrm>
            <a:off x="78183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6" name="椭圆 75"/>
          <p:cNvSpPr/>
          <p:nvPr/>
        </p:nvSpPr>
        <p:spPr>
          <a:xfrm>
            <a:off x="80018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7" name="椭圆 76"/>
          <p:cNvSpPr/>
          <p:nvPr/>
        </p:nvSpPr>
        <p:spPr>
          <a:xfrm>
            <a:off x="80936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8" name="椭圆 77"/>
          <p:cNvSpPr/>
          <p:nvPr/>
        </p:nvSpPr>
        <p:spPr>
          <a:xfrm>
            <a:off x="79100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9" name="椭圆 78"/>
          <p:cNvSpPr/>
          <p:nvPr/>
        </p:nvSpPr>
        <p:spPr>
          <a:xfrm>
            <a:off x="390873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0" name="椭圆 79"/>
          <p:cNvSpPr/>
          <p:nvPr/>
        </p:nvSpPr>
        <p:spPr>
          <a:xfrm>
            <a:off x="410270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1" name="椭圆 80"/>
          <p:cNvSpPr/>
          <p:nvPr/>
        </p:nvSpPr>
        <p:spPr>
          <a:xfrm>
            <a:off x="419969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2" name="椭圆 81"/>
          <p:cNvSpPr/>
          <p:nvPr/>
        </p:nvSpPr>
        <p:spPr>
          <a:xfrm>
            <a:off x="439366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3" name="椭圆 82"/>
          <p:cNvSpPr/>
          <p:nvPr/>
        </p:nvSpPr>
        <p:spPr>
          <a:xfrm>
            <a:off x="468462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4" name="椭圆 83"/>
          <p:cNvSpPr/>
          <p:nvPr/>
        </p:nvSpPr>
        <p:spPr>
          <a:xfrm>
            <a:off x="478160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5" name="椭圆 84"/>
          <p:cNvSpPr/>
          <p:nvPr/>
        </p:nvSpPr>
        <p:spPr>
          <a:xfrm>
            <a:off x="449064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6" name="椭圆 85"/>
          <p:cNvSpPr/>
          <p:nvPr/>
        </p:nvSpPr>
        <p:spPr>
          <a:xfrm>
            <a:off x="400571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7" name="椭圆 86"/>
          <p:cNvSpPr/>
          <p:nvPr/>
        </p:nvSpPr>
        <p:spPr>
          <a:xfrm>
            <a:off x="429667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8" name="椭圆 87"/>
          <p:cNvSpPr/>
          <p:nvPr/>
        </p:nvSpPr>
        <p:spPr>
          <a:xfrm>
            <a:off x="458763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9" name="椭圆 88"/>
          <p:cNvSpPr/>
          <p:nvPr/>
        </p:nvSpPr>
        <p:spPr>
          <a:xfrm>
            <a:off x="60072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0" name="椭圆 89"/>
          <p:cNvSpPr/>
          <p:nvPr/>
        </p:nvSpPr>
        <p:spPr>
          <a:xfrm>
            <a:off x="61907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1" name="椭圆 90"/>
          <p:cNvSpPr/>
          <p:nvPr/>
        </p:nvSpPr>
        <p:spPr>
          <a:xfrm>
            <a:off x="6282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2" name="椭圆 91"/>
          <p:cNvSpPr/>
          <p:nvPr/>
        </p:nvSpPr>
        <p:spPr>
          <a:xfrm>
            <a:off x="646610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3" name="椭圆 92"/>
          <p:cNvSpPr/>
          <p:nvPr/>
        </p:nvSpPr>
        <p:spPr>
          <a:xfrm>
            <a:off x="674144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4" name="椭圆 93"/>
          <p:cNvSpPr/>
          <p:nvPr/>
        </p:nvSpPr>
        <p:spPr>
          <a:xfrm>
            <a:off x="655788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5" name="椭圆 94"/>
          <p:cNvSpPr/>
          <p:nvPr/>
        </p:nvSpPr>
        <p:spPr>
          <a:xfrm>
            <a:off x="60989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6" name="椭圆 95"/>
          <p:cNvSpPr/>
          <p:nvPr/>
        </p:nvSpPr>
        <p:spPr>
          <a:xfrm>
            <a:off x="63743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7" name="椭圆 96"/>
          <p:cNvSpPr/>
          <p:nvPr/>
        </p:nvSpPr>
        <p:spPr>
          <a:xfrm>
            <a:off x="664966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8" name="椭圆 97"/>
          <p:cNvSpPr/>
          <p:nvPr/>
        </p:nvSpPr>
        <p:spPr>
          <a:xfrm>
            <a:off x="200697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9" name="椭圆 98"/>
          <p:cNvSpPr/>
          <p:nvPr/>
        </p:nvSpPr>
        <p:spPr>
          <a:xfrm>
            <a:off x="220265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0" name="椭圆 99"/>
          <p:cNvSpPr/>
          <p:nvPr/>
        </p:nvSpPr>
        <p:spPr>
          <a:xfrm>
            <a:off x="230049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1" name="椭圆 100"/>
          <p:cNvSpPr/>
          <p:nvPr/>
        </p:nvSpPr>
        <p:spPr>
          <a:xfrm>
            <a:off x="24961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2" name="椭圆 101"/>
          <p:cNvSpPr/>
          <p:nvPr/>
        </p:nvSpPr>
        <p:spPr>
          <a:xfrm>
            <a:off x="278970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3" name="椭圆 102"/>
          <p:cNvSpPr/>
          <p:nvPr/>
        </p:nvSpPr>
        <p:spPr>
          <a:xfrm>
            <a:off x="288754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4" name="椭圆 103"/>
          <p:cNvSpPr/>
          <p:nvPr/>
        </p:nvSpPr>
        <p:spPr>
          <a:xfrm>
            <a:off x="259401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5" name="椭圆 104"/>
          <p:cNvSpPr/>
          <p:nvPr/>
        </p:nvSpPr>
        <p:spPr>
          <a:xfrm>
            <a:off x="210481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6" name="椭圆 105"/>
          <p:cNvSpPr/>
          <p:nvPr/>
        </p:nvSpPr>
        <p:spPr>
          <a:xfrm>
            <a:off x="239833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7" name="椭圆 106"/>
          <p:cNvSpPr/>
          <p:nvPr/>
        </p:nvSpPr>
        <p:spPr>
          <a:xfrm>
            <a:off x="269186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8" name="椭圆 107"/>
          <p:cNvSpPr/>
          <p:nvPr/>
        </p:nvSpPr>
        <p:spPr>
          <a:xfrm>
            <a:off x="49755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9" name="椭圆 108"/>
          <p:cNvSpPr/>
          <p:nvPr/>
        </p:nvSpPr>
        <p:spPr>
          <a:xfrm>
            <a:off x="526653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0" name="椭圆 109"/>
          <p:cNvSpPr/>
          <p:nvPr/>
        </p:nvSpPr>
        <p:spPr>
          <a:xfrm>
            <a:off x="5169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1" name="椭圆 110"/>
          <p:cNvSpPr/>
          <p:nvPr/>
        </p:nvSpPr>
        <p:spPr>
          <a:xfrm>
            <a:off x="507256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2" name="椭圆 111"/>
          <p:cNvSpPr/>
          <p:nvPr/>
        </p:nvSpPr>
        <p:spPr>
          <a:xfrm>
            <a:off x="48785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Tree>
    <p:extLst>
      <p:ext uri="{BB962C8B-B14F-4D97-AF65-F5344CB8AC3E}">
        <p14:creationId xmlns:p14="http://schemas.microsoft.com/office/powerpoint/2010/main" val="227835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left)">
                                      <p:cBhvr>
                                        <p:cTn id="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向量求导示例</a:t>
            </a:r>
            <a:endParaRPr lang="zh-CN" altLang="en-US" dirty="0"/>
          </a:p>
        </p:txBody>
      </p:sp>
      <p:pic>
        <p:nvPicPr>
          <p:cNvPr id="7" name="内容占位符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1999" y="1571441"/>
            <a:ext cx="8585584" cy="4912486"/>
          </a:xfrm>
        </p:spPr>
      </p:pic>
      <p:pic>
        <p:nvPicPr>
          <p:cNvPr id="8" name="内容占位符 6"/>
          <p:cNvPicPr>
            <a:picLocks noChangeAspect="1"/>
          </p:cNvPicPr>
          <p:nvPr/>
        </p:nvPicPr>
        <p:blipFill rotWithShape="1">
          <a:blip r:embed="rId2">
            <a:extLst>
              <a:ext uri="{28A0092B-C50C-407E-A947-70E740481C1C}">
                <a14:useLocalDpi xmlns:a14="http://schemas.microsoft.com/office/drawing/2010/main" val="0"/>
              </a:ext>
            </a:extLst>
          </a:blip>
          <a:srcRect b="42788"/>
          <a:stretch/>
        </p:blipFill>
        <p:spPr>
          <a:xfrm>
            <a:off x="261999" y="1571441"/>
            <a:ext cx="8585584" cy="2810554"/>
          </a:xfrm>
          <a:prstGeom prst="rect">
            <a:avLst/>
          </a:prstGeom>
        </p:spPr>
      </p:pic>
      <p:sp>
        <p:nvSpPr>
          <p:cNvPr id="9" name="文本框 8"/>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solidFill>
              </a:rPr>
              <a:t>Tensors</a:t>
            </a:r>
            <a:endParaRPr lang="zh-CN" altLang="en-US" dirty="0">
              <a:solidFill>
                <a:schemeClr val="bg1"/>
              </a:solidFill>
            </a:endParaRPr>
          </a:p>
        </p:txBody>
      </p:sp>
      <p:sp>
        <p:nvSpPr>
          <p:cNvPr id="10" name="文本框 9"/>
          <p:cNvSpPr txBox="1"/>
          <p:nvPr/>
        </p:nvSpPr>
        <p:spPr>
          <a:xfrm>
            <a:off x="1931094" y="137160"/>
            <a:ext cx="1052917"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err="1"/>
              <a:t>Autograd</a:t>
            </a:r>
            <a:endParaRPr lang="zh-CN" altLang="en-US" dirty="0"/>
          </a:p>
        </p:txBody>
      </p:sp>
      <p:sp>
        <p:nvSpPr>
          <p:cNvPr id="11" name="文本框 10"/>
          <p:cNvSpPr txBox="1"/>
          <p:nvPr/>
        </p:nvSpPr>
        <p:spPr>
          <a:xfrm>
            <a:off x="7715285" y="137160"/>
            <a:ext cx="1262974" cy="369332"/>
          </a:xfrm>
          <a:prstGeom prst="rect">
            <a:avLst/>
          </a:prstGeom>
          <a:noFill/>
        </p:spPr>
        <p:txBody>
          <a:bodyPr wrap="none" rtlCol="0">
            <a:spAutoFit/>
          </a:bodyPr>
          <a:lstStyle/>
          <a:p>
            <a:r>
              <a:rPr lang="en-US" altLang="zh-CN" dirty="0" smtClean="0">
                <a:solidFill>
                  <a:schemeClr val="bg1">
                    <a:lumMod val="50000"/>
                  </a:schemeClr>
                </a:solidFill>
              </a:rPr>
              <a:t>Experiment</a:t>
            </a:r>
            <a:endParaRPr lang="zh-CN" altLang="en-US" dirty="0">
              <a:solidFill>
                <a:schemeClr val="bg1">
                  <a:lumMod val="50000"/>
                </a:schemeClr>
              </a:solidFill>
            </a:endParaRPr>
          </a:p>
        </p:txBody>
      </p:sp>
      <p:sp>
        <p:nvSpPr>
          <p:cNvPr id="12" name="文本框 11"/>
          <p:cNvSpPr txBox="1"/>
          <p:nvPr/>
        </p:nvSpPr>
        <p:spPr>
          <a:xfrm>
            <a:off x="3811603" y="137160"/>
            <a:ext cx="1066959" cy="369332"/>
          </a:xfrm>
          <a:prstGeom prst="rect">
            <a:avLst/>
          </a:prstGeom>
          <a:noFill/>
        </p:spPr>
        <p:txBody>
          <a:bodyPr wrap="none" rtlCol="0">
            <a:spAutoFit/>
          </a:bodyPr>
          <a:lstStyle/>
          <a:p>
            <a:r>
              <a:rPr lang="en-US" altLang="zh-CN" dirty="0" smtClean="0">
                <a:solidFill>
                  <a:schemeClr val="bg1">
                    <a:lumMod val="50000"/>
                  </a:schemeClr>
                </a:solidFill>
              </a:rPr>
              <a:t>Examples</a:t>
            </a:r>
            <a:endParaRPr lang="zh-CN" altLang="en-US" dirty="0">
              <a:solidFill>
                <a:schemeClr val="bg1">
                  <a:lumMod val="50000"/>
                </a:schemeClr>
              </a:solidFill>
            </a:endParaRPr>
          </a:p>
        </p:txBody>
      </p:sp>
      <p:sp>
        <p:nvSpPr>
          <p:cNvPr id="13" name="文本框 12"/>
          <p:cNvSpPr txBox="1"/>
          <p:nvPr/>
        </p:nvSpPr>
        <p:spPr>
          <a:xfrm>
            <a:off x="5904731" y="137160"/>
            <a:ext cx="1094980" cy="369332"/>
          </a:xfrm>
          <a:prstGeom prst="rect">
            <a:avLst/>
          </a:prstGeom>
          <a:noFill/>
        </p:spPr>
        <p:txBody>
          <a:bodyPr wrap="none" rtlCol="0">
            <a:spAutoFit/>
          </a:bodyPr>
          <a:lstStyle/>
          <a:p>
            <a:r>
              <a:rPr lang="en-US" altLang="zh-CN" dirty="0" smtClean="0">
                <a:solidFill>
                  <a:schemeClr val="bg1">
                    <a:lumMod val="50000"/>
                  </a:schemeClr>
                </a:solidFill>
              </a:rPr>
              <a:t>Extension</a:t>
            </a:r>
            <a:endParaRPr lang="zh-CN" altLang="en-US" dirty="0">
              <a:solidFill>
                <a:schemeClr val="bg1">
                  <a:lumMod val="50000"/>
                </a:schemeClr>
              </a:solidFill>
            </a:endParaRPr>
          </a:p>
        </p:txBody>
      </p:sp>
      <p:sp>
        <p:nvSpPr>
          <p:cNvPr id="14" name="椭圆 13"/>
          <p:cNvSpPr/>
          <p:nvPr/>
        </p:nvSpPr>
        <p:spPr>
          <a:xfrm>
            <a:off x="19202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5" name="椭圆 14"/>
          <p:cNvSpPr/>
          <p:nvPr/>
        </p:nvSpPr>
        <p:spPr>
          <a:xfrm>
            <a:off x="3877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6" name="椭圆 15"/>
          <p:cNvSpPr/>
          <p:nvPr/>
        </p:nvSpPr>
        <p:spPr>
          <a:xfrm>
            <a:off x="48554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7" name="椭圆 16"/>
          <p:cNvSpPr/>
          <p:nvPr/>
        </p:nvSpPr>
        <p:spPr>
          <a:xfrm>
            <a:off x="68122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8" name="椭圆 17"/>
          <p:cNvSpPr/>
          <p:nvPr/>
        </p:nvSpPr>
        <p:spPr>
          <a:xfrm>
            <a:off x="97475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9" name="椭圆 18"/>
          <p:cNvSpPr/>
          <p:nvPr/>
        </p:nvSpPr>
        <p:spPr>
          <a:xfrm>
            <a:off x="107259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0" name="椭圆 19"/>
          <p:cNvSpPr/>
          <p:nvPr/>
        </p:nvSpPr>
        <p:spPr>
          <a:xfrm>
            <a:off x="77907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1" name="椭圆 20"/>
          <p:cNvSpPr/>
          <p:nvPr/>
        </p:nvSpPr>
        <p:spPr>
          <a:xfrm>
            <a:off x="28986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2" name="椭圆 21"/>
          <p:cNvSpPr/>
          <p:nvPr/>
        </p:nvSpPr>
        <p:spPr>
          <a:xfrm>
            <a:off x="58338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3" name="椭圆 22"/>
          <p:cNvSpPr/>
          <p:nvPr/>
        </p:nvSpPr>
        <p:spPr>
          <a:xfrm>
            <a:off x="87691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4" name="椭圆 23"/>
          <p:cNvSpPr/>
          <p:nvPr/>
        </p:nvSpPr>
        <p:spPr>
          <a:xfrm>
            <a:off x="78183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5" name="椭圆 24"/>
          <p:cNvSpPr/>
          <p:nvPr/>
        </p:nvSpPr>
        <p:spPr>
          <a:xfrm>
            <a:off x="80018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6" name="椭圆 25"/>
          <p:cNvSpPr/>
          <p:nvPr/>
        </p:nvSpPr>
        <p:spPr>
          <a:xfrm>
            <a:off x="80936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7" name="椭圆 26"/>
          <p:cNvSpPr/>
          <p:nvPr/>
        </p:nvSpPr>
        <p:spPr>
          <a:xfrm>
            <a:off x="79100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8" name="椭圆 27"/>
          <p:cNvSpPr/>
          <p:nvPr/>
        </p:nvSpPr>
        <p:spPr>
          <a:xfrm>
            <a:off x="390873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9" name="椭圆 28"/>
          <p:cNvSpPr/>
          <p:nvPr/>
        </p:nvSpPr>
        <p:spPr>
          <a:xfrm>
            <a:off x="410270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0" name="椭圆 29"/>
          <p:cNvSpPr/>
          <p:nvPr/>
        </p:nvSpPr>
        <p:spPr>
          <a:xfrm>
            <a:off x="419969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1" name="椭圆 30"/>
          <p:cNvSpPr/>
          <p:nvPr/>
        </p:nvSpPr>
        <p:spPr>
          <a:xfrm>
            <a:off x="439366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2" name="椭圆 31"/>
          <p:cNvSpPr/>
          <p:nvPr/>
        </p:nvSpPr>
        <p:spPr>
          <a:xfrm>
            <a:off x="468462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3" name="椭圆 32"/>
          <p:cNvSpPr/>
          <p:nvPr/>
        </p:nvSpPr>
        <p:spPr>
          <a:xfrm>
            <a:off x="478160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4" name="椭圆 33"/>
          <p:cNvSpPr/>
          <p:nvPr/>
        </p:nvSpPr>
        <p:spPr>
          <a:xfrm>
            <a:off x="449064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5" name="椭圆 34"/>
          <p:cNvSpPr/>
          <p:nvPr/>
        </p:nvSpPr>
        <p:spPr>
          <a:xfrm>
            <a:off x="400571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6" name="椭圆 35"/>
          <p:cNvSpPr/>
          <p:nvPr/>
        </p:nvSpPr>
        <p:spPr>
          <a:xfrm>
            <a:off x="429667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7" name="椭圆 36"/>
          <p:cNvSpPr/>
          <p:nvPr/>
        </p:nvSpPr>
        <p:spPr>
          <a:xfrm>
            <a:off x="458763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8" name="椭圆 37"/>
          <p:cNvSpPr/>
          <p:nvPr/>
        </p:nvSpPr>
        <p:spPr>
          <a:xfrm>
            <a:off x="60072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9" name="椭圆 38"/>
          <p:cNvSpPr/>
          <p:nvPr/>
        </p:nvSpPr>
        <p:spPr>
          <a:xfrm>
            <a:off x="61907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0" name="椭圆 39"/>
          <p:cNvSpPr/>
          <p:nvPr/>
        </p:nvSpPr>
        <p:spPr>
          <a:xfrm>
            <a:off x="6282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1" name="椭圆 40"/>
          <p:cNvSpPr/>
          <p:nvPr/>
        </p:nvSpPr>
        <p:spPr>
          <a:xfrm>
            <a:off x="646610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2" name="椭圆 41"/>
          <p:cNvSpPr/>
          <p:nvPr/>
        </p:nvSpPr>
        <p:spPr>
          <a:xfrm>
            <a:off x="674144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3" name="椭圆 42"/>
          <p:cNvSpPr/>
          <p:nvPr/>
        </p:nvSpPr>
        <p:spPr>
          <a:xfrm>
            <a:off x="655788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4" name="椭圆 43"/>
          <p:cNvSpPr/>
          <p:nvPr/>
        </p:nvSpPr>
        <p:spPr>
          <a:xfrm>
            <a:off x="60989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5" name="椭圆 44"/>
          <p:cNvSpPr/>
          <p:nvPr/>
        </p:nvSpPr>
        <p:spPr>
          <a:xfrm>
            <a:off x="63743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6" name="椭圆 45"/>
          <p:cNvSpPr/>
          <p:nvPr/>
        </p:nvSpPr>
        <p:spPr>
          <a:xfrm>
            <a:off x="664966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7" name="椭圆 46"/>
          <p:cNvSpPr/>
          <p:nvPr/>
        </p:nvSpPr>
        <p:spPr>
          <a:xfrm>
            <a:off x="200697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8" name="椭圆 47"/>
          <p:cNvSpPr/>
          <p:nvPr/>
        </p:nvSpPr>
        <p:spPr>
          <a:xfrm>
            <a:off x="220265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9" name="椭圆 48"/>
          <p:cNvSpPr/>
          <p:nvPr/>
        </p:nvSpPr>
        <p:spPr>
          <a:xfrm>
            <a:off x="230049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0" name="椭圆 49"/>
          <p:cNvSpPr/>
          <p:nvPr/>
        </p:nvSpPr>
        <p:spPr>
          <a:xfrm>
            <a:off x="249617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1" name="椭圆 50"/>
          <p:cNvSpPr/>
          <p:nvPr/>
        </p:nvSpPr>
        <p:spPr>
          <a:xfrm>
            <a:off x="278970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2" name="椭圆 51"/>
          <p:cNvSpPr/>
          <p:nvPr/>
        </p:nvSpPr>
        <p:spPr>
          <a:xfrm>
            <a:off x="288754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3" name="椭圆 52"/>
          <p:cNvSpPr/>
          <p:nvPr/>
        </p:nvSpPr>
        <p:spPr>
          <a:xfrm>
            <a:off x="259401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4" name="椭圆 53"/>
          <p:cNvSpPr/>
          <p:nvPr/>
        </p:nvSpPr>
        <p:spPr>
          <a:xfrm>
            <a:off x="210481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5" name="椭圆 54"/>
          <p:cNvSpPr/>
          <p:nvPr/>
        </p:nvSpPr>
        <p:spPr>
          <a:xfrm>
            <a:off x="239833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6" name="椭圆 55"/>
          <p:cNvSpPr/>
          <p:nvPr/>
        </p:nvSpPr>
        <p:spPr>
          <a:xfrm>
            <a:off x="269186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7" name="椭圆 56"/>
          <p:cNvSpPr/>
          <p:nvPr/>
        </p:nvSpPr>
        <p:spPr>
          <a:xfrm>
            <a:off x="49755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8" name="椭圆 57"/>
          <p:cNvSpPr/>
          <p:nvPr/>
        </p:nvSpPr>
        <p:spPr>
          <a:xfrm>
            <a:off x="526653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9" name="椭圆 58"/>
          <p:cNvSpPr/>
          <p:nvPr/>
        </p:nvSpPr>
        <p:spPr>
          <a:xfrm>
            <a:off x="5169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0" name="椭圆 59"/>
          <p:cNvSpPr/>
          <p:nvPr/>
        </p:nvSpPr>
        <p:spPr>
          <a:xfrm>
            <a:off x="507256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1" name="椭圆 60"/>
          <p:cNvSpPr/>
          <p:nvPr/>
        </p:nvSpPr>
        <p:spPr>
          <a:xfrm>
            <a:off x="48785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Tree>
    <p:extLst>
      <p:ext uri="{BB962C8B-B14F-4D97-AF65-F5344CB8AC3E}">
        <p14:creationId xmlns:p14="http://schemas.microsoft.com/office/powerpoint/2010/main" val="26082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取消自动求导</a:t>
            </a:r>
            <a:endParaRPr lang="zh-CN" altLang="en-US" dirty="0"/>
          </a:p>
        </p:txBody>
      </p:sp>
      <p:sp>
        <p:nvSpPr>
          <p:cNvPr id="3" name="内容占位符 2"/>
          <p:cNvSpPr>
            <a:spLocks noGrp="1"/>
          </p:cNvSpPr>
          <p:nvPr>
            <p:ph idx="1"/>
          </p:nvPr>
        </p:nvSpPr>
        <p:spPr/>
        <p:txBody>
          <a:bodyPr/>
          <a:lstStyle/>
          <a:p>
            <a:r>
              <a:rPr lang="en-US" altLang="zh-CN" dirty="0"/>
              <a:t>You can also stop </a:t>
            </a:r>
            <a:r>
              <a:rPr lang="en-US" altLang="zh-CN" dirty="0" err="1"/>
              <a:t>autograd</a:t>
            </a:r>
            <a:r>
              <a:rPr lang="en-US" altLang="zh-CN" dirty="0"/>
              <a:t> from tracking history on Tensors with </a:t>
            </a:r>
            <a:r>
              <a:rPr lang="en-US" altLang="zh-CN" dirty="0">
                <a:solidFill>
                  <a:srgbClr val="C00000"/>
                </a:solidFill>
              </a:rPr>
              <a:t>.</a:t>
            </a:r>
            <a:r>
              <a:rPr lang="en-US" altLang="zh-CN" dirty="0" err="1">
                <a:solidFill>
                  <a:srgbClr val="C00000"/>
                </a:solidFill>
              </a:rPr>
              <a:t>requires_grad</a:t>
            </a:r>
            <a:r>
              <a:rPr lang="en-US" altLang="zh-CN" dirty="0">
                <a:solidFill>
                  <a:srgbClr val="C00000"/>
                </a:solidFill>
              </a:rPr>
              <a:t>=True </a:t>
            </a:r>
            <a:r>
              <a:rPr lang="en-US" altLang="zh-CN" dirty="0"/>
              <a:t>by wrapping the code block in </a:t>
            </a:r>
            <a:r>
              <a:rPr lang="en-US" altLang="zh-CN" dirty="0">
                <a:solidFill>
                  <a:srgbClr val="C00000"/>
                </a:solidFill>
              </a:rPr>
              <a:t>with </a:t>
            </a:r>
            <a:r>
              <a:rPr lang="en-US" altLang="zh-CN" dirty="0" err="1">
                <a:solidFill>
                  <a:srgbClr val="C00000"/>
                </a:solidFill>
              </a:rPr>
              <a:t>torch.no_grad</a:t>
            </a:r>
            <a:r>
              <a:rPr lang="en-US" altLang="zh-CN" dirty="0">
                <a:solidFill>
                  <a:srgbClr val="C00000"/>
                </a:solidFill>
              </a:rPr>
              <a:t>():</a:t>
            </a:r>
            <a:endParaRPr lang="zh-CN" altLang="en-US" dirty="0">
              <a:solidFill>
                <a:srgbClr val="C00000"/>
              </a:solidFill>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858" y="2910691"/>
            <a:ext cx="7646285" cy="3454483"/>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b="36783"/>
          <a:stretch/>
        </p:blipFill>
        <p:spPr>
          <a:xfrm>
            <a:off x="748858" y="2910691"/>
            <a:ext cx="7646285" cy="2183823"/>
          </a:xfrm>
          <a:prstGeom prst="rect">
            <a:avLst/>
          </a:prstGeom>
        </p:spPr>
      </p:pic>
      <p:sp>
        <p:nvSpPr>
          <p:cNvPr id="6" name="文本框 5"/>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solidFill>
              </a:rPr>
              <a:t>Tensors</a:t>
            </a:r>
            <a:endParaRPr lang="zh-CN" altLang="en-US" dirty="0">
              <a:solidFill>
                <a:schemeClr val="bg1"/>
              </a:solidFill>
            </a:endParaRPr>
          </a:p>
        </p:txBody>
      </p:sp>
      <p:sp>
        <p:nvSpPr>
          <p:cNvPr id="7" name="文本框 6"/>
          <p:cNvSpPr txBox="1"/>
          <p:nvPr/>
        </p:nvSpPr>
        <p:spPr>
          <a:xfrm>
            <a:off x="1931094" y="137160"/>
            <a:ext cx="1052917"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err="1"/>
              <a:t>Autograd</a:t>
            </a:r>
            <a:endParaRPr lang="zh-CN" altLang="en-US" dirty="0"/>
          </a:p>
        </p:txBody>
      </p:sp>
      <p:sp>
        <p:nvSpPr>
          <p:cNvPr id="8" name="文本框 7"/>
          <p:cNvSpPr txBox="1"/>
          <p:nvPr/>
        </p:nvSpPr>
        <p:spPr>
          <a:xfrm>
            <a:off x="7715285" y="137160"/>
            <a:ext cx="1262974" cy="369332"/>
          </a:xfrm>
          <a:prstGeom prst="rect">
            <a:avLst/>
          </a:prstGeom>
          <a:noFill/>
        </p:spPr>
        <p:txBody>
          <a:bodyPr wrap="none" rtlCol="0">
            <a:spAutoFit/>
          </a:bodyPr>
          <a:lstStyle/>
          <a:p>
            <a:r>
              <a:rPr lang="en-US" altLang="zh-CN" dirty="0" smtClean="0">
                <a:solidFill>
                  <a:schemeClr val="bg1">
                    <a:lumMod val="50000"/>
                  </a:schemeClr>
                </a:solidFill>
              </a:rPr>
              <a:t>Experiment</a:t>
            </a:r>
            <a:endParaRPr lang="zh-CN" altLang="en-US" dirty="0">
              <a:solidFill>
                <a:schemeClr val="bg1">
                  <a:lumMod val="50000"/>
                </a:schemeClr>
              </a:solidFill>
            </a:endParaRPr>
          </a:p>
        </p:txBody>
      </p:sp>
      <p:sp>
        <p:nvSpPr>
          <p:cNvPr id="9" name="文本框 8"/>
          <p:cNvSpPr txBox="1"/>
          <p:nvPr/>
        </p:nvSpPr>
        <p:spPr>
          <a:xfrm>
            <a:off x="3811603" y="137160"/>
            <a:ext cx="1066959" cy="369332"/>
          </a:xfrm>
          <a:prstGeom prst="rect">
            <a:avLst/>
          </a:prstGeom>
          <a:noFill/>
        </p:spPr>
        <p:txBody>
          <a:bodyPr wrap="none" rtlCol="0">
            <a:spAutoFit/>
          </a:bodyPr>
          <a:lstStyle/>
          <a:p>
            <a:r>
              <a:rPr lang="en-US" altLang="zh-CN" dirty="0" smtClean="0">
                <a:solidFill>
                  <a:schemeClr val="bg1">
                    <a:lumMod val="50000"/>
                  </a:schemeClr>
                </a:solidFill>
              </a:rPr>
              <a:t>Examples</a:t>
            </a:r>
            <a:endParaRPr lang="zh-CN" altLang="en-US" dirty="0">
              <a:solidFill>
                <a:schemeClr val="bg1">
                  <a:lumMod val="50000"/>
                </a:schemeClr>
              </a:solidFill>
            </a:endParaRPr>
          </a:p>
        </p:txBody>
      </p:sp>
      <p:sp>
        <p:nvSpPr>
          <p:cNvPr id="10" name="文本框 9"/>
          <p:cNvSpPr txBox="1"/>
          <p:nvPr/>
        </p:nvSpPr>
        <p:spPr>
          <a:xfrm>
            <a:off x="5904731" y="137160"/>
            <a:ext cx="1094980" cy="369332"/>
          </a:xfrm>
          <a:prstGeom prst="rect">
            <a:avLst/>
          </a:prstGeom>
          <a:noFill/>
        </p:spPr>
        <p:txBody>
          <a:bodyPr wrap="none" rtlCol="0">
            <a:spAutoFit/>
          </a:bodyPr>
          <a:lstStyle/>
          <a:p>
            <a:r>
              <a:rPr lang="en-US" altLang="zh-CN" dirty="0" smtClean="0">
                <a:solidFill>
                  <a:schemeClr val="bg1">
                    <a:lumMod val="50000"/>
                  </a:schemeClr>
                </a:solidFill>
              </a:rPr>
              <a:t>Extension</a:t>
            </a:r>
            <a:endParaRPr lang="zh-CN" altLang="en-US" dirty="0">
              <a:solidFill>
                <a:schemeClr val="bg1">
                  <a:lumMod val="50000"/>
                </a:schemeClr>
              </a:solidFill>
            </a:endParaRPr>
          </a:p>
        </p:txBody>
      </p:sp>
      <p:sp>
        <p:nvSpPr>
          <p:cNvPr id="11" name="椭圆 10"/>
          <p:cNvSpPr/>
          <p:nvPr/>
        </p:nvSpPr>
        <p:spPr>
          <a:xfrm>
            <a:off x="19202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2" name="椭圆 11"/>
          <p:cNvSpPr/>
          <p:nvPr/>
        </p:nvSpPr>
        <p:spPr>
          <a:xfrm>
            <a:off x="3877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3" name="椭圆 12"/>
          <p:cNvSpPr/>
          <p:nvPr/>
        </p:nvSpPr>
        <p:spPr>
          <a:xfrm>
            <a:off x="48554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4" name="椭圆 13"/>
          <p:cNvSpPr/>
          <p:nvPr/>
        </p:nvSpPr>
        <p:spPr>
          <a:xfrm>
            <a:off x="68122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5" name="椭圆 14"/>
          <p:cNvSpPr/>
          <p:nvPr/>
        </p:nvSpPr>
        <p:spPr>
          <a:xfrm>
            <a:off x="97475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6" name="椭圆 15"/>
          <p:cNvSpPr/>
          <p:nvPr/>
        </p:nvSpPr>
        <p:spPr>
          <a:xfrm>
            <a:off x="107259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7" name="椭圆 16"/>
          <p:cNvSpPr/>
          <p:nvPr/>
        </p:nvSpPr>
        <p:spPr>
          <a:xfrm>
            <a:off x="77907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8" name="椭圆 17"/>
          <p:cNvSpPr/>
          <p:nvPr/>
        </p:nvSpPr>
        <p:spPr>
          <a:xfrm>
            <a:off x="28986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9" name="椭圆 18"/>
          <p:cNvSpPr/>
          <p:nvPr/>
        </p:nvSpPr>
        <p:spPr>
          <a:xfrm>
            <a:off x="58338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0" name="椭圆 19"/>
          <p:cNvSpPr/>
          <p:nvPr/>
        </p:nvSpPr>
        <p:spPr>
          <a:xfrm>
            <a:off x="87691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1" name="椭圆 20"/>
          <p:cNvSpPr/>
          <p:nvPr/>
        </p:nvSpPr>
        <p:spPr>
          <a:xfrm>
            <a:off x="78183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2" name="椭圆 21"/>
          <p:cNvSpPr/>
          <p:nvPr/>
        </p:nvSpPr>
        <p:spPr>
          <a:xfrm>
            <a:off x="80018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3" name="椭圆 22"/>
          <p:cNvSpPr/>
          <p:nvPr/>
        </p:nvSpPr>
        <p:spPr>
          <a:xfrm>
            <a:off x="80936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4" name="椭圆 23"/>
          <p:cNvSpPr/>
          <p:nvPr/>
        </p:nvSpPr>
        <p:spPr>
          <a:xfrm>
            <a:off x="79100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5" name="椭圆 24"/>
          <p:cNvSpPr/>
          <p:nvPr/>
        </p:nvSpPr>
        <p:spPr>
          <a:xfrm>
            <a:off x="390873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6" name="椭圆 25"/>
          <p:cNvSpPr/>
          <p:nvPr/>
        </p:nvSpPr>
        <p:spPr>
          <a:xfrm>
            <a:off x="410270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7" name="椭圆 26"/>
          <p:cNvSpPr/>
          <p:nvPr/>
        </p:nvSpPr>
        <p:spPr>
          <a:xfrm>
            <a:off x="419969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8" name="椭圆 27"/>
          <p:cNvSpPr/>
          <p:nvPr/>
        </p:nvSpPr>
        <p:spPr>
          <a:xfrm>
            <a:off x="439366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9" name="椭圆 28"/>
          <p:cNvSpPr/>
          <p:nvPr/>
        </p:nvSpPr>
        <p:spPr>
          <a:xfrm>
            <a:off x="468462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0" name="椭圆 29"/>
          <p:cNvSpPr/>
          <p:nvPr/>
        </p:nvSpPr>
        <p:spPr>
          <a:xfrm>
            <a:off x="478160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1" name="椭圆 30"/>
          <p:cNvSpPr/>
          <p:nvPr/>
        </p:nvSpPr>
        <p:spPr>
          <a:xfrm>
            <a:off x="449064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2" name="椭圆 31"/>
          <p:cNvSpPr/>
          <p:nvPr/>
        </p:nvSpPr>
        <p:spPr>
          <a:xfrm>
            <a:off x="400571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3" name="椭圆 32"/>
          <p:cNvSpPr/>
          <p:nvPr/>
        </p:nvSpPr>
        <p:spPr>
          <a:xfrm>
            <a:off x="429667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4" name="椭圆 33"/>
          <p:cNvSpPr/>
          <p:nvPr/>
        </p:nvSpPr>
        <p:spPr>
          <a:xfrm>
            <a:off x="458763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5" name="椭圆 34"/>
          <p:cNvSpPr/>
          <p:nvPr/>
        </p:nvSpPr>
        <p:spPr>
          <a:xfrm>
            <a:off x="60072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6" name="椭圆 35"/>
          <p:cNvSpPr/>
          <p:nvPr/>
        </p:nvSpPr>
        <p:spPr>
          <a:xfrm>
            <a:off x="61907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7" name="椭圆 36"/>
          <p:cNvSpPr/>
          <p:nvPr/>
        </p:nvSpPr>
        <p:spPr>
          <a:xfrm>
            <a:off x="6282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8" name="椭圆 37"/>
          <p:cNvSpPr/>
          <p:nvPr/>
        </p:nvSpPr>
        <p:spPr>
          <a:xfrm>
            <a:off x="646610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9" name="椭圆 38"/>
          <p:cNvSpPr/>
          <p:nvPr/>
        </p:nvSpPr>
        <p:spPr>
          <a:xfrm>
            <a:off x="674144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0" name="椭圆 39"/>
          <p:cNvSpPr/>
          <p:nvPr/>
        </p:nvSpPr>
        <p:spPr>
          <a:xfrm>
            <a:off x="655788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1" name="椭圆 40"/>
          <p:cNvSpPr/>
          <p:nvPr/>
        </p:nvSpPr>
        <p:spPr>
          <a:xfrm>
            <a:off x="60989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2" name="椭圆 41"/>
          <p:cNvSpPr/>
          <p:nvPr/>
        </p:nvSpPr>
        <p:spPr>
          <a:xfrm>
            <a:off x="63743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3" name="椭圆 42"/>
          <p:cNvSpPr/>
          <p:nvPr/>
        </p:nvSpPr>
        <p:spPr>
          <a:xfrm>
            <a:off x="664966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4" name="椭圆 43"/>
          <p:cNvSpPr/>
          <p:nvPr/>
        </p:nvSpPr>
        <p:spPr>
          <a:xfrm>
            <a:off x="200697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5" name="椭圆 44"/>
          <p:cNvSpPr/>
          <p:nvPr/>
        </p:nvSpPr>
        <p:spPr>
          <a:xfrm>
            <a:off x="220265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6" name="椭圆 45"/>
          <p:cNvSpPr/>
          <p:nvPr/>
        </p:nvSpPr>
        <p:spPr>
          <a:xfrm>
            <a:off x="230049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7" name="椭圆 46"/>
          <p:cNvSpPr/>
          <p:nvPr/>
        </p:nvSpPr>
        <p:spPr>
          <a:xfrm>
            <a:off x="249617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8" name="椭圆 47"/>
          <p:cNvSpPr/>
          <p:nvPr/>
        </p:nvSpPr>
        <p:spPr>
          <a:xfrm>
            <a:off x="278970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9" name="椭圆 48"/>
          <p:cNvSpPr/>
          <p:nvPr/>
        </p:nvSpPr>
        <p:spPr>
          <a:xfrm>
            <a:off x="288754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0" name="椭圆 49"/>
          <p:cNvSpPr/>
          <p:nvPr/>
        </p:nvSpPr>
        <p:spPr>
          <a:xfrm>
            <a:off x="259401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1" name="椭圆 50"/>
          <p:cNvSpPr/>
          <p:nvPr/>
        </p:nvSpPr>
        <p:spPr>
          <a:xfrm>
            <a:off x="210481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2" name="椭圆 51"/>
          <p:cNvSpPr/>
          <p:nvPr/>
        </p:nvSpPr>
        <p:spPr>
          <a:xfrm>
            <a:off x="239833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3" name="椭圆 52"/>
          <p:cNvSpPr/>
          <p:nvPr/>
        </p:nvSpPr>
        <p:spPr>
          <a:xfrm>
            <a:off x="269186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4" name="椭圆 53"/>
          <p:cNvSpPr/>
          <p:nvPr/>
        </p:nvSpPr>
        <p:spPr>
          <a:xfrm>
            <a:off x="49755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5" name="椭圆 54"/>
          <p:cNvSpPr/>
          <p:nvPr/>
        </p:nvSpPr>
        <p:spPr>
          <a:xfrm>
            <a:off x="526653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6" name="椭圆 55"/>
          <p:cNvSpPr/>
          <p:nvPr/>
        </p:nvSpPr>
        <p:spPr>
          <a:xfrm>
            <a:off x="5169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7" name="椭圆 56"/>
          <p:cNvSpPr/>
          <p:nvPr/>
        </p:nvSpPr>
        <p:spPr>
          <a:xfrm>
            <a:off x="507256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8" name="椭圆 57"/>
          <p:cNvSpPr/>
          <p:nvPr/>
        </p:nvSpPr>
        <p:spPr>
          <a:xfrm>
            <a:off x="48785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Tree>
    <p:extLst>
      <p:ext uri="{BB962C8B-B14F-4D97-AF65-F5344CB8AC3E}">
        <p14:creationId xmlns:p14="http://schemas.microsoft.com/office/powerpoint/2010/main" val="4207455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Tensor &amp; Variable</a:t>
            </a:r>
            <a:endParaRPr lang="zh-CN" altLang="en-US" dirty="0"/>
          </a:p>
        </p:txBody>
      </p:sp>
      <p:sp>
        <p:nvSpPr>
          <p:cNvPr id="3" name="内容占位符 2"/>
          <p:cNvSpPr>
            <a:spLocks noGrp="1"/>
          </p:cNvSpPr>
          <p:nvPr>
            <p:ph idx="1"/>
          </p:nvPr>
        </p:nvSpPr>
        <p:spPr/>
        <p:txBody>
          <a:bodyPr/>
          <a:lstStyle/>
          <a:p>
            <a:r>
              <a:rPr lang="zh-CN" altLang="en-US" dirty="0" smtClean="0"/>
              <a:t>在早期的</a:t>
            </a:r>
            <a:r>
              <a:rPr lang="en-US" altLang="zh-CN" dirty="0" err="1" smtClean="0"/>
              <a:t>pytorch</a:t>
            </a:r>
            <a:r>
              <a:rPr lang="zh-CN" altLang="en-US" dirty="0" smtClean="0"/>
              <a:t>版本中，自动求导和</a:t>
            </a:r>
            <a:r>
              <a:rPr lang="en-US" altLang="zh-CN" dirty="0" smtClean="0"/>
              <a:t>Tensor</a:t>
            </a:r>
            <a:r>
              <a:rPr lang="zh-CN" altLang="en-US" dirty="0" smtClean="0"/>
              <a:t>的概念是分离的，但从</a:t>
            </a:r>
            <a:r>
              <a:rPr lang="en-US" altLang="zh-CN" dirty="0" smtClean="0"/>
              <a:t>v0.4.0</a:t>
            </a:r>
            <a:r>
              <a:rPr lang="zh-CN" altLang="en-US" dirty="0" smtClean="0"/>
              <a:t>版本起，</a:t>
            </a:r>
            <a:r>
              <a:rPr lang="en-US" altLang="zh-CN" dirty="0" smtClean="0"/>
              <a:t>Variable</a:t>
            </a:r>
            <a:r>
              <a:rPr lang="zh-CN" altLang="en-US" dirty="0" smtClean="0"/>
              <a:t>合并到</a:t>
            </a:r>
            <a:r>
              <a:rPr lang="en-US" altLang="zh-CN" dirty="0" smtClean="0"/>
              <a:t>Tensor</a:t>
            </a:r>
            <a:r>
              <a:rPr lang="zh-CN" altLang="en-US" dirty="0" smtClean="0"/>
              <a:t>中</a:t>
            </a:r>
            <a:endParaRPr lang="en-US" altLang="zh-CN" dirty="0" smtClean="0"/>
          </a:p>
          <a:p>
            <a:r>
              <a:rPr lang="en-US" altLang="zh-CN" dirty="0" err="1" smtClean="0"/>
              <a:t>Pytorch</a:t>
            </a:r>
            <a:r>
              <a:rPr lang="zh-CN" altLang="en-US" dirty="0" smtClean="0"/>
              <a:t>的自动求导是基于</a:t>
            </a:r>
            <a:r>
              <a:rPr lang="en-US" altLang="zh-CN" dirty="0" err="1" smtClean="0"/>
              <a:t>ATen</a:t>
            </a:r>
            <a:r>
              <a:rPr lang="zh-CN" altLang="en-US" dirty="0" smtClean="0"/>
              <a:t>框架构建的</a:t>
            </a:r>
            <a:endParaRPr lang="en-US" altLang="zh-CN" dirty="0" smtClean="0"/>
          </a:p>
          <a:p>
            <a:r>
              <a:rPr lang="en-US" altLang="zh-CN" dirty="0" err="1" smtClean="0"/>
              <a:t>ATen</a:t>
            </a:r>
            <a:r>
              <a:rPr lang="zh-CN" altLang="en-US" dirty="0" smtClean="0"/>
              <a:t>是一个基础的</a:t>
            </a:r>
            <a:r>
              <a:rPr lang="en-US" altLang="zh-CN" dirty="0" smtClean="0"/>
              <a:t>tensor</a:t>
            </a:r>
            <a:r>
              <a:rPr lang="zh-CN" altLang="en-US" dirty="0" smtClean="0"/>
              <a:t>操作算子库，更多的阅读材料参考：</a:t>
            </a:r>
            <a:r>
              <a:rPr lang="en-US" altLang="zh-CN" dirty="0">
                <a:hlinkClick r:id="rId2"/>
              </a:rPr>
              <a:t>https://github.com/pytorch/pytorch/tree/master/aten/src</a:t>
            </a:r>
            <a:endParaRPr lang="zh-CN" altLang="en-US" dirty="0"/>
          </a:p>
        </p:txBody>
      </p:sp>
      <p:sp>
        <p:nvSpPr>
          <p:cNvPr id="60" name="文本框 59"/>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solidFill>
              </a:rPr>
              <a:t>Tensors</a:t>
            </a:r>
            <a:endParaRPr lang="zh-CN" altLang="en-US" dirty="0">
              <a:solidFill>
                <a:schemeClr val="bg1"/>
              </a:solidFill>
            </a:endParaRPr>
          </a:p>
        </p:txBody>
      </p:sp>
      <p:sp>
        <p:nvSpPr>
          <p:cNvPr id="61" name="文本框 60"/>
          <p:cNvSpPr txBox="1"/>
          <p:nvPr/>
        </p:nvSpPr>
        <p:spPr>
          <a:xfrm>
            <a:off x="1931094" y="137160"/>
            <a:ext cx="1052917"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err="1"/>
              <a:t>Autograd</a:t>
            </a:r>
            <a:endParaRPr lang="zh-CN" altLang="en-US" dirty="0"/>
          </a:p>
        </p:txBody>
      </p:sp>
      <p:sp>
        <p:nvSpPr>
          <p:cNvPr id="62" name="文本框 61"/>
          <p:cNvSpPr txBox="1"/>
          <p:nvPr/>
        </p:nvSpPr>
        <p:spPr>
          <a:xfrm>
            <a:off x="7715285" y="137160"/>
            <a:ext cx="1262974" cy="369332"/>
          </a:xfrm>
          <a:prstGeom prst="rect">
            <a:avLst/>
          </a:prstGeom>
          <a:noFill/>
        </p:spPr>
        <p:txBody>
          <a:bodyPr wrap="none" rtlCol="0">
            <a:spAutoFit/>
          </a:bodyPr>
          <a:lstStyle/>
          <a:p>
            <a:r>
              <a:rPr lang="en-US" altLang="zh-CN" dirty="0" smtClean="0">
                <a:solidFill>
                  <a:schemeClr val="bg1">
                    <a:lumMod val="50000"/>
                  </a:schemeClr>
                </a:solidFill>
              </a:rPr>
              <a:t>Experiment</a:t>
            </a:r>
            <a:endParaRPr lang="zh-CN" altLang="en-US" dirty="0">
              <a:solidFill>
                <a:schemeClr val="bg1">
                  <a:lumMod val="50000"/>
                </a:schemeClr>
              </a:solidFill>
            </a:endParaRPr>
          </a:p>
        </p:txBody>
      </p:sp>
      <p:sp>
        <p:nvSpPr>
          <p:cNvPr id="63" name="文本框 62"/>
          <p:cNvSpPr txBox="1"/>
          <p:nvPr/>
        </p:nvSpPr>
        <p:spPr>
          <a:xfrm>
            <a:off x="3811603" y="137160"/>
            <a:ext cx="1066959" cy="369332"/>
          </a:xfrm>
          <a:prstGeom prst="rect">
            <a:avLst/>
          </a:prstGeom>
          <a:noFill/>
        </p:spPr>
        <p:txBody>
          <a:bodyPr wrap="none" rtlCol="0">
            <a:spAutoFit/>
          </a:bodyPr>
          <a:lstStyle/>
          <a:p>
            <a:r>
              <a:rPr lang="en-US" altLang="zh-CN" dirty="0" smtClean="0">
                <a:solidFill>
                  <a:schemeClr val="bg1">
                    <a:lumMod val="50000"/>
                  </a:schemeClr>
                </a:solidFill>
              </a:rPr>
              <a:t>Examples</a:t>
            </a:r>
            <a:endParaRPr lang="zh-CN" altLang="en-US" dirty="0">
              <a:solidFill>
                <a:schemeClr val="bg1">
                  <a:lumMod val="50000"/>
                </a:schemeClr>
              </a:solidFill>
            </a:endParaRPr>
          </a:p>
        </p:txBody>
      </p:sp>
      <p:sp>
        <p:nvSpPr>
          <p:cNvPr id="64" name="文本框 63"/>
          <p:cNvSpPr txBox="1"/>
          <p:nvPr/>
        </p:nvSpPr>
        <p:spPr>
          <a:xfrm>
            <a:off x="5904731" y="137160"/>
            <a:ext cx="1094980" cy="369332"/>
          </a:xfrm>
          <a:prstGeom prst="rect">
            <a:avLst/>
          </a:prstGeom>
          <a:noFill/>
        </p:spPr>
        <p:txBody>
          <a:bodyPr wrap="none" rtlCol="0">
            <a:spAutoFit/>
          </a:bodyPr>
          <a:lstStyle/>
          <a:p>
            <a:r>
              <a:rPr lang="en-US" altLang="zh-CN" dirty="0" smtClean="0">
                <a:solidFill>
                  <a:schemeClr val="bg1">
                    <a:lumMod val="50000"/>
                  </a:schemeClr>
                </a:solidFill>
              </a:rPr>
              <a:t>Extension</a:t>
            </a:r>
            <a:endParaRPr lang="zh-CN" altLang="en-US" dirty="0">
              <a:solidFill>
                <a:schemeClr val="bg1">
                  <a:lumMod val="50000"/>
                </a:schemeClr>
              </a:solidFill>
            </a:endParaRPr>
          </a:p>
        </p:txBody>
      </p:sp>
      <p:sp>
        <p:nvSpPr>
          <p:cNvPr id="65" name="椭圆 64"/>
          <p:cNvSpPr/>
          <p:nvPr/>
        </p:nvSpPr>
        <p:spPr>
          <a:xfrm>
            <a:off x="19202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6" name="椭圆 65"/>
          <p:cNvSpPr/>
          <p:nvPr/>
        </p:nvSpPr>
        <p:spPr>
          <a:xfrm>
            <a:off x="3877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7" name="椭圆 66"/>
          <p:cNvSpPr/>
          <p:nvPr/>
        </p:nvSpPr>
        <p:spPr>
          <a:xfrm>
            <a:off x="48554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8" name="椭圆 67"/>
          <p:cNvSpPr/>
          <p:nvPr/>
        </p:nvSpPr>
        <p:spPr>
          <a:xfrm>
            <a:off x="68122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9" name="椭圆 68"/>
          <p:cNvSpPr/>
          <p:nvPr/>
        </p:nvSpPr>
        <p:spPr>
          <a:xfrm>
            <a:off x="97475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0" name="椭圆 69"/>
          <p:cNvSpPr/>
          <p:nvPr/>
        </p:nvSpPr>
        <p:spPr>
          <a:xfrm>
            <a:off x="107259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1" name="椭圆 70"/>
          <p:cNvSpPr/>
          <p:nvPr/>
        </p:nvSpPr>
        <p:spPr>
          <a:xfrm>
            <a:off x="77907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2" name="椭圆 71"/>
          <p:cNvSpPr/>
          <p:nvPr/>
        </p:nvSpPr>
        <p:spPr>
          <a:xfrm>
            <a:off x="28986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3" name="椭圆 72"/>
          <p:cNvSpPr/>
          <p:nvPr/>
        </p:nvSpPr>
        <p:spPr>
          <a:xfrm>
            <a:off x="58338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4" name="椭圆 73"/>
          <p:cNvSpPr/>
          <p:nvPr/>
        </p:nvSpPr>
        <p:spPr>
          <a:xfrm>
            <a:off x="87691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5" name="椭圆 74"/>
          <p:cNvSpPr/>
          <p:nvPr/>
        </p:nvSpPr>
        <p:spPr>
          <a:xfrm>
            <a:off x="78183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6" name="椭圆 75"/>
          <p:cNvSpPr/>
          <p:nvPr/>
        </p:nvSpPr>
        <p:spPr>
          <a:xfrm>
            <a:off x="80018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7" name="椭圆 76"/>
          <p:cNvSpPr/>
          <p:nvPr/>
        </p:nvSpPr>
        <p:spPr>
          <a:xfrm>
            <a:off x="80936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8" name="椭圆 77"/>
          <p:cNvSpPr/>
          <p:nvPr/>
        </p:nvSpPr>
        <p:spPr>
          <a:xfrm>
            <a:off x="79100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9" name="椭圆 78"/>
          <p:cNvSpPr/>
          <p:nvPr/>
        </p:nvSpPr>
        <p:spPr>
          <a:xfrm>
            <a:off x="390873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0" name="椭圆 79"/>
          <p:cNvSpPr/>
          <p:nvPr/>
        </p:nvSpPr>
        <p:spPr>
          <a:xfrm>
            <a:off x="410270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1" name="椭圆 80"/>
          <p:cNvSpPr/>
          <p:nvPr/>
        </p:nvSpPr>
        <p:spPr>
          <a:xfrm>
            <a:off x="419969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2" name="椭圆 81"/>
          <p:cNvSpPr/>
          <p:nvPr/>
        </p:nvSpPr>
        <p:spPr>
          <a:xfrm>
            <a:off x="439366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3" name="椭圆 82"/>
          <p:cNvSpPr/>
          <p:nvPr/>
        </p:nvSpPr>
        <p:spPr>
          <a:xfrm>
            <a:off x="468462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4" name="椭圆 83"/>
          <p:cNvSpPr/>
          <p:nvPr/>
        </p:nvSpPr>
        <p:spPr>
          <a:xfrm>
            <a:off x="478160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5" name="椭圆 84"/>
          <p:cNvSpPr/>
          <p:nvPr/>
        </p:nvSpPr>
        <p:spPr>
          <a:xfrm>
            <a:off x="449064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6" name="椭圆 85"/>
          <p:cNvSpPr/>
          <p:nvPr/>
        </p:nvSpPr>
        <p:spPr>
          <a:xfrm>
            <a:off x="400571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7" name="椭圆 86"/>
          <p:cNvSpPr/>
          <p:nvPr/>
        </p:nvSpPr>
        <p:spPr>
          <a:xfrm>
            <a:off x="429667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8" name="椭圆 87"/>
          <p:cNvSpPr/>
          <p:nvPr/>
        </p:nvSpPr>
        <p:spPr>
          <a:xfrm>
            <a:off x="458763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9" name="椭圆 88"/>
          <p:cNvSpPr/>
          <p:nvPr/>
        </p:nvSpPr>
        <p:spPr>
          <a:xfrm>
            <a:off x="60072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0" name="椭圆 89"/>
          <p:cNvSpPr/>
          <p:nvPr/>
        </p:nvSpPr>
        <p:spPr>
          <a:xfrm>
            <a:off x="61907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1" name="椭圆 90"/>
          <p:cNvSpPr/>
          <p:nvPr/>
        </p:nvSpPr>
        <p:spPr>
          <a:xfrm>
            <a:off x="6282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2" name="椭圆 91"/>
          <p:cNvSpPr/>
          <p:nvPr/>
        </p:nvSpPr>
        <p:spPr>
          <a:xfrm>
            <a:off x="646610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3" name="椭圆 92"/>
          <p:cNvSpPr/>
          <p:nvPr/>
        </p:nvSpPr>
        <p:spPr>
          <a:xfrm>
            <a:off x="674144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4" name="椭圆 93"/>
          <p:cNvSpPr/>
          <p:nvPr/>
        </p:nvSpPr>
        <p:spPr>
          <a:xfrm>
            <a:off x="655788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5" name="椭圆 94"/>
          <p:cNvSpPr/>
          <p:nvPr/>
        </p:nvSpPr>
        <p:spPr>
          <a:xfrm>
            <a:off x="60989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6" name="椭圆 95"/>
          <p:cNvSpPr/>
          <p:nvPr/>
        </p:nvSpPr>
        <p:spPr>
          <a:xfrm>
            <a:off x="63743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7" name="椭圆 96"/>
          <p:cNvSpPr/>
          <p:nvPr/>
        </p:nvSpPr>
        <p:spPr>
          <a:xfrm>
            <a:off x="664966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8" name="椭圆 97"/>
          <p:cNvSpPr/>
          <p:nvPr/>
        </p:nvSpPr>
        <p:spPr>
          <a:xfrm>
            <a:off x="200697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9" name="椭圆 98"/>
          <p:cNvSpPr/>
          <p:nvPr/>
        </p:nvSpPr>
        <p:spPr>
          <a:xfrm>
            <a:off x="220265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0" name="椭圆 99"/>
          <p:cNvSpPr/>
          <p:nvPr/>
        </p:nvSpPr>
        <p:spPr>
          <a:xfrm>
            <a:off x="230049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1" name="椭圆 100"/>
          <p:cNvSpPr/>
          <p:nvPr/>
        </p:nvSpPr>
        <p:spPr>
          <a:xfrm>
            <a:off x="249617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2" name="椭圆 101"/>
          <p:cNvSpPr/>
          <p:nvPr/>
        </p:nvSpPr>
        <p:spPr>
          <a:xfrm>
            <a:off x="278970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3" name="椭圆 102"/>
          <p:cNvSpPr/>
          <p:nvPr/>
        </p:nvSpPr>
        <p:spPr>
          <a:xfrm>
            <a:off x="288754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4" name="椭圆 103"/>
          <p:cNvSpPr/>
          <p:nvPr/>
        </p:nvSpPr>
        <p:spPr>
          <a:xfrm>
            <a:off x="259401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5" name="椭圆 104"/>
          <p:cNvSpPr/>
          <p:nvPr/>
        </p:nvSpPr>
        <p:spPr>
          <a:xfrm>
            <a:off x="210481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6" name="椭圆 105"/>
          <p:cNvSpPr/>
          <p:nvPr/>
        </p:nvSpPr>
        <p:spPr>
          <a:xfrm>
            <a:off x="239833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7" name="椭圆 106"/>
          <p:cNvSpPr/>
          <p:nvPr/>
        </p:nvSpPr>
        <p:spPr>
          <a:xfrm>
            <a:off x="269186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8" name="椭圆 107"/>
          <p:cNvSpPr/>
          <p:nvPr/>
        </p:nvSpPr>
        <p:spPr>
          <a:xfrm>
            <a:off x="49755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9" name="椭圆 108"/>
          <p:cNvSpPr/>
          <p:nvPr/>
        </p:nvSpPr>
        <p:spPr>
          <a:xfrm>
            <a:off x="526653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0" name="椭圆 109"/>
          <p:cNvSpPr/>
          <p:nvPr/>
        </p:nvSpPr>
        <p:spPr>
          <a:xfrm>
            <a:off x="5169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1" name="椭圆 110"/>
          <p:cNvSpPr/>
          <p:nvPr/>
        </p:nvSpPr>
        <p:spPr>
          <a:xfrm>
            <a:off x="507256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2" name="椭圆 111"/>
          <p:cNvSpPr/>
          <p:nvPr/>
        </p:nvSpPr>
        <p:spPr>
          <a:xfrm>
            <a:off x="48785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Tree>
    <p:extLst>
      <p:ext uri="{BB962C8B-B14F-4D97-AF65-F5344CB8AC3E}">
        <p14:creationId xmlns:p14="http://schemas.microsoft.com/office/powerpoint/2010/main" val="2061794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练习</a:t>
            </a:r>
            <a:r>
              <a:rPr lang="en-US" altLang="zh-CN" dirty="0" smtClean="0"/>
              <a:t>6</a:t>
            </a:r>
            <a:endParaRPr lang="zh-CN" altLang="en-US" dirty="0"/>
          </a:p>
        </p:txBody>
      </p:sp>
      <p:sp>
        <p:nvSpPr>
          <p:cNvPr id="3" name="内容占位符 2"/>
          <p:cNvSpPr>
            <a:spLocks noGrp="1"/>
          </p:cNvSpPr>
          <p:nvPr>
            <p:ph idx="1"/>
          </p:nvPr>
        </p:nvSpPr>
        <p:spPr/>
        <p:txBody>
          <a:bodyPr/>
          <a:lstStyle/>
          <a:p>
            <a:r>
              <a:rPr lang="zh-CN" altLang="en-US" dirty="0" smtClean="0"/>
              <a:t>以下是机器学习的几个主要流程，一般而言，正确的顺序是什么样的？</a:t>
            </a:r>
            <a:endParaRPr lang="en-US" altLang="zh-CN" dirty="0" smtClean="0"/>
          </a:p>
          <a:p>
            <a:pPr lvl="1">
              <a:lnSpc>
                <a:spcPct val="150000"/>
              </a:lnSpc>
            </a:pPr>
            <a:r>
              <a:rPr lang="en-US" altLang="zh-CN" dirty="0" smtClean="0"/>
              <a:t>(1) </a:t>
            </a:r>
            <a:r>
              <a:rPr lang="zh-CN" altLang="en-US" dirty="0" smtClean="0"/>
              <a:t>计算</a:t>
            </a:r>
            <a:r>
              <a:rPr lang="zh-CN" altLang="en-US" dirty="0"/>
              <a:t>梯度</a:t>
            </a:r>
            <a:endParaRPr lang="en-US" altLang="zh-CN" dirty="0"/>
          </a:p>
          <a:p>
            <a:pPr lvl="1">
              <a:lnSpc>
                <a:spcPct val="150000"/>
              </a:lnSpc>
            </a:pPr>
            <a:r>
              <a:rPr lang="en-US" altLang="zh-CN" dirty="0" smtClean="0"/>
              <a:t>(2) </a:t>
            </a:r>
            <a:r>
              <a:rPr lang="zh-CN" altLang="en-US" dirty="0" smtClean="0"/>
              <a:t>准备训练数据，并计算</a:t>
            </a:r>
            <a:r>
              <a:rPr lang="en-US" altLang="zh-CN" dirty="0" smtClean="0"/>
              <a:t>loss</a:t>
            </a:r>
          </a:p>
          <a:p>
            <a:pPr lvl="1">
              <a:lnSpc>
                <a:spcPct val="150000"/>
              </a:lnSpc>
            </a:pPr>
            <a:r>
              <a:rPr lang="en-US" altLang="zh-CN" dirty="0" smtClean="0"/>
              <a:t>(3) </a:t>
            </a:r>
            <a:r>
              <a:rPr lang="zh-CN" altLang="en-US" dirty="0" smtClean="0"/>
              <a:t>更新模型参数</a:t>
            </a:r>
            <a:endParaRPr lang="en-US" altLang="zh-CN" dirty="0" smtClean="0"/>
          </a:p>
          <a:p>
            <a:pPr lvl="1">
              <a:lnSpc>
                <a:spcPct val="150000"/>
              </a:lnSpc>
            </a:pPr>
            <a:r>
              <a:rPr lang="en-US" altLang="zh-CN" dirty="0" smtClean="0"/>
              <a:t>(4) </a:t>
            </a:r>
            <a:r>
              <a:rPr lang="zh-CN" altLang="en-US" dirty="0" smtClean="0"/>
              <a:t>设计神经网络结构</a:t>
            </a:r>
            <a:endParaRPr lang="en-US" altLang="zh-CN" dirty="0" smtClean="0"/>
          </a:p>
          <a:p>
            <a:pPr>
              <a:lnSpc>
                <a:spcPct val="150000"/>
              </a:lnSpc>
            </a:pPr>
            <a:r>
              <a:rPr lang="en-US" altLang="zh-CN" dirty="0" smtClean="0"/>
              <a:t>(4) -&gt; (2) -&gt; (1) -&gt; (3)</a:t>
            </a:r>
            <a:endParaRPr lang="zh-CN" altLang="en-US" dirty="0"/>
          </a:p>
        </p:txBody>
      </p:sp>
      <p:sp>
        <p:nvSpPr>
          <p:cNvPr id="4" name="文本框 3"/>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solidFill>
              </a:rPr>
              <a:t>Tensors</a:t>
            </a:r>
            <a:endParaRPr lang="zh-CN" altLang="en-US" dirty="0">
              <a:solidFill>
                <a:schemeClr val="bg1"/>
              </a:solidFill>
            </a:endParaRPr>
          </a:p>
        </p:txBody>
      </p:sp>
      <p:sp>
        <p:nvSpPr>
          <p:cNvPr id="5" name="文本框 4"/>
          <p:cNvSpPr txBox="1"/>
          <p:nvPr/>
        </p:nvSpPr>
        <p:spPr>
          <a:xfrm>
            <a:off x="1931094" y="137160"/>
            <a:ext cx="1052917"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err="1"/>
              <a:t>Autograd</a:t>
            </a:r>
            <a:endParaRPr lang="zh-CN" altLang="en-US" dirty="0"/>
          </a:p>
        </p:txBody>
      </p:sp>
      <p:sp>
        <p:nvSpPr>
          <p:cNvPr id="6" name="文本框 5"/>
          <p:cNvSpPr txBox="1"/>
          <p:nvPr/>
        </p:nvSpPr>
        <p:spPr>
          <a:xfrm>
            <a:off x="7715285" y="137160"/>
            <a:ext cx="1262974" cy="369332"/>
          </a:xfrm>
          <a:prstGeom prst="rect">
            <a:avLst/>
          </a:prstGeom>
          <a:noFill/>
        </p:spPr>
        <p:txBody>
          <a:bodyPr wrap="none" rtlCol="0">
            <a:spAutoFit/>
          </a:bodyPr>
          <a:lstStyle/>
          <a:p>
            <a:r>
              <a:rPr lang="en-US" altLang="zh-CN" dirty="0" smtClean="0">
                <a:solidFill>
                  <a:schemeClr val="bg1">
                    <a:lumMod val="50000"/>
                  </a:schemeClr>
                </a:solidFill>
              </a:rPr>
              <a:t>Experiment</a:t>
            </a:r>
            <a:endParaRPr lang="zh-CN" altLang="en-US" dirty="0">
              <a:solidFill>
                <a:schemeClr val="bg1">
                  <a:lumMod val="50000"/>
                </a:schemeClr>
              </a:solidFill>
            </a:endParaRPr>
          </a:p>
        </p:txBody>
      </p:sp>
      <p:sp>
        <p:nvSpPr>
          <p:cNvPr id="7" name="文本框 6"/>
          <p:cNvSpPr txBox="1"/>
          <p:nvPr/>
        </p:nvSpPr>
        <p:spPr>
          <a:xfrm>
            <a:off x="3811603" y="137160"/>
            <a:ext cx="1066959" cy="369332"/>
          </a:xfrm>
          <a:prstGeom prst="rect">
            <a:avLst/>
          </a:prstGeom>
          <a:noFill/>
        </p:spPr>
        <p:txBody>
          <a:bodyPr wrap="none" rtlCol="0">
            <a:spAutoFit/>
          </a:bodyPr>
          <a:lstStyle/>
          <a:p>
            <a:r>
              <a:rPr lang="en-US" altLang="zh-CN" dirty="0">
                <a:solidFill>
                  <a:schemeClr val="bg1"/>
                </a:solidFill>
              </a:rPr>
              <a:t>Examples</a:t>
            </a:r>
            <a:endParaRPr lang="zh-CN" altLang="en-US" dirty="0">
              <a:solidFill>
                <a:schemeClr val="bg1"/>
              </a:solidFill>
            </a:endParaRPr>
          </a:p>
        </p:txBody>
      </p:sp>
      <p:sp>
        <p:nvSpPr>
          <p:cNvPr id="8" name="文本框 7"/>
          <p:cNvSpPr txBox="1"/>
          <p:nvPr/>
        </p:nvSpPr>
        <p:spPr>
          <a:xfrm>
            <a:off x="5904731" y="137160"/>
            <a:ext cx="1094980" cy="369332"/>
          </a:xfrm>
          <a:prstGeom prst="rect">
            <a:avLst/>
          </a:prstGeom>
          <a:noFill/>
        </p:spPr>
        <p:txBody>
          <a:bodyPr wrap="none" rtlCol="0">
            <a:spAutoFit/>
          </a:bodyPr>
          <a:lstStyle/>
          <a:p>
            <a:r>
              <a:rPr lang="en-US" altLang="zh-CN" dirty="0" smtClean="0">
                <a:solidFill>
                  <a:schemeClr val="bg1">
                    <a:lumMod val="50000"/>
                  </a:schemeClr>
                </a:solidFill>
              </a:rPr>
              <a:t>Extension</a:t>
            </a:r>
            <a:endParaRPr lang="zh-CN" altLang="en-US" dirty="0">
              <a:solidFill>
                <a:schemeClr val="bg1">
                  <a:lumMod val="50000"/>
                </a:schemeClr>
              </a:solidFill>
            </a:endParaRPr>
          </a:p>
        </p:txBody>
      </p:sp>
      <p:sp>
        <p:nvSpPr>
          <p:cNvPr id="9" name="椭圆 8"/>
          <p:cNvSpPr/>
          <p:nvPr/>
        </p:nvSpPr>
        <p:spPr>
          <a:xfrm>
            <a:off x="19202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 name="椭圆 9"/>
          <p:cNvSpPr/>
          <p:nvPr/>
        </p:nvSpPr>
        <p:spPr>
          <a:xfrm>
            <a:off x="3877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 name="椭圆 10"/>
          <p:cNvSpPr/>
          <p:nvPr/>
        </p:nvSpPr>
        <p:spPr>
          <a:xfrm>
            <a:off x="48554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2" name="椭圆 11"/>
          <p:cNvSpPr/>
          <p:nvPr/>
        </p:nvSpPr>
        <p:spPr>
          <a:xfrm>
            <a:off x="68122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3" name="椭圆 12"/>
          <p:cNvSpPr/>
          <p:nvPr/>
        </p:nvSpPr>
        <p:spPr>
          <a:xfrm>
            <a:off x="97475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4" name="椭圆 13"/>
          <p:cNvSpPr/>
          <p:nvPr/>
        </p:nvSpPr>
        <p:spPr>
          <a:xfrm>
            <a:off x="107259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5" name="椭圆 14"/>
          <p:cNvSpPr/>
          <p:nvPr/>
        </p:nvSpPr>
        <p:spPr>
          <a:xfrm>
            <a:off x="77907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6" name="椭圆 15"/>
          <p:cNvSpPr/>
          <p:nvPr/>
        </p:nvSpPr>
        <p:spPr>
          <a:xfrm>
            <a:off x="28986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7" name="椭圆 16"/>
          <p:cNvSpPr/>
          <p:nvPr/>
        </p:nvSpPr>
        <p:spPr>
          <a:xfrm>
            <a:off x="58338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8" name="椭圆 17"/>
          <p:cNvSpPr/>
          <p:nvPr/>
        </p:nvSpPr>
        <p:spPr>
          <a:xfrm>
            <a:off x="87691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9" name="椭圆 18"/>
          <p:cNvSpPr/>
          <p:nvPr/>
        </p:nvSpPr>
        <p:spPr>
          <a:xfrm>
            <a:off x="78183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0" name="椭圆 19"/>
          <p:cNvSpPr/>
          <p:nvPr/>
        </p:nvSpPr>
        <p:spPr>
          <a:xfrm>
            <a:off x="80018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1" name="椭圆 20"/>
          <p:cNvSpPr/>
          <p:nvPr/>
        </p:nvSpPr>
        <p:spPr>
          <a:xfrm>
            <a:off x="80936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2" name="椭圆 21"/>
          <p:cNvSpPr/>
          <p:nvPr/>
        </p:nvSpPr>
        <p:spPr>
          <a:xfrm>
            <a:off x="79100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3" name="椭圆 22"/>
          <p:cNvSpPr/>
          <p:nvPr/>
        </p:nvSpPr>
        <p:spPr>
          <a:xfrm>
            <a:off x="390873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4" name="椭圆 23"/>
          <p:cNvSpPr/>
          <p:nvPr/>
        </p:nvSpPr>
        <p:spPr>
          <a:xfrm>
            <a:off x="410270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5" name="椭圆 24"/>
          <p:cNvSpPr/>
          <p:nvPr/>
        </p:nvSpPr>
        <p:spPr>
          <a:xfrm>
            <a:off x="419969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6" name="椭圆 25"/>
          <p:cNvSpPr/>
          <p:nvPr/>
        </p:nvSpPr>
        <p:spPr>
          <a:xfrm>
            <a:off x="439366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7" name="椭圆 26"/>
          <p:cNvSpPr/>
          <p:nvPr/>
        </p:nvSpPr>
        <p:spPr>
          <a:xfrm>
            <a:off x="468462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8" name="椭圆 27"/>
          <p:cNvSpPr/>
          <p:nvPr/>
        </p:nvSpPr>
        <p:spPr>
          <a:xfrm>
            <a:off x="478160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9" name="椭圆 28"/>
          <p:cNvSpPr/>
          <p:nvPr/>
        </p:nvSpPr>
        <p:spPr>
          <a:xfrm>
            <a:off x="449064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0" name="椭圆 29"/>
          <p:cNvSpPr/>
          <p:nvPr/>
        </p:nvSpPr>
        <p:spPr>
          <a:xfrm>
            <a:off x="400571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1" name="椭圆 30"/>
          <p:cNvSpPr/>
          <p:nvPr/>
        </p:nvSpPr>
        <p:spPr>
          <a:xfrm>
            <a:off x="429667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2" name="椭圆 31"/>
          <p:cNvSpPr/>
          <p:nvPr/>
        </p:nvSpPr>
        <p:spPr>
          <a:xfrm>
            <a:off x="458763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3" name="椭圆 32"/>
          <p:cNvSpPr/>
          <p:nvPr/>
        </p:nvSpPr>
        <p:spPr>
          <a:xfrm>
            <a:off x="60072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4" name="椭圆 33"/>
          <p:cNvSpPr/>
          <p:nvPr/>
        </p:nvSpPr>
        <p:spPr>
          <a:xfrm>
            <a:off x="61907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5" name="椭圆 34"/>
          <p:cNvSpPr/>
          <p:nvPr/>
        </p:nvSpPr>
        <p:spPr>
          <a:xfrm>
            <a:off x="6282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6" name="椭圆 35"/>
          <p:cNvSpPr/>
          <p:nvPr/>
        </p:nvSpPr>
        <p:spPr>
          <a:xfrm>
            <a:off x="646610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7" name="椭圆 36"/>
          <p:cNvSpPr/>
          <p:nvPr/>
        </p:nvSpPr>
        <p:spPr>
          <a:xfrm>
            <a:off x="674144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8" name="椭圆 37"/>
          <p:cNvSpPr/>
          <p:nvPr/>
        </p:nvSpPr>
        <p:spPr>
          <a:xfrm>
            <a:off x="655788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9" name="椭圆 38"/>
          <p:cNvSpPr/>
          <p:nvPr/>
        </p:nvSpPr>
        <p:spPr>
          <a:xfrm>
            <a:off x="60989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0" name="椭圆 39"/>
          <p:cNvSpPr/>
          <p:nvPr/>
        </p:nvSpPr>
        <p:spPr>
          <a:xfrm>
            <a:off x="63743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1" name="椭圆 40"/>
          <p:cNvSpPr/>
          <p:nvPr/>
        </p:nvSpPr>
        <p:spPr>
          <a:xfrm>
            <a:off x="664966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2" name="椭圆 41"/>
          <p:cNvSpPr/>
          <p:nvPr/>
        </p:nvSpPr>
        <p:spPr>
          <a:xfrm>
            <a:off x="200697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3" name="椭圆 42"/>
          <p:cNvSpPr/>
          <p:nvPr/>
        </p:nvSpPr>
        <p:spPr>
          <a:xfrm>
            <a:off x="220265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4" name="椭圆 43"/>
          <p:cNvSpPr/>
          <p:nvPr/>
        </p:nvSpPr>
        <p:spPr>
          <a:xfrm>
            <a:off x="230049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5" name="椭圆 44"/>
          <p:cNvSpPr/>
          <p:nvPr/>
        </p:nvSpPr>
        <p:spPr>
          <a:xfrm>
            <a:off x="249617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6" name="椭圆 45"/>
          <p:cNvSpPr/>
          <p:nvPr/>
        </p:nvSpPr>
        <p:spPr>
          <a:xfrm>
            <a:off x="278970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7" name="椭圆 46"/>
          <p:cNvSpPr/>
          <p:nvPr/>
        </p:nvSpPr>
        <p:spPr>
          <a:xfrm>
            <a:off x="288754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8" name="椭圆 47"/>
          <p:cNvSpPr/>
          <p:nvPr/>
        </p:nvSpPr>
        <p:spPr>
          <a:xfrm>
            <a:off x="259401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9" name="椭圆 48"/>
          <p:cNvSpPr/>
          <p:nvPr/>
        </p:nvSpPr>
        <p:spPr>
          <a:xfrm>
            <a:off x="210481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0" name="椭圆 49"/>
          <p:cNvSpPr/>
          <p:nvPr/>
        </p:nvSpPr>
        <p:spPr>
          <a:xfrm>
            <a:off x="239833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1" name="椭圆 50"/>
          <p:cNvSpPr/>
          <p:nvPr/>
        </p:nvSpPr>
        <p:spPr>
          <a:xfrm>
            <a:off x="269186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2" name="椭圆 51"/>
          <p:cNvSpPr/>
          <p:nvPr/>
        </p:nvSpPr>
        <p:spPr>
          <a:xfrm>
            <a:off x="49755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3" name="椭圆 52"/>
          <p:cNvSpPr/>
          <p:nvPr/>
        </p:nvSpPr>
        <p:spPr>
          <a:xfrm>
            <a:off x="526653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4" name="椭圆 53"/>
          <p:cNvSpPr/>
          <p:nvPr/>
        </p:nvSpPr>
        <p:spPr>
          <a:xfrm>
            <a:off x="5169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5" name="椭圆 54"/>
          <p:cNvSpPr/>
          <p:nvPr/>
        </p:nvSpPr>
        <p:spPr>
          <a:xfrm>
            <a:off x="507256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6" name="椭圆 55"/>
          <p:cNvSpPr/>
          <p:nvPr/>
        </p:nvSpPr>
        <p:spPr>
          <a:xfrm>
            <a:off x="48785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pic>
        <p:nvPicPr>
          <p:cNvPr id="57" name="Picture 2" descr="https://ss1.bdstatic.com/70cFvXSh_Q1YnxGkpoWK1HF6hhy/it/u=1862678191,543325770&amp;fm=26&amp;gp=0.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5944" t="11333" r="38793" b="18849"/>
          <a:stretch/>
        </p:blipFill>
        <p:spPr bwMode="auto">
          <a:xfrm>
            <a:off x="8294652" y="852015"/>
            <a:ext cx="299788" cy="466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14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练习</a:t>
            </a:r>
            <a:r>
              <a:rPr lang="en-US" altLang="zh-CN" dirty="0" smtClean="0"/>
              <a:t>7</a:t>
            </a:r>
            <a:endParaRPr lang="zh-CN" altLang="en-US" dirty="0"/>
          </a:p>
        </p:txBody>
      </p:sp>
      <p:sp>
        <p:nvSpPr>
          <p:cNvPr id="3" name="内容占位符 2"/>
          <p:cNvSpPr>
            <a:spLocks noGrp="1"/>
          </p:cNvSpPr>
          <p:nvPr>
            <p:ph idx="1"/>
          </p:nvPr>
        </p:nvSpPr>
        <p:spPr/>
        <p:txBody>
          <a:bodyPr/>
          <a:lstStyle/>
          <a:p>
            <a:r>
              <a:rPr lang="zh-CN" altLang="en-US" dirty="0" smtClean="0"/>
              <a:t>下图是</a:t>
            </a:r>
            <a:r>
              <a:rPr lang="en-US" altLang="zh-CN" dirty="0" err="1" smtClean="0"/>
              <a:t>LeNet</a:t>
            </a:r>
            <a:r>
              <a:rPr lang="zh-CN" altLang="en-US" dirty="0" smtClean="0"/>
              <a:t>的网络结构，下列选项中哪个选项最接近它的参数量？</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p:txBody>
      </p:sp>
      <p:pic>
        <p:nvPicPr>
          <p:cNvPr id="4" name="图片 3"/>
          <p:cNvPicPr>
            <a:picLocks noChangeAspect="1"/>
          </p:cNvPicPr>
          <p:nvPr/>
        </p:nvPicPr>
        <p:blipFill>
          <a:blip r:embed="rId2"/>
          <a:stretch>
            <a:fillRect/>
          </a:stretch>
        </p:blipFill>
        <p:spPr>
          <a:xfrm>
            <a:off x="74959" y="2610929"/>
            <a:ext cx="9000000" cy="2478261"/>
          </a:xfrm>
          <a:prstGeom prst="rect">
            <a:avLst/>
          </a:prstGeom>
        </p:spPr>
      </p:pic>
      <p:sp>
        <p:nvSpPr>
          <p:cNvPr id="5" name="矩形 4"/>
          <p:cNvSpPr/>
          <p:nvPr/>
        </p:nvSpPr>
        <p:spPr>
          <a:xfrm>
            <a:off x="516575" y="5511633"/>
            <a:ext cx="8116785" cy="523220"/>
          </a:xfrm>
          <a:prstGeom prst="rect">
            <a:avLst/>
          </a:prstGeom>
        </p:spPr>
        <p:txBody>
          <a:bodyPr wrap="square">
            <a:spAutoFit/>
          </a:bodyPr>
          <a:lstStyle/>
          <a:p>
            <a:r>
              <a:rPr lang="en-US" altLang="zh-CN" sz="2800" dirty="0"/>
              <a:t>A</a:t>
            </a:r>
            <a:r>
              <a:rPr lang="zh-CN" altLang="en-US" sz="2800" dirty="0"/>
              <a:t>、</a:t>
            </a:r>
            <a:r>
              <a:rPr lang="en-US" altLang="zh-CN" sz="2800" dirty="0"/>
              <a:t>12K            B</a:t>
            </a:r>
            <a:r>
              <a:rPr lang="zh-CN" altLang="en-US" sz="2800" dirty="0"/>
              <a:t>、</a:t>
            </a:r>
            <a:r>
              <a:rPr lang="en-US" altLang="zh-CN" sz="2800" dirty="0"/>
              <a:t>24K             C</a:t>
            </a:r>
            <a:r>
              <a:rPr lang="zh-CN" altLang="en-US" sz="2800" dirty="0"/>
              <a:t>、</a:t>
            </a:r>
            <a:r>
              <a:rPr lang="en-US" altLang="zh-CN" sz="2800" dirty="0"/>
              <a:t>48K             D</a:t>
            </a:r>
            <a:r>
              <a:rPr lang="zh-CN" altLang="en-US" sz="2800" dirty="0"/>
              <a:t>、</a:t>
            </a:r>
            <a:r>
              <a:rPr lang="en-US" altLang="zh-CN" sz="2800" dirty="0"/>
              <a:t>1M</a:t>
            </a:r>
            <a:endParaRPr lang="zh-CN" altLang="en-US" sz="2800" dirty="0"/>
          </a:p>
        </p:txBody>
      </p:sp>
      <p:sp>
        <p:nvSpPr>
          <p:cNvPr id="6" name="矩形 5"/>
          <p:cNvSpPr/>
          <p:nvPr/>
        </p:nvSpPr>
        <p:spPr>
          <a:xfrm>
            <a:off x="516575" y="5511633"/>
            <a:ext cx="8116785" cy="523220"/>
          </a:xfrm>
          <a:prstGeom prst="rect">
            <a:avLst/>
          </a:prstGeom>
        </p:spPr>
        <p:txBody>
          <a:bodyPr wrap="square">
            <a:spAutoFit/>
          </a:bodyPr>
          <a:lstStyle/>
          <a:p>
            <a:r>
              <a:rPr lang="en-US" altLang="zh-CN" sz="2800" dirty="0"/>
              <a:t>A</a:t>
            </a:r>
            <a:r>
              <a:rPr lang="zh-CN" altLang="en-US" sz="2800" dirty="0"/>
              <a:t>、</a:t>
            </a:r>
            <a:r>
              <a:rPr lang="en-US" altLang="zh-CN" sz="2800" dirty="0"/>
              <a:t>12K            B</a:t>
            </a:r>
            <a:r>
              <a:rPr lang="zh-CN" altLang="en-US" sz="2800" dirty="0"/>
              <a:t>、</a:t>
            </a:r>
            <a:r>
              <a:rPr lang="en-US" altLang="zh-CN" sz="2800" dirty="0"/>
              <a:t>24K             </a:t>
            </a:r>
            <a:r>
              <a:rPr lang="en-US" altLang="zh-CN" sz="2800" u="sng" dirty="0"/>
              <a:t>C</a:t>
            </a:r>
            <a:r>
              <a:rPr lang="zh-CN" altLang="en-US" sz="2800" u="sng" dirty="0"/>
              <a:t>、</a:t>
            </a:r>
            <a:r>
              <a:rPr lang="en-US" altLang="zh-CN" sz="2800" u="sng" dirty="0"/>
              <a:t>48K</a:t>
            </a:r>
            <a:r>
              <a:rPr lang="en-US" altLang="zh-CN" sz="2800" dirty="0"/>
              <a:t>             D</a:t>
            </a:r>
            <a:r>
              <a:rPr lang="zh-CN" altLang="en-US" sz="2800" dirty="0"/>
              <a:t>、</a:t>
            </a:r>
            <a:r>
              <a:rPr lang="en-US" altLang="zh-CN" sz="2800" dirty="0"/>
              <a:t>1M</a:t>
            </a:r>
            <a:endParaRPr lang="zh-CN" altLang="en-US" sz="2800" dirty="0"/>
          </a:p>
        </p:txBody>
      </p:sp>
      <p:sp>
        <p:nvSpPr>
          <p:cNvPr id="7" name="文本框 6"/>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solidFill>
              </a:rPr>
              <a:t>Tensors</a:t>
            </a:r>
            <a:endParaRPr lang="zh-CN" altLang="en-US" dirty="0">
              <a:solidFill>
                <a:schemeClr val="bg1"/>
              </a:solidFill>
            </a:endParaRPr>
          </a:p>
        </p:txBody>
      </p:sp>
      <p:sp>
        <p:nvSpPr>
          <p:cNvPr id="8" name="文本框 7"/>
          <p:cNvSpPr txBox="1"/>
          <p:nvPr/>
        </p:nvSpPr>
        <p:spPr>
          <a:xfrm>
            <a:off x="1931094" y="137160"/>
            <a:ext cx="1052917"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err="1"/>
              <a:t>Autograd</a:t>
            </a:r>
            <a:endParaRPr lang="zh-CN" altLang="en-US" dirty="0"/>
          </a:p>
        </p:txBody>
      </p:sp>
      <p:sp>
        <p:nvSpPr>
          <p:cNvPr id="9" name="文本框 8"/>
          <p:cNvSpPr txBox="1"/>
          <p:nvPr/>
        </p:nvSpPr>
        <p:spPr>
          <a:xfrm>
            <a:off x="7715285" y="137160"/>
            <a:ext cx="1262974" cy="369332"/>
          </a:xfrm>
          <a:prstGeom prst="rect">
            <a:avLst/>
          </a:prstGeom>
          <a:noFill/>
        </p:spPr>
        <p:txBody>
          <a:bodyPr wrap="none" rtlCol="0">
            <a:spAutoFit/>
          </a:bodyPr>
          <a:lstStyle/>
          <a:p>
            <a:r>
              <a:rPr lang="en-US" altLang="zh-CN" dirty="0" smtClean="0">
                <a:solidFill>
                  <a:schemeClr val="bg1">
                    <a:lumMod val="50000"/>
                  </a:schemeClr>
                </a:solidFill>
              </a:rPr>
              <a:t>Experiment</a:t>
            </a:r>
            <a:endParaRPr lang="zh-CN" altLang="en-US" dirty="0">
              <a:solidFill>
                <a:schemeClr val="bg1">
                  <a:lumMod val="50000"/>
                </a:schemeClr>
              </a:solidFill>
            </a:endParaRPr>
          </a:p>
        </p:txBody>
      </p:sp>
      <p:sp>
        <p:nvSpPr>
          <p:cNvPr id="10" name="文本框 9"/>
          <p:cNvSpPr txBox="1"/>
          <p:nvPr/>
        </p:nvSpPr>
        <p:spPr>
          <a:xfrm>
            <a:off x="3811603" y="137160"/>
            <a:ext cx="1066959" cy="369332"/>
          </a:xfrm>
          <a:prstGeom prst="rect">
            <a:avLst/>
          </a:prstGeom>
          <a:noFill/>
        </p:spPr>
        <p:txBody>
          <a:bodyPr wrap="none" rtlCol="0">
            <a:spAutoFit/>
          </a:bodyPr>
          <a:lstStyle/>
          <a:p>
            <a:r>
              <a:rPr lang="en-US" altLang="zh-CN" dirty="0">
                <a:solidFill>
                  <a:schemeClr val="bg1"/>
                </a:solidFill>
              </a:rPr>
              <a:t>Examples</a:t>
            </a:r>
            <a:endParaRPr lang="zh-CN" altLang="en-US" dirty="0">
              <a:solidFill>
                <a:schemeClr val="bg1"/>
              </a:solidFill>
            </a:endParaRPr>
          </a:p>
        </p:txBody>
      </p:sp>
      <p:sp>
        <p:nvSpPr>
          <p:cNvPr id="11" name="文本框 10"/>
          <p:cNvSpPr txBox="1"/>
          <p:nvPr/>
        </p:nvSpPr>
        <p:spPr>
          <a:xfrm>
            <a:off x="5904731" y="137160"/>
            <a:ext cx="1094980" cy="369332"/>
          </a:xfrm>
          <a:prstGeom prst="rect">
            <a:avLst/>
          </a:prstGeom>
          <a:noFill/>
        </p:spPr>
        <p:txBody>
          <a:bodyPr wrap="none" rtlCol="0">
            <a:spAutoFit/>
          </a:bodyPr>
          <a:lstStyle/>
          <a:p>
            <a:r>
              <a:rPr lang="en-US" altLang="zh-CN" dirty="0" smtClean="0">
                <a:solidFill>
                  <a:schemeClr val="bg1">
                    <a:lumMod val="50000"/>
                  </a:schemeClr>
                </a:solidFill>
              </a:rPr>
              <a:t>Extension</a:t>
            </a:r>
            <a:endParaRPr lang="zh-CN" altLang="en-US" dirty="0">
              <a:solidFill>
                <a:schemeClr val="bg1">
                  <a:lumMod val="50000"/>
                </a:schemeClr>
              </a:solidFill>
            </a:endParaRPr>
          </a:p>
        </p:txBody>
      </p:sp>
      <p:sp>
        <p:nvSpPr>
          <p:cNvPr id="12" name="椭圆 11"/>
          <p:cNvSpPr/>
          <p:nvPr/>
        </p:nvSpPr>
        <p:spPr>
          <a:xfrm>
            <a:off x="19202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3" name="椭圆 12"/>
          <p:cNvSpPr/>
          <p:nvPr/>
        </p:nvSpPr>
        <p:spPr>
          <a:xfrm>
            <a:off x="3877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4" name="椭圆 13"/>
          <p:cNvSpPr/>
          <p:nvPr/>
        </p:nvSpPr>
        <p:spPr>
          <a:xfrm>
            <a:off x="48554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5" name="椭圆 14"/>
          <p:cNvSpPr/>
          <p:nvPr/>
        </p:nvSpPr>
        <p:spPr>
          <a:xfrm>
            <a:off x="68122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6" name="椭圆 15"/>
          <p:cNvSpPr/>
          <p:nvPr/>
        </p:nvSpPr>
        <p:spPr>
          <a:xfrm>
            <a:off x="97475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7" name="椭圆 16"/>
          <p:cNvSpPr/>
          <p:nvPr/>
        </p:nvSpPr>
        <p:spPr>
          <a:xfrm>
            <a:off x="107259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8" name="椭圆 17"/>
          <p:cNvSpPr/>
          <p:nvPr/>
        </p:nvSpPr>
        <p:spPr>
          <a:xfrm>
            <a:off x="77907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9" name="椭圆 18"/>
          <p:cNvSpPr/>
          <p:nvPr/>
        </p:nvSpPr>
        <p:spPr>
          <a:xfrm>
            <a:off x="28986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0" name="椭圆 19"/>
          <p:cNvSpPr/>
          <p:nvPr/>
        </p:nvSpPr>
        <p:spPr>
          <a:xfrm>
            <a:off x="58338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1" name="椭圆 20"/>
          <p:cNvSpPr/>
          <p:nvPr/>
        </p:nvSpPr>
        <p:spPr>
          <a:xfrm>
            <a:off x="87691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2" name="椭圆 21"/>
          <p:cNvSpPr/>
          <p:nvPr/>
        </p:nvSpPr>
        <p:spPr>
          <a:xfrm>
            <a:off x="78183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3" name="椭圆 22"/>
          <p:cNvSpPr/>
          <p:nvPr/>
        </p:nvSpPr>
        <p:spPr>
          <a:xfrm>
            <a:off x="80018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4" name="椭圆 23"/>
          <p:cNvSpPr/>
          <p:nvPr/>
        </p:nvSpPr>
        <p:spPr>
          <a:xfrm>
            <a:off x="80936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5" name="椭圆 24"/>
          <p:cNvSpPr/>
          <p:nvPr/>
        </p:nvSpPr>
        <p:spPr>
          <a:xfrm>
            <a:off x="79100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6" name="椭圆 25"/>
          <p:cNvSpPr/>
          <p:nvPr/>
        </p:nvSpPr>
        <p:spPr>
          <a:xfrm>
            <a:off x="390873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7" name="椭圆 26"/>
          <p:cNvSpPr/>
          <p:nvPr/>
        </p:nvSpPr>
        <p:spPr>
          <a:xfrm>
            <a:off x="410270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8" name="椭圆 27"/>
          <p:cNvSpPr/>
          <p:nvPr/>
        </p:nvSpPr>
        <p:spPr>
          <a:xfrm>
            <a:off x="419969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9" name="椭圆 28"/>
          <p:cNvSpPr/>
          <p:nvPr/>
        </p:nvSpPr>
        <p:spPr>
          <a:xfrm>
            <a:off x="439366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0" name="椭圆 29"/>
          <p:cNvSpPr/>
          <p:nvPr/>
        </p:nvSpPr>
        <p:spPr>
          <a:xfrm>
            <a:off x="468462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1" name="椭圆 30"/>
          <p:cNvSpPr/>
          <p:nvPr/>
        </p:nvSpPr>
        <p:spPr>
          <a:xfrm>
            <a:off x="478160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2" name="椭圆 31"/>
          <p:cNvSpPr/>
          <p:nvPr/>
        </p:nvSpPr>
        <p:spPr>
          <a:xfrm>
            <a:off x="449064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3" name="椭圆 32"/>
          <p:cNvSpPr/>
          <p:nvPr/>
        </p:nvSpPr>
        <p:spPr>
          <a:xfrm>
            <a:off x="400571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4" name="椭圆 33"/>
          <p:cNvSpPr/>
          <p:nvPr/>
        </p:nvSpPr>
        <p:spPr>
          <a:xfrm>
            <a:off x="429667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5" name="椭圆 34"/>
          <p:cNvSpPr/>
          <p:nvPr/>
        </p:nvSpPr>
        <p:spPr>
          <a:xfrm>
            <a:off x="458763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6" name="椭圆 35"/>
          <p:cNvSpPr/>
          <p:nvPr/>
        </p:nvSpPr>
        <p:spPr>
          <a:xfrm>
            <a:off x="60072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7" name="椭圆 36"/>
          <p:cNvSpPr/>
          <p:nvPr/>
        </p:nvSpPr>
        <p:spPr>
          <a:xfrm>
            <a:off x="61907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8" name="椭圆 37"/>
          <p:cNvSpPr/>
          <p:nvPr/>
        </p:nvSpPr>
        <p:spPr>
          <a:xfrm>
            <a:off x="6282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9" name="椭圆 38"/>
          <p:cNvSpPr/>
          <p:nvPr/>
        </p:nvSpPr>
        <p:spPr>
          <a:xfrm>
            <a:off x="646610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0" name="椭圆 39"/>
          <p:cNvSpPr/>
          <p:nvPr/>
        </p:nvSpPr>
        <p:spPr>
          <a:xfrm>
            <a:off x="674144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1" name="椭圆 40"/>
          <p:cNvSpPr/>
          <p:nvPr/>
        </p:nvSpPr>
        <p:spPr>
          <a:xfrm>
            <a:off x="655788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2" name="椭圆 41"/>
          <p:cNvSpPr/>
          <p:nvPr/>
        </p:nvSpPr>
        <p:spPr>
          <a:xfrm>
            <a:off x="60989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3" name="椭圆 42"/>
          <p:cNvSpPr/>
          <p:nvPr/>
        </p:nvSpPr>
        <p:spPr>
          <a:xfrm>
            <a:off x="63743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4" name="椭圆 43"/>
          <p:cNvSpPr/>
          <p:nvPr/>
        </p:nvSpPr>
        <p:spPr>
          <a:xfrm>
            <a:off x="664966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5" name="椭圆 44"/>
          <p:cNvSpPr/>
          <p:nvPr/>
        </p:nvSpPr>
        <p:spPr>
          <a:xfrm>
            <a:off x="200697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6" name="椭圆 45"/>
          <p:cNvSpPr/>
          <p:nvPr/>
        </p:nvSpPr>
        <p:spPr>
          <a:xfrm>
            <a:off x="220265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7" name="椭圆 46"/>
          <p:cNvSpPr/>
          <p:nvPr/>
        </p:nvSpPr>
        <p:spPr>
          <a:xfrm>
            <a:off x="230049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8" name="椭圆 47"/>
          <p:cNvSpPr/>
          <p:nvPr/>
        </p:nvSpPr>
        <p:spPr>
          <a:xfrm>
            <a:off x="249617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9" name="椭圆 48"/>
          <p:cNvSpPr/>
          <p:nvPr/>
        </p:nvSpPr>
        <p:spPr>
          <a:xfrm>
            <a:off x="278970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0" name="椭圆 49"/>
          <p:cNvSpPr/>
          <p:nvPr/>
        </p:nvSpPr>
        <p:spPr>
          <a:xfrm>
            <a:off x="288754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1" name="椭圆 50"/>
          <p:cNvSpPr/>
          <p:nvPr/>
        </p:nvSpPr>
        <p:spPr>
          <a:xfrm>
            <a:off x="259401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2" name="椭圆 51"/>
          <p:cNvSpPr/>
          <p:nvPr/>
        </p:nvSpPr>
        <p:spPr>
          <a:xfrm>
            <a:off x="210481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3" name="椭圆 52"/>
          <p:cNvSpPr/>
          <p:nvPr/>
        </p:nvSpPr>
        <p:spPr>
          <a:xfrm>
            <a:off x="239833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4" name="椭圆 53"/>
          <p:cNvSpPr/>
          <p:nvPr/>
        </p:nvSpPr>
        <p:spPr>
          <a:xfrm>
            <a:off x="269186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5" name="椭圆 54"/>
          <p:cNvSpPr/>
          <p:nvPr/>
        </p:nvSpPr>
        <p:spPr>
          <a:xfrm>
            <a:off x="49755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6" name="椭圆 55"/>
          <p:cNvSpPr/>
          <p:nvPr/>
        </p:nvSpPr>
        <p:spPr>
          <a:xfrm>
            <a:off x="526653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7" name="椭圆 56"/>
          <p:cNvSpPr/>
          <p:nvPr/>
        </p:nvSpPr>
        <p:spPr>
          <a:xfrm>
            <a:off x="5169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8" name="椭圆 57"/>
          <p:cNvSpPr/>
          <p:nvPr/>
        </p:nvSpPr>
        <p:spPr>
          <a:xfrm>
            <a:off x="507256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9" name="椭圆 58"/>
          <p:cNvSpPr/>
          <p:nvPr/>
        </p:nvSpPr>
        <p:spPr>
          <a:xfrm>
            <a:off x="48785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pic>
        <p:nvPicPr>
          <p:cNvPr id="60" name="Picture 2" descr="https://ss1.bdstatic.com/70cFvXSh_Q1YnxGkpoWK1HF6hhy/it/u=1862678191,543325770&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5944" t="11333" r="38793" b="18849"/>
          <a:stretch/>
        </p:blipFill>
        <p:spPr bwMode="auto">
          <a:xfrm>
            <a:off x="8294652" y="852015"/>
            <a:ext cx="299788" cy="466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729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LeNet</a:t>
            </a:r>
            <a:r>
              <a:rPr lang="en-US" altLang="zh-CN" dirty="0" smtClean="0"/>
              <a:t>——Step1 </a:t>
            </a:r>
            <a:r>
              <a:rPr lang="zh-CN" altLang="en-US" dirty="0" smtClean="0"/>
              <a:t>网络结构设计</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2793" y="1508394"/>
            <a:ext cx="6338011" cy="5280389"/>
          </a:xfrm>
        </p:spPr>
      </p:pic>
      <p:pic>
        <p:nvPicPr>
          <p:cNvPr id="5" name="图片 4"/>
          <p:cNvPicPr>
            <a:picLocks noChangeAspect="1"/>
          </p:cNvPicPr>
          <p:nvPr/>
        </p:nvPicPr>
        <p:blipFill>
          <a:blip r:embed="rId3"/>
          <a:stretch>
            <a:fillRect/>
          </a:stretch>
        </p:blipFill>
        <p:spPr>
          <a:xfrm>
            <a:off x="4420925" y="1549956"/>
            <a:ext cx="4648507" cy="1280024"/>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6465" y="5711439"/>
            <a:ext cx="4200994" cy="999185"/>
          </a:xfrm>
          <a:prstGeom prst="rect">
            <a:avLst/>
          </a:prstGeom>
        </p:spPr>
      </p:pic>
      <p:sp>
        <p:nvSpPr>
          <p:cNvPr id="7" name="文本框 6"/>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solidFill>
              </a:rPr>
              <a:t>Tensors</a:t>
            </a:r>
            <a:endParaRPr lang="zh-CN" altLang="en-US" dirty="0">
              <a:solidFill>
                <a:schemeClr val="bg1"/>
              </a:solidFill>
            </a:endParaRPr>
          </a:p>
        </p:txBody>
      </p:sp>
      <p:sp>
        <p:nvSpPr>
          <p:cNvPr id="8" name="文本框 7"/>
          <p:cNvSpPr txBox="1"/>
          <p:nvPr/>
        </p:nvSpPr>
        <p:spPr>
          <a:xfrm>
            <a:off x="1931094" y="137160"/>
            <a:ext cx="1052917"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err="1"/>
              <a:t>Autograd</a:t>
            </a:r>
            <a:endParaRPr lang="zh-CN" altLang="en-US" dirty="0"/>
          </a:p>
        </p:txBody>
      </p:sp>
      <p:sp>
        <p:nvSpPr>
          <p:cNvPr id="9" name="文本框 8"/>
          <p:cNvSpPr txBox="1"/>
          <p:nvPr/>
        </p:nvSpPr>
        <p:spPr>
          <a:xfrm>
            <a:off x="7715285" y="137160"/>
            <a:ext cx="1262974" cy="369332"/>
          </a:xfrm>
          <a:prstGeom prst="rect">
            <a:avLst/>
          </a:prstGeom>
          <a:noFill/>
        </p:spPr>
        <p:txBody>
          <a:bodyPr wrap="none" rtlCol="0">
            <a:spAutoFit/>
          </a:bodyPr>
          <a:lstStyle/>
          <a:p>
            <a:r>
              <a:rPr lang="en-US" altLang="zh-CN" dirty="0" smtClean="0">
                <a:solidFill>
                  <a:schemeClr val="bg1">
                    <a:lumMod val="50000"/>
                  </a:schemeClr>
                </a:solidFill>
              </a:rPr>
              <a:t>Experiment</a:t>
            </a:r>
            <a:endParaRPr lang="zh-CN" altLang="en-US" dirty="0">
              <a:solidFill>
                <a:schemeClr val="bg1">
                  <a:lumMod val="50000"/>
                </a:schemeClr>
              </a:solidFill>
            </a:endParaRPr>
          </a:p>
        </p:txBody>
      </p:sp>
      <p:sp>
        <p:nvSpPr>
          <p:cNvPr id="10" name="文本框 9"/>
          <p:cNvSpPr txBox="1"/>
          <p:nvPr/>
        </p:nvSpPr>
        <p:spPr>
          <a:xfrm>
            <a:off x="3811603" y="137160"/>
            <a:ext cx="1066959" cy="369332"/>
          </a:xfrm>
          <a:prstGeom prst="rect">
            <a:avLst/>
          </a:prstGeom>
          <a:noFill/>
        </p:spPr>
        <p:txBody>
          <a:bodyPr wrap="none" rtlCol="0">
            <a:spAutoFit/>
          </a:bodyPr>
          <a:lstStyle/>
          <a:p>
            <a:r>
              <a:rPr lang="en-US" altLang="zh-CN" dirty="0">
                <a:solidFill>
                  <a:schemeClr val="bg1"/>
                </a:solidFill>
              </a:rPr>
              <a:t>Examples</a:t>
            </a:r>
            <a:endParaRPr lang="zh-CN" altLang="en-US" dirty="0">
              <a:solidFill>
                <a:schemeClr val="bg1"/>
              </a:solidFill>
            </a:endParaRPr>
          </a:p>
        </p:txBody>
      </p:sp>
      <p:sp>
        <p:nvSpPr>
          <p:cNvPr id="11" name="文本框 10"/>
          <p:cNvSpPr txBox="1"/>
          <p:nvPr/>
        </p:nvSpPr>
        <p:spPr>
          <a:xfrm>
            <a:off x="5904731" y="137160"/>
            <a:ext cx="1094980" cy="369332"/>
          </a:xfrm>
          <a:prstGeom prst="rect">
            <a:avLst/>
          </a:prstGeom>
          <a:noFill/>
        </p:spPr>
        <p:txBody>
          <a:bodyPr wrap="none" rtlCol="0">
            <a:spAutoFit/>
          </a:bodyPr>
          <a:lstStyle/>
          <a:p>
            <a:r>
              <a:rPr lang="en-US" altLang="zh-CN" dirty="0" smtClean="0">
                <a:solidFill>
                  <a:schemeClr val="bg1">
                    <a:lumMod val="50000"/>
                  </a:schemeClr>
                </a:solidFill>
              </a:rPr>
              <a:t>Extension</a:t>
            </a:r>
            <a:endParaRPr lang="zh-CN" altLang="en-US" dirty="0">
              <a:solidFill>
                <a:schemeClr val="bg1">
                  <a:lumMod val="50000"/>
                </a:schemeClr>
              </a:solidFill>
            </a:endParaRPr>
          </a:p>
        </p:txBody>
      </p:sp>
      <p:sp>
        <p:nvSpPr>
          <p:cNvPr id="12" name="椭圆 11"/>
          <p:cNvSpPr/>
          <p:nvPr/>
        </p:nvSpPr>
        <p:spPr>
          <a:xfrm>
            <a:off x="19202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3" name="椭圆 12"/>
          <p:cNvSpPr/>
          <p:nvPr/>
        </p:nvSpPr>
        <p:spPr>
          <a:xfrm>
            <a:off x="3877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4" name="椭圆 13"/>
          <p:cNvSpPr/>
          <p:nvPr/>
        </p:nvSpPr>
        <p:spPr>
          <a:xfrm>
            <a:off x="48554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5" name="椭圆 14"/>
          <p:cNvSpPr/>
          <p:nvPr/>
        </p:nvSpPr>
        <p:spPr>
          <a:xfrm>
            <a:off x="68122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6" name="椭圆 15"/>
          <p:cNvSpPr/>
          <p:nvPr/>
        </p:nvSpPr>
        <p:spPr>
          <a:xfrm>
            <a:off x="97475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7" name="椭圆 16"/>
          <p:cNvSpPr/>
          <p:nvPr/>
        </p:nvSpPr>
        <p:spPr>
          <a:xfrm>
            <a:off x="107259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8" name="椭圆 17"/>
          <p:cNvSpPr/>
          <p:nvPr/>
        </p:nvSpPr>
        <p:spPr>
          <a:xfrm>
            <a:off x="77907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9" name="椭圆 18"/>
          <p:cNvSpPr/>
          <p:nvPr/>
        </p:nvSpPr>
        <p:spPr>
          <a:xfrm>
            <a:off x="28986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0" name="椭圆 19"/>
          <p:cNvSpPr/>
          <p:nvPr/>
        </p:nvSpPr>
        <p:spPr>
          <a:xfrm>
            <a:off x="58338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1" name="椭圆 20"/>
          <p:cNvSpPr/>
          <p:nvPr/>
        </p:nvSpPr>
        <p:spPr>
          <a:xfrm>
            <a:off x="87691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2" name="椭圆 21"/>
          <p:cNvSpPr/>
          <p:nvPr/>
        </p:nvSpPr>
        <p:spPr>
          <a:xfrm>
            <a:off x="78183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3" name="椭圆 22"/>
          <p:cNvSpPr/>
          <p:nvPr/>
        </p:nvSpPr>
        <p:spPr>
          <a:xfrm>
            <a:off x="80018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4" name="椭圆 23"/>
          <p:cNvSpPr/>
          <p:nvPr/>
        </p:nvSpPr>
        <p:spPr>
          <a:xfrm>
            <a:off x="80936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5" name="椭圆 24"/>
          <p:cNvSpPr/>
          <p:nvPr/>
        </p:nvSpPr>
        <p:spPr>
          <a:xfrm>
            <a:off x="79100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6" name="椭圆 25"/>
          <p:cNvSpPr/>
          <p:nvPr/>
        </p:nvSpPr>
        <p:spPr>
          <a:xfrm>
            <a:off x="390873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7" name="椭圆 26"/>
          <p:cNvSpPr/>
          <p:nvPr/>
        </p:nvSpPr>
        <p:spPr>
          <a:xfrm>
            <a:off x="410270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8" name="椭圆 27"/>
          <p:cNvSpPr/>
          <p:nvPr/>
        </p:nvSpPr>
        <p:spPr>
          <a:xfrm>
            <a:off x="419969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9" name="椭圆 28"/>
          <p:cNvSpPr/>
          <p:nvPr/>
        </p:nvSpPr>
        <p:spPr>
          <a:xfrm>
            <a:off x="439366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0" name="椭圆 29"/>
          <p:cNvSpPr/>
          <p:nvPr/>
        </p:nvSpPr>
        <p:spPr>
          <a:xfrm>
            <a:off x="468462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1" name="椭圆 30"/>
          <p:cNvSpPr/>
          <p:nvPr/>
        </p:nvSpPr>
        <p:spPr>
          <a:xfrm>
            <a:off x="478160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2" name="椭圆 31"/>
          <p:cNvSpPr/>
          <p:nvPr/>
        </p:nvSpPr>
        <p:spPr>
          <a:xfrm>
            <a:off x="449064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3" name="椭圆 32"/>
          <p:cNvSpPr/>
          <p:nvPr/>
        </p:nvSpPr>
        <p:spPr>
          <a:xfrm>
            <a:off x="400571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4" name="椭圆 33"/>
          <p:cNvSpPr/>
          <p:nvPr/>
        </p:nvSpPr>
        <p:spPr>
          <a:xfrm>
            <a:off x="429667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5" name="椭圆 34"/>
          <p:cNvSpPr/>
          <p:nvPr/>
        </p:nvSpPr>
        <p:spPr>
          <a:xfrm>
            <a:off x="458763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6" name="椭圆 35"/>
          <p:cNvSpPr/>
          <p:nvPr/>
        </p:nvSpPr>
        <p:spPr>
          <a:xfrm>
            <a:off x="60072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7" name="椭圆 36"/>
          <p:cNvSpPr/>
          <p:nvPr/>
        </p:nvSpPr>
        <p:spPr>
          <a:xfrm>
            <a:off x="61907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8" name="椭圆 37"/>
          <p:cNvSpPr/>
          <p:nvPr/>
        </p:nvSpPr>
        <p:spPr>
          <a:xfrm>
            <a:off x="6282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9" name="椭圆 38"/>
          <p:cNvSpPr/>
          <p:nvPr/>
        </p:nvSpPr>
        <p:spPr>
          <a:xfrm>
            <a:off x="646610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0" name="椭圆 39"/>
          <p:cNvSpPr/>
          <p:nvPr/>
        </p:nvSpPr>
        <p:spPr>
          <a:xfrm>
            <a:off x="674144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1" name="椭圆 40"/>
          <p:cNvSpPr/>
          <p:nvPr/>
        </p:nvSpPr>
        <p:spPr>
          <a:xfrm>
            <a:off x="655788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2" name="椭圆 41"/>
          <p:cNvSpPr/>
          <p:nvPr/>
        </p:nvSpPr>
        <p:spPr>
          <a:xfrm>
            <a:off x="60989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3" name="椭圆 42"/>
          <p:cNvSpPr/>
          <p:nvPr/>
        </p:nvSpPr>
        <p:spPr>
          <a:xfrm>
            <a:off x="63743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4" name="椭圆 43"/>
          <p:cNvSpPr/>
          <p:nvPr/>
        </p:nvSpPr>
        <p:spPr>
          <a:xfrm>
            <a:off x="664966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5" name="椭圆 44"/>
          <p:cNvSpPr/>
          <p:nvPr/>
        </p:nvSpPr>
        <p:spPr>
          <a:xfrm>
            <a:off x="200697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6" name="椭圆 45"/>
          <p:cNvSpPr/>
          <p:nvPr/>
        </p:nvSpPr>
        <p:spPr>
          <a:xfrm>
            <a:off x="220265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7" name="椭圆 46"/>
          <p:cNvSpPr/>
          <p:nvPr/>
        </p:nvSpPr>
        <p:spPr>
          <a:xfrm>
            <a:off x="230049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8" name="椭圆 47"/>
          <p:cNvSpPr/>
          <p:nvPr/>
        </p:nvSpPr>
        <p:spPr>
          <a:xfrm>
            <a:off x="249617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9" name="椭圆 48"/>
          <p:cNvSpPr/>
          <p:nvPr/>
        </p:nvSpPr>
        <p:spPr>
          <a:xfrm>
            <a:off x="278970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0" name="椭圆 49"/>
          <p:cNvSpPr/>
          <p:nvPr/>
        </p:nvSpPr>
        <p:spPr>
          <a:xfrm>
            <a:off x="288754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1" name="椭圆 50"/>
          <p:cNvSpPr/>
          <p:nvPr/>
        </p:nvSpPr>
        <p:spPr>
          <a:xfrm>
            <a:off x="259401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2" name="椭圆 51"/>
          <p:cNvSpPr/>
          <p:nvPr/>
        </p:nvSpPr>
        <p:spPr>
          <a:xfrm>
            <a:off x="210481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3" name="椭圆 52"/>
          <p:cNvSpPr/>
          <p:nvPr/>
        </p:nvSpPr>
        <p:spPr>
          <a:xfrm>
            <a:off x="239833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4" name="椭圆 53"/>
          <p:cNvSpPr/>
          <p:nvPr/>
        </p:nvSpPr>
        <p:spPr>
          <a:xfrm>
            <a:off x="269186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5" name="椭圆 54"/>
          <p:cNvSpPr/>
          <p:nvPr/>
        </p:nvSpPr>
        <p:spPr>
          <a:xfrm>
            <a:off x="49755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6" name="椭圆 55"/>
          <p:cNvSpPr/>
          <p:nvPr/>
        </p:nvSpPr>
        <p:spPr>
          <a:xfrm>
            <a:off x="526653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7" name="椭圆 56"/>
          <p:cNvSpPr/>
          <p:nvPr/>
        </p:nvSpPr>
        <p:spPr>
          <a:xfrm>
            <a:off x="5169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8" name="椭圆 57"/>
          <p:cNvSpPr/>
          <p:nvPr/>
        </p:nvSpPr>
        <p:spPr>
          <a:xfrm>
            <a:off x="507256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9" name="椭圆 58"/>
          <p:cNvSpPr/>
          <p:nvPr/>
        </p:nvSpPr>
        <p:spPr>
          <a:xfrm>
            <a:off x="48785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Tree>
    <p:extLst>
      <p:ext uri="{BB962C8B-B14F-4D97-AF65-F5344CB8AC3E}">
        <p14:creationId xmlns:p14="http://schemas.microsoft.com/office/powerpoint/2010/main" val="747545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Step1 </a:t>
            </a:r>
            <a:r>
              <a:rPr lang="zh-CN" altLang="en-US" dirty="0"/>
              <a:t>网络结构设计</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5441" y="1639382"/>
            <a:ext cx="6993118" cy="2588234"/>
          </a:xfrm>
        </p:spPr>
      </p:pic>
      <p:pic>
        <p:nvPicPr>
          <p:cNvPr id="5" name="内容占位符 3"/>
          <p:cNvPicPr>
            <a:picLocks noChangeAspect="1"/>
          </p:cNvPicPr>
          <p:nvPr/>
        </p:nvPicPr>
        <p:blipFill rotWithShape="1">
          <a:blip r:embed="rId2">
            <a:extLst>
              <a:ext uri="{28A0092B-C50C-407E-A947-70E740481C1C}">
                <a14:useLocalDpi xmlns:a14="http://schemas.microsoft.com/office/drawing/2010/main" val="0"/>
              </a:ext>
            </a:extLst>
          </a:blip>
          <a:srcRect b="72035"/>
          <a:stretch/>
        </p:blipFill>
        <p:spPr>
          <a:xfrm>
            <a:off x="1075441" y="1639382"/>
            <a:ext cx="6993118" cy="723808"/>
          </a:xfrm>
          <a:prstGeom prst="rect">
            <a:avLst/>
          </a:prstGeom>
        </p:spPr>
      </p:pic>
      <p:sp>
        <p:nvSpPr>
          <p:cNvPr id="6" name="内容占位符 2"/>
          <p:cNvSpPr txBox="1">
            <a:spLocks/>
          </p:cNvSpPr>
          <p:nvPr/>
        </p:nvSpPr>
        <p:spPr>
          <a:xfrm>
            <a:off x="134472" y="1542155"/>
            <a:ext cx="8892988" cy="51793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r>
              <a:rPr lang="zh-CN" altLang="en-US" dirty="0" smtClean="0"/>
              <a:t>练习</a:t>
            </a:r>
            <a:r>
              <a:rPr lang="en-US" altLang="zh-CN" dirty="0" smtClean="0"/>
              <a:t>8</a:t>
            </a:r>
            <a:r>
              <a:rPr lang="zh-CN" altLang="en-US" dirty="0" smtClean="0"/>
              <a:t>：上图的输出能完整地代表</a:t>
            </a:r>
            <a:r>
              <a:rPr lang="en-US" altLang="zh-CN" dirty="0" err="1" smtClean="0"/>
              <a:t>LeNet</a:t>
            </a:r>
            <a:r>
              <a:rPr lang="zh-CN" altLang="en-US" dirty="0" smtClean="0"/>
              <a:t>的网络结构吗？</a:t>
            </a:r>
            <a:endParaRPr lang="zh-CN" altLang="en-US" dirty="0"/>
          </a:p>
        </p:txBody>
      </p:sp>
      <p:sp>
        <p:nvSpPr>
          <p:cNvPr id="7" name="文本框 6"/>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solidFill>
              </a:rPr>
              <a:t>Tensors</a:t>
            </a:r>
            <a:endParaRPr lang="zh-CN" altLang="en-US" dirty="0">
              <a:solidFill>
                <a:schemeClr val="bg1"/>
              </a:solidFill>
            </a:endParaRPr>
          </a:p>
        </p:txBody>
      </p:sp>
      <p:sp>
        <p:nvSpPr>
          <p:cNvPr id="8" name="文本框 7"/>
          <p:cNvSpPr txBox="1"/>
          <p:nvPr/>
        </p:nvSpPr>
        <p:spPr>
          <a:xfrm>
            <a:off x="1931094" y="137160"/>
            <a:ext cx="1052917"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err="1"/>
              <a:t>Autograd</a:t>
            </a:r>
            <a:endParaRPr lang="zh-CN" altLang="en-US" dirty="0"/>
          </a:p>
        </p:txBody>
      </p:sp>
      <p:sp>
        <p:nvSpPr>
          <p:cNvPr id="9" name="文本框 8"/>
          <p:cNvSpPr txBox="1"/>
          <p:nvPr/>
        </p:nvSpPr>
        <p:spPr>
          <a:xfrm>
            <a:off x="7715285" y="137160"/>
            <a:ext cx="1262974" cy="369332"/>
          </a:xfrm>
          <a:prstGeom prst="rect">
            <a:avLst/>
          </a:prstGeom>
          <a:noFill/>
        </p:spPr>
        <p:txBody>
          <a:bodyPr wrap="none" rtlCol="0">
            <a:spAutoFit/>
          </a:bodyPr>
          <a:lstStyle/>
          <a:p>
            <a:r>
              <a:rPr lang="en-US" altLang="zh-CN" dirty="0" smtClean="0">
                <a:solidFill>
                  <a:schemeClr val="bg1">
                    <a:lumMod val="50000"/>
                  </a:schemeClr>
                </a:solidFill>
              </a:rPr>
              <a:t>Experiment</a:t>
            </a:r>
            <a:endParaRPr lang="zh-CN" altLang="en-US" dirty="0">
              <a:solidFill>
                <a:schemeClr val="bg1">
                  <a:lumMod val="50000"/>
                </a:schemeClr>
              </a:solidFill>
            </a:endParaRPr>
          </a:p>
        </p:txBody>
      </p:sp>
      <p:sp>
        <p:nvSpPr>
          <p:cNvPr id="10" name="文本框 9"/>
          <p:cNvSpPr txBox="1"/>
          <p:nvPr/>
        </p:nvSpPr>
        <p:spPr>
          <a:xfrm>
            <a:off x="3811603" y="137160"/>
            <a:ext cx="1066959" cy="369332"/>
          </a:xfrm>
          <a:prstGeom prst="rect">
            <a:avLst/>
          </a:prstGeom>
          <a:noFill/>
        </p:spPr>
        <p:txBody>
          <a:bodyPr wrap="none" rtlCol="0">
            <a:spAutoFit/>
          </a:bodyPr>
          <a:lstStyle/>
          <a:p>
            <a:r>
              <a:rPr lang="en-US" altLang="zh-CN" dirty="0">
                <a:solidFill>
                  <a:schemeClr val="bg1"/>
                </a:solidFill>
              </a:rPr>
              <a:t>Examples</a:t>
            </a:r>
            <a:endParaRPr lang="zh-CN" altLang="en-US" dirty="0">
              <a:solidFill>
                <a:schemeClr val="bg1"/>
              </a:solidFill>
            </a:endParaRPr>
          </a:p>
        </p:txBody>
      </p:sp>
      <p:sp>
        <p:nvSpPr>
          <p:cNvPr id="11" name="文本框 10"/>
          <p:cNvSpPr txBox="1"/>
          <p:nvPr/>
        </p:nvSpPr>
        <p:spPr>
          <a:xfrm>
            <a:off x="5904731" y="137160"/>
            <a:ext cx="1094980" cy="369332"/>
          </a:xfrm>
          <a:prstGeom prst="rect">
            <a:avLst/>
          </a:prstGeom>
          <a:noFill/>
        </p:spPr>
        <p:txBody>
          <a:bodyPr wrap="none" rtlCol="0">
            <a:spAutoFit/>
          </a:bodyPr>
          <a:lstStyle/>
          <a:p>
            <a:r>
              <a:rPr lang="en-US" altLang="zh-CN" dirty="0" smtClean="0">
                <a:solidFill>
                  <a:schemeClr val="bg1">
                    <a:lumMod val="50000"/>
                  </a:schemeClr>
                </a:solidFill>
              </a:rPr>
              <a:t>Extension</a:t>
            </a:r>
            <a:endParaRPr lang="zh-CN" altLang="en-US" dirty="0">
              <a:solidFill>
                <a:schemeClr val="bg1">
                  <a:lumMod val="50000"/>
                </a:schemeClr>
              </a:solidFill>
            </a:endParaRPr>
          </a:p>
        </p:txBody>
      </p:sp>
      <p:sp>
        <p:nvSpPr>
          <p:cNvPr id="12" name="椭圆 11"/>
          <p:cNvSpPr/>
          <p:nvPr/>
        </p:nvSpPr>
        <p:spPr>
          <a:xfrm>
            <a:off x="19202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3" name="椭圆 12"/>
          <p:cNvSpPr/>
          <p:nvPr/>
        </p:nvSpPr>
        <p:spPr>
          <a:xfrm>
            <a:off x="3877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4" name="椭圆 13"/>
          <p:cNvSpPr/>
          <p:nvPr/>
        </p:nvSpPr>
        <p:spPr>
          <a:xfrm>
            <a:off x="48554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5" name="椭圆 14"/>
          <p:cNvSpPr/>
          <p:nvPr/>
        </p:nvSpPr>
        <p:spPr>
          <a:xfrm>
            <a:off x="68122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6" name="椭圆 15"/>
          <p:cNvSpPr/>
          <p:nvPr/>
        </p:nvSpPr>
        <p:spPr>
          <a:xfrm>
            <a:off x="97475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7" name="椭圆 16"/>
          <p:cNvSpPr/>
          <p:nvPr/>
        </p:nvSpPr>
        <p:spPr>
          <a:xfrm>
            <a:off x="107259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8" name="椭圆 17"/>
          <p:cNvSpPr/>
          <p:nvPr/>
        </p:nvSpPr>
        <p:spPr>
          <a:xfrm>
            <a:off x="77907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9" name="椭圆 18"/>
          <p:cNvSpPr/>
          <p:nvPr/>
        </p:nvSpPr>
        <p:spPr>
          <a:xfrm>
            <a:off x="28986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0" name="椭圆 19"/>
          <p:cNvSpPr/>
          <p:nvPr/>
        </p:nvSpPr>
        <p:spPr>
          <a:xfrm>
            <a:off x="58338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1" name="椭圆 20"/>
          <p:cNvSpPr/>
          <p:nvPr/>
        </p:nvSpPr>
        <p:spPr>
          <a:xfrm>
            <a:off x="87691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2" name="椭圆 21"/>
          <p:cNvSpPr/>
          <p:nvPr/>
        </p:nvSpPr>
        <p:spPr>
          <a:xfrm>
            <a:off x="78183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3" name="椭圆 22"/>
          <p:cNvSpPr/>
          <p:nvPr/>
        </p:nvSpPr>
        <p:spPr>
          <a:xfrm>
            <a:off x="80018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4" name="椭圆 23"/>
          <p:cNvSpPr/>
          <p:nvPr/>
        </p:nvSpPr>
        <p:spPr>
          <a:xfrm>
            <a:off x="80936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5" name="椭圆 24"/>
          <p:cNvSpPr/>
          <p:nvPr/>
        </p:nvSpPr>
        <p:spPr>
          <a:xfrm>
            <a:off x="79100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6" name="椭圆 25"/>
          <p:cNvSpPr/>
          <p:nvPr/>
        </p:nvSpPr>
        <p:spPr>
          <a:xfrm>
            <a:off x="390873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7" name="椭圆 26"/>
          <p:cNvSpPr/>
          <p:nvPr/>
        </p:nvSpPr>
        <p:spPr>
          <a:xfrm>
            <a:off x="410270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8" name="椭圆 27"/>
          <p:cNvSpPr/>
          <p:nvPr/>
        </p:nvSpPr>
        <p:spPr>
          <a:xfrm>
            <a:off x="419969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9" name="椭圆 28"/>
          <p:cNvSpPr/>
          <p:nvPr/>
        </p:nvSpPr>
        <p:spPr>
          <a:xfrm>
            <a:off x="439366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0" name="椭圆 29"/>
          <p:cNvSpPr/>
          <p:nvPr/>
        </p:nvSpPr>
        <p:spPr>
          <a:xfrm>
            <a:off x="468462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1" name="椭圆 30"/>
          <p:cNvSpPr/>
          <p:nvPr/>
        </p:nvSpPr>
        <p:spPr>
          <a:xfrm>
            <a:off x="478160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2" name="椭圆 31"/>
          <p:cNvSpPr/>
          <p:nvPr/>
        </p:nvSpPr>
        <p:spPr>
          <a:xfrm>
            <a:off x="449064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3" name="椭圆 32"/>
          <p:cNvSpPr/>
          <p:nvPr/>
        </p:nvSpPr>
        <p:spPr>
          <a:xfrm>
            <a:off x="400571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4" name="椭圆 33"/>
          <p:cNvSpPr/>
          <p:nvPr/>
        </p:nvSpPr>
        <p:spPr>
          <a:xfrm>
            <a:off x="429667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5" name="椭圆 34"/>
          <p:cNvSpPr/>
          <p:nvPr/>
        </p:nvSpPr>
        <p:spPr>
          <a:xfrm>
            <a:off x="458763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6" name="椭圆 35"/>
          <p:cNvSpPr/>
          <p:nvPr/>
        </p:nvSpPr>
        <p:spPr>
          <a:xfrm>
            <a:off x="60072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7" name="椭圆 36"/>
          <p:cNvSpPr/>
          <p:nvPr/>
        </p:nvSpPr>
        <p:spPr>
          <a:xfrm>
            <a:off x="61907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8" name="椭圆 37"/>
          <p:cNvSpPr/>
          <p:nvPr/>
        </p:nvSpPr>
        <p:spPr>
          <a:xfrm>
            <a:off x="6282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9" name="椭圆 38"/>
          <p:cNvSpPr/>
          <p:nvPr/>
        </p:nvSpPr>
        <p:spPr>
          <a:xfrm>
            <a:off x="646610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0" name="椭圆 39"/>
          <p:cNvSpPr/>
          <p:nvPr/>
        </p:nvSpPr>
        <p:spPr>
          <a:xfrm>
            <a:off x="674144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1" name="椭圆 40"/>
          <p:cNvSpPr/>
          <p:nvPr/>
        </p:nvSpPr>
        <p:spPr>
          <a:xfrm>
            <a:off x="655788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2" name="椭圆 41"/>
          <p:cNvSpPr/>
          <p:nvPr/>
        </p:nvSpPr>
        <p:spPr>
          <a:xfrm>
            <a:off x="60989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3" name="椭圆 42"/>
          <p:cNvSpPr/>
          <p:nvPr/>
        </p:nvSpPr>
        <p:spPr>
          <a:xfrm>
            <a:off x="63743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4" name="椭圆 43"/>
          <p:cNvSpPr/>
          <p:nvPr/>
        </p:nvSpPr>
        <p:spPr>
          <a:xfrm>
            <a:off x="664966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5" name="椭圆 44"/>
          <p:cNvSpPr/>
          <p:nvPr/>
        </p:nvSpPr>
        <p:spPr>
          <a:xfrm>
            <a:off x="200697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6" name="椭圆 45"/>
          <p:cNvSpPr/>
          <p:nvPr/>
        </p:nvSpPr>
        <p:spPr>
          <a:xfrm>
            <a:off x="220265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7" name="椭圆 46"/>
          <p:cNvSpPr/>
          <p:nvPr/>
        </p:nvSpPr>
        <p:spPr>
          <a:xfrm>
            <a:off x="230049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8" name="椭圆 47"/>
          <p:cNvSpPr/>
          <p:nvPr/>
        </p:nvSpPr>
        <p:spPr>
          <a:xfrm>
            <a:off x="249617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9" name="椭圆 48"/>
          <p:cNvSpPr/>
          <p:nvPr/>
        </p:nvSpPr>
        <p:spPr>
          <a:xfrm>
            <a:off x="278970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0" name="椭圆 49"/>
          <p:cNvSpPr/>
          <p:nvPr/>
        </p:nvSpPr>
        <p:spPr>
          <a:xfrm>
            <a:off x="288754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1" name="椭圆 50"/>
          <p:cNvSpPr/>
          <p:nvPr/>
        </p:nvSpPr>
        <p:spPr>
          <a:xfrm>
            <a:off x="259401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2" name="椭圆 51"/>
          <p:cNvSpPr/>
          <p:nvPr/>
        </p:nvSpPr>
        <p:spPr>
          <a:xfrm>
            <a:off x="210481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3" name="椭圆 52"/>
          <p:cNvSpPr/>
          <p:nvPr/>
        </p:nvSpPr>
        <p:spPr>
          <a:xfrm>
            <a:off x="239833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4" name="椭圆 53"/>
          <p:cNvSpPr/>
          <p:nvPr/>
        </p:nvSpPr>
        <p:spPr>
          <a:xfrm>
            <a:off x="269186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5" name="椭圆 54"/>
          <p:cNvSpPr/>
          <p:nvPr/>
        </p:nvSpPr>
        <p:spPr>
          <a:xfrm>
            <a:off x="49755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6" name="椭圆 55"/>
          <p:cNvSpPr/>
          <p:nvPr/>
        </p:nvSpPr>
        <p:spPr>
          <a:xfrm>
            <a:off x="526653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7" name="椭圆 56"/>
          <p:cNvSpPr/>
          <p:nvPr/>
        </p:nvSpPr>
        <p:spPr>
          <a:xfrm>
            <a:off x="5169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8" name="椭圆 57"/>
          <p:cNvSpPr/>
          <p:nvPr/>
        </p:nvSpPr>
        <p:spPr>
          <a:xfrm>
            <a:off x="507256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9" name="椭圆 58"/>
          <p:cNvSpPr/>
          <p:nvPr/>
        </p:nvSpPr>
        <p:spPr>
          <a:xfrm>
            <a:off x="48785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pic>
        <p:nvPicPr>
          <p:cNvPr id="60" name="Picture 2" descr="https://ss1.bdstatic.com/70cFvXSh_Q1YnxGkpoWK1HF6hhy/it/u=1862678191,543325770&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5944" t="11333" r="38793" b="18849"/>
          <a:stretch/>
        </p:blipFill>
        <p:spPr bwMode="auto">
          <a:xfrm>
            <a:off x="8828365" y="4568991"/>
            <a:ext cx="299788" cy="466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53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Step1 </a:t>
            </a:r>
            <a:r>
              <a:rPr lang="zh-CN" altLang="en-US" dirty="0"/>
              <a:t>网络结构</a:t>
            </a:r>
            <a:r>
              <a:rPr lang="zh-CN" altLang="en-US" dirty="0" smtClean="0"/>
              <a:t>设计</a:t>
            </a:r>
            <a:r>
              <a:rPr lang="en-US" altLang="zh-CN" dirty="0" smtClean="0"/>
              <a:t>——</a:t>
            </a:r>
            <a:r>
              <a:rPr lang="zh-CN" altLang="en-US" dirty="0" smtClean="0"/>
              <a:t>模型参数</a:t>
            </a:r>
            <a:endParaRPr lang="zh-CN" altLang="en-US" dirty="0"/>
          </a:p>
        </p:txBody>
      </p:sp>
      <p:sp>
        <p:nvSpPr>
          <p:cNvPr id="3" name="内容占位符 2"/>
          <p:cNvSpPr>
            <a:spLocks noGrp="1"/>
          </p:cNvSpPr>
          <p:nvPr>
            <p:ph idx="1"/>
          </p:nvPr>
        </p:nvSpPr>
        <p:spPr/>
        <p:txBody>
          <a:bodyPr/>
          <a:lstStyle/>
          <a:p>
            <a:r>
              <a:rPr lang="en-US" altLang="zh-CN" dirty="0"/>
              <a:t>The learnable parameters of a model are returned by </a:t>
            </a:r>
            <a:r>
              <a:rPr lang="en-US" altLang="zh-CN" dirty="0" err="1">
                <a:solidFill>
                  <a:srgbClr val="C00000"/>
                </a:solidFill>
              </a:rPr>
              <a:t>net.parameters</a:t>
            </a:r>
            <a:r>
              <a:rPr lang="en-US" altLang="zh-CN" dirty="0">
                <a:solidFill>
                  <a:srgbClr val="C00000"/>
                </a:solidFill>
              </a:rPr>
              <a:t>()</a:t>
            </a:r>
            <a:endParaRPr lang="zh-CN" altLang="en-US" dirty="0">
              <a:solidFill>
                <a:srgbClr val="C00000"/>
              </a:solidFill>
            </a:endParaRPr>
          </a:p>
        </p:txBody>
      </p:sp>
      <p:pic>
        <p:nvPicPr>
          <p:cNvPr id="5" name="图片 4"/>
          <p:cNvPicPr>
            <a:picLocks noChangeAspect="1"/>
          </p:cNvPicPr>
          <p:nvPr/>
        </p:nvPicPr>
        <p:blipFill>
          <a:blip r:embed="rId2"/>
          <a:stretch>
            <a:fillRect/>
          </a:stretch>
        </p:blipFill>
        <p:spPr>
          <a:xfrm>
            <a:off x="252227" y="2552823"/>
            <a:ext cx="8446276" cy="2731695"/>
          </a:xfrm>
          <a:prstGeom prst="rect">
            <a:avLst/>
          </a:prstGeom>
        </p:spPr>
      </p:pic>
      <p:sp>
        <p:nvSpPr>
          <p:cNvPr id="6" name="文本框 5"/>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solidFill>
              </a:rPr>
              <a:t>Tensors</a:t>
            </a:r>
            <a:endParaRPr lang="zh-CN" altLang="en-US" dirty="0">
              <a:solidFill>
                <a:schemeClr val="bg1"/>
              </a:solidFill>
            </a:endParaRPr>
          </a:p>
        </p:txBody>
      </p:sp>
      <p:sp>
        <p:nvSpPr>
          <p:cNvPr id="7" name="文本框 6"/>
          <p:cNvSpPr txBox="1"/>
          <p:nvPr/>
        </p:nvSpPr>
        <p:spPr>
          <a:xfrm>
            <a:off x="1931094" y="137160"/>
            <a:ext cx="1052917"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err="1"/>
              <a:t>Autograd</a:t>
            </a:r>
            <a:endParaRPr lang="zh-CN" altLang="en-US" dirty="0"/>
          </a:p>
        </p:txBody>
      </p:sp>
      <p:sp>
        <p:nvSpPr>
          <p:cNvPr id="8" name="文本框 7"/>
          <p:cNvSpPr txBox="1"/>
          <p:nvPr/>
        </p:nvSpPr>
        <p:spPr>
          <a:xfrm>
            <a:off x="7715285" y="137160"/>
            <a:ext cx="1262974" cy="369332"/>
          </a:xfrm>
          <a:prstGeom prst="rect">
            <a:avLst/>
          </a:prstGeom>
          <a:noFill/>
        </p:spPr>
        <p:txBody>
          <a:bodyPr wrap="none" rtlCol="0">
            <a:spAutoFit/>
          </a:bodyPr>
          <a:lstStyle/>
          <a:p>
            <a:r>
              <a:rPr lang="en-US" altLang="zh-CN" dirty="0" smtClean="0">
                <a:solidFill>
                  <a:schemeClr val="bg1">
                    <a:lumMod val="50000"/>
                  </a:schemeClr>
                </a:solidFill>
              </a:rPr>
              <a:t>Experiment</a:t>
            </a:r>
            <a:endParaRPr lang="zh-CN" altLang="en-US" dirty="0">
              <a:solidFill>
                <a:schemeClr val="bg1">
                  <a:lumMod val="50000"/>
                </a:schemeClr>
              </a:solidFill>
            </a:endParaRPr>
          </a:p>
        </p:txBody>
      </p:sp>
      <p:sp>
        <p:nvSpPr>
          <p:cNvPr id="9" name="文本框 8"/>
          <p:cNvSpPr txBox="1"/>
          <p:nvPr/>
        </p:nvSpPr>
        <p:spPr>
          <a:xfrm>
            <a:off x="3811603" y="137160"/>
            <a:ext cx="1066959" cy="369332"/>
          </a:xfrm>
          <a:prstGeom prst="rect">
            <a:avLst/>
          </a:prstGeom>
          <a:noFill/>
        </p:spPr>
        <p:txBody>
          <a:bodyPr wrap="none" rtlCol="0">
            <a:spAutoFit/>
          </a:bodyPr>
          <a:lstStyle/>
          <a:p>
            <a:r>
              <a:rPr lang="en-US" altLang="zh-CN" dirty="0">
                <a:solidFill>
                  <a:schemeClr val="bg1"/>
                </a:solidFill>
              </a:rPr>
              <a:t>Examples</a:t>
            </a:r>
            <a:endParaRPr lang="zh-CN" altLang="en-US" dirty="0">
              <a:solidFill>
                <a:schemeClr val="bg1"/>
              </a:solidFill>
            </a:endParaRPr>
          </a:p>
        </p:txBody>
      </p:sp>
      <p:sp>
        <p:nvSpPr>
          <p:cNvPr id="10" name="文本框 9"/>
          <p:cNvSpPr txBox="1"/>
          <p:nvPr/>
        </p:nvSpPr>
        <p:spPr>
          <a:xfrm>
            <a:off x="5904731" y="137160"/>
            <a:ext cx="1094980" cy="369332"/>
          </a:xfrm>
          <a:prstGeom prst="rect">
            <a:avLst/>
          </a:prstGeom>
          <a:noFill/>
        </p:spPr>
        <p:txBody>
          <a:bodyPr wrap="none" rtlCol="0">
            <a:spAutoFit/>
          </a:bodyPr>
          <a:lstStyle/>
          <a:p>
            <a:r>
              <a:rPr lang="en-US" altLang="zh-CN" dirty="0" smtClean="0">
                <a:solidFill>
                  <a:schemeClr val="bg1">
                    <a:lumMod val="50000"/>
                  </a:schemeClr>
                </a:solidFill>
              </a:rPr>
              <a:t>Extension</a:t>
            </a:r>
            <a:endParaRPr lang="zh-CN" altLang="en-US" dirty="0">
              <a:solidFill>
                <a:schemeClr val="bg1">
                  <a:lumMod val="50000"/>
                </a:schemeClr>
              </a:solidFill>
            </a:endParaRPr>
          </a:p>
        </p:txBody>
      </p:sp>
      <p:sp>
        <p:nvSpPr>
          <p:cNvPr id="11" name="椭圆 10"/>
          <p:cNvSpPr/>
          <p:nvPr/>
        </p:nvSpPr>
        <p:spPr>
          <a:xfrm>
            <a:off x="19202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2" name="椭圆 11"/>
          <p:cNvSpPr/>
          <p:nvPr/>
        </p:nvSpPr>
        <p:spPr>
          <a:xfrm>
            <a:off x="3877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3" name="椭圆 12"/>
          <p:cNvSpPr/>
          <p:nvPr/>
        </p:nvSpPr>
        <p:spPr>
          <a:xfrm>
            <a:off x="48554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4" name="椭圆 13"/>
          <p:cNvSpPr/>
          <p:nvPr/>
        </p:nvSpPr>
        <p:spPr>
          <a:xfrm>
            <a:off x="68122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5" name="椭圆 14"/>
          <p:cNvSpPr/>
          <p:nvPr/>
        </p:nvSpPr>
        <p:spPr>
          <a:xfrm>
            <a:off x="97475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6" name="椭圆 15"/>
          <p:cNvSpPr/>
          <p:nvPr/>
        </p:nvSpPr>
        <p:spPr>
          <a:xfrm>
            <a:off x="107259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7" name="椭圆 16"/>
          <p:cNvSpPr/>
          <p:nvPr/>
        </p:nvSpPr>
        <p:spPr>
          <a:xfrm>
            <a:off x="77907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8" name="椭圆 17"/>
          <p:cNvSpPr/>
          <p:nvPr/>
        </p:nvSpPr>
        <p:spPr>
          <a:xfrm>
            <a:off x="28986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9" name="椭圆 18"/>
          <p:cNvSpPr/>
          <p:nvPr/>
        </p:nvSpPr>
        <p:spPr>
          <a:xfrm>
            <a:off x="58338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0" name="椭圆 19"/>
          <p:cNvSpPr/>
          <p:nvPr/>
        </p:nvSpPr>
        <p:spPr>
          <a:xfrm>
            <a:off x="87691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1" name="椭圆 20"/>
          <p:cNvSpPr/>
          <p:nvPr/>
        </p:nvSpPr>
        <p:spPr>
          <a:xfrm>
            <a:off x="78183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2" name="椭圆 21"/>
          <p:cNvSpPr/>
          <p:nvPr/>
        </p:nvSpPr>
        <p:spPr>
          <a:xfrm>
            <a:off x="80018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3" name="椭圆 22"/>
          <p:cNvSpPr/>
          <p:nvPr/>
        </p:nvSpPr>
        <p:spPr>
          <a:xfrm>
            <a:off x="80936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4" name="椭圆 23"/>
          <p:cNvSpPr/>
          <p:nvPr/>
        </p:nvSpPr>
        <p:spPr>
          <a:xfrm>
            <a:off x="79100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5" name="椭圆 24"/>
          <p:cNvSpPr/>
          <p:nvPr/>
        </p:nvSpPr>
        <p:spPr>
          <a:xfrm>
            <a:off x="390873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6" name="椭圆 25"/>
          <p:cNvSpPr/>
          <p:nvPr/>
        </p:nvSpPr>
        <p:spPr>
          <a:xfrm>
            <a:off x="410270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7" name="椭圆 26"/>
          <p:cNvSpPr/>
          <p:nvPr/>
        </p:nvSpPr>
        <p:spPr>
          <a:xfrm>
            <a:off x="419969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8" name="椭圆 27"/>
          <p:cNvSpPr/>
          <p:nvPr/>
        </p:nvSpPr>
        <p:spPr>
          <a:xfrm>
            <a:off x="439366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9" name="椭圆 28"/>
          <p:cNvSpPr/>
          <p:nvPr/>
        </p:nvSpPr>
        <p:spPr>
          <a:xfrm>
            <a:off x="468462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0" name="椭圆 29"/>
          <p:cNvSpPr/>
          <p:nvPr/>
        </p:nvSpPr>
        <p:spPr>
          <a:xfrm>
            <a:off x="478160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1" name="椭圆 30"/>
          <p:cNvSpPr/>
          <p:nvPr/>
        </p:nvSpPr>
        <p:spPr>
          <a:xfrm>
            <a:off x="449064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2" name="椭圆 31"/>
          <p:cNvSpPr/>
          <p:nvPr/>
        </p:nvSpPr>
        <p:spPr>
          <a:xfrm>
            <a:off x="400571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3" name="椭圆 32"/>
          <p:cNvSpPr/>
          <p:nvPr/>
        </p:nvSpPr>
        <p:spPr>
          <a:xfrm>
            <a:off x="429667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4" name="椭圆 33"/>
          <p:cNvSpPr/>
          <p:nvPr/>
        </p:nvSpPr>
        <p:spPr>
          <a:xfrm>
            <a:off x="458763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5" name="椭圆 34"/>
          <p:cNvSpPr/>
          <p:nvPr/>
        </p:nvSpPr>
        <p:spPr>
          <a:xfrm>
            <a:off x="60072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6" name="椭圆 35"/>
          <p:cNvSpPr/>
          <p:nvPr/>
        </p:nvSpPr>
        <p:spPr>
          <a:xfrm>
            <a:off x="61907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7" name="椭圆 36"/>
          <p:cNvSpPr/>
          <p:nvPr/>
        </p:nvSpPr>
        <p:spPr>
          <a:xfrm>
            <a:off x="6282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8" name="椭圆 37"/>
          <p:cNvSpPr/>
          <p:nvPr/>
        </p:nvSpPr>
        <p:spPr>
          <a:xfrm>
            <a:off x="646610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9" name="椭圆 38"/>
          <p:cNvSpPr/>
          <p:nvPr/>
        </p:nvSpPr>
        <p:spPr>
          <a:xfrm>
            <a:off x="674144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0" name="椭圆 39"/>
          <p:cNvSpPr/>
          <p:nvPr/>
        </p:nvSpPr>
        <p:spPr>
          <a:xfrm>
            <a:off x="655788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1" name="椭圆 40"/>
          <p:cNvSpPr/>
          <p:nvPr/>
        </p:nvSpPr>
        <p:spPr>
          <a:xfrm>
            <a:off x="60989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2" name="椭圆 41"/>
          <p:cNvSpPr/>
          <p:nvPr/>
        </p:nvSpPr>
        <p:spPr>
          <a:xfrm>
            <a:off x="63743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3" name="椭圆 42"/>
          <p:cNvSpPr/>
          <p:nvPr/>
        </p:nvSpPr>
        <p:spPr>
          <a:xfrm>
            <a:off x="664966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4" name="椭圆 43"/>
          <p:cNvSpPr/>
          <p:nvPr/>
        </p:nvSpPr>
        <p:spPr>
          <a:xfrm>
            <a:off x="200697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5" name="椭圆 44"/>
          <p:cNvSpPr/>
          <p:nvPr/>
        </p:nvSpPr>
        <p:spPr>
          <a:xfrm>
            <a:off x="220265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6" name="椭圆 45"/>
          <p:cNvSpPr/>
          <p:nvPr/>
        </p:nvSpPr>
        <p:spPr>
          <a:xfrm>
            <a:off x="230049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7" name="椭圆 46"/>
          <p:cNvSpPr/>
          <p:nvPr/>
        </p:nvSpPr>
        <p:spPr>
          <a:xfrm>
            <a:off x="249617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8" name="椭圆 47"/>
          <p:cNvSpPr/>
          <p:nvPr/>
        </p:nvSpPr>
        <p:spPr>
          <a:xfrm>
            <a:off x="278970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9" name="椭圆 48"/>
          <p:cNvSpPr/>
          <p:nvPr/>
        </p:nvSpPr>
        <p:spPr>
          <a:xfrm>
            <a:off x="288754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0" name="椭圆 49"/>
          <p:cNvSpPr/>
          <p:nvPr/>
        </p:nvSpPr>
        <p:spPr>
          <a:xfrm>
            <a:off x="259401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1" name="椭圆 50"/>
          <p:cNvSpPr/>
          <p:nvPr/>
        </p:nvSpPr>
        <p:spPr>
          <a:xfrm>
            <a:off x="210481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2" name="椭圆 51"/>
          <p:cNvSpPr/>
          <p:nvPr/>
        </p:nvSpPr>
        <p:spPr>
          <a:xfrm>
            <a:off x="239833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3" name="椭圆 52"/>
          <p:cNvSpPr/>
          <p:nvPr/>
        </p:nvSpPr>
        <p:spPr>
          <a:xfrm>
            <a:off x="269186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4" name="椭圆 53"/>
          <p:cNvSpPr/>
          <p:nvPr/>
        </p:nvSpPr>
        <p:spPr>
          <a:xfrm>
            <a:off x="49755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5" name="椭圆 54"/>
          <p:cNvSpPr/>
          <p:nvPr/>
        </p:nvSpPr>
        <p:spPr>
          <a:xfrm>
            <a:off x="526653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6" name="椭圆 55"/>
          <p:cNvSpPr/>
          <p:nvPr/>
        </p:nvSpPr>
        <p:spPr>
          <a:xfrm>
            <a:off x="5169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7" name="椭圆 56"/>
          <p:cNvSpPr/>
          <p:nvPr/>
        </p:nvSpPr>
        <p:spPr>
          <a:xfrm>
            <a:off x="507256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8" name="椭圆 57"/>
          <p:cNvSpPr/>
          <p:nvPr/>
        </p:nvSpPr>
        <p:spPr>
          <a:xfrm>
            <a:off x="48785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Tree>
    <p:extLst>
      <p:ext uri="{BB962C8B-B14F-4D97-AF65-F5344CB8AC3E}">
        <p14:creationId xmlns:p14="http://schemas.microsoft.com/office/powerpoint/2010/main" val="385221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Step2 </a:t>
            </a:r>
            <a:r>
              <a:rPr lang="zh-CN" altLang="en-US" dirty="0" smtClean="0"/>
              <a:t>计算</a:t>
            </a:r>
            <a:r>
              <a:rPr lang="en-US" altLang="zh-CN" dirty="0" smtClean="0"/>
              <a:t>loss</a:t>
            </a:r>
            <a:endParaRPr lang="zh-CN" altLang="en-US" dirty="0"/>
          </a:p>
        </p:txBody>
      </p:sp>
      <p:sp>
        <p:nvSpPr>
          <p:cNvPr id="3" name="内容占位符 2"/>
          <p:cNvSpPr>
            <a:spLocks noGrp="1"/>
          </p:cNvSpPr>
          <p:nvPr>
            <p:ph idx="1"/>
          </p:nvPr>
        </p:nvSpPr>
        <p:spPr/>
        <p:txBody>
          <a:bodyPr/>
          <a:lstStyle/>
          <a:p>
            <a:r>
              <a:rPr lang="zh-CN" altLang="en-US" dirty="0" smtClean="0"/>
              <a:t>网络的输出：</a:t>
            </a:r>
            <a:endParaRPr lang="en-US" altLang="zh-CN" dirty="0" smtClean="0"/>
          </a:p>
          <a:p>
            <a:endParaRPr lang="en-US" altLang="zh-CN" dirty="0"/>
          </a:p>
          <a:p>
            <a:endParaRPr lang="en-US" altLang="zh-CN" dirty="0" smtClean="0"/>
          </a:p>
          <a:p>
            <a:endParaRPr lang="en-US" altLang="zh-CN" dirty="0"/>
          </a:p>
          <a:p>
            <a:endParaRPr lang="en-US" altLang="zh-CN" dirty="0" smtClean="0"/>
          </a:p>
          <a:p>
            <a:r>
              <a:rPr lang="en-US" altLang="zh-CN" dirty="0" err="1" smtClean="0"/>
              <a:t>torch.nn</a:t>
            </a:r>
            <a:r>
              <a:rPr lang="zh-CN" altLang="en-US" dirty="0" smtClean="0"/>
              <a:t>只支持</a:t>
            </a:r>
            <a:r>
              <a:rPr lang="en-US" altLang="zh-CN" dirty="0" smtClean="0"/>
              <a:t>mini-batches</a:t>
            </a:r>
            <a:r>
              <a:rPr lang="zh-CN" altLang="en-US" dirty="0" smtClean="0"/>
              <a:t>的输入</a:t>
            </a:r>
            <a:endParaRPr lang="en-US" altLang="zh-CN" dirty="0" smtClean="0"/>
          </a:p>
          <a:p>
            <a:r>
              <a:rPr lang="zh-CN" altLang="en-US" dirty="0" smtClean="0"/>
              <a:t>如</a:t>
            </a:r>
            <a:r>
              <a:rPr lang="en-US" altLang="zh-CN" dirty="0" smtClean="0"/>
              <a:t>nn.Conv2d</a:t>
            </a:r>
            <a:r>
              <a:rPr lang="zh-CN" altLang="en-US" dirty="0" smtClean="0"/>
              <a:t>的输入是一个</a:t>
            </a:r>
            <a:r>
              <a:rPr lang="en-US" altLang="zh-CN" dirty="0" smtClean="0"/>
              <a:t>4D Tensor</a:t>
            </a:r>
            <a:r>
              <a:rPr lang="zh-CN" altLang="en-US" dirty="0" smtClean="0"/>
              <a:t>：</a:t>
            </a:r>
            <a:r>
              <a:rPr lang="en-US" altLang="zh-CN" dirty="0" err="1" smtClean="0"/>
              <a:t>nSamples</a:t>
            </a:r>
            <a:r>
              <a:rPr lang="en-US" altLang="zh-CN" dirty="0" smtClean="0"/>
              <a:t> </a:t>
            </a:r>
            <a:r>
              <a:rPr lang="zh-CN" altLang="en-US" dirty="0" smtClean="0"/>
              <a:t>*</a:t>
            </a:r>
            <a:r>
              <a:rPr lang="en-US" altLang="zh-CN" dirty="0" smtClean="0"/>
              <a:t> </a:t>
            </a:r>
            <a:r>
              <a:rPr lang="en-US" altLang="zh-CN" dirty="0" err="1"/>
              <a:t>nChannels</a:t>
            </a:r>
            <a:r>
              <a:rPr lang="en-US" altLang="zh-CN" dirty="0"/>
              <a:t> </a:t>
            </a:r>
            <a:r>
              <a:rPr lang="zh-CN" altLang="en-US" dirty="0" smtClean="0"/>
              <a:t>*</a:t>
            </a:r>
            <a:r>
              <a:rPr lang="en-US" altLang="zh-CN" dirty="0" smtClean="0"/>
              <a:t> </a:t>
            </a:r>
            <a:r>
              <a:rPr lang="en-US" altLang="zh-CN" dirty="0"/>
              <a:t>Height </a:t>
            </a:r>
            <a:r>
              <a:rPr lang="zh-CN" altLang="en-US" dirty="0" smtClean="0"/>
              <a:t>*</a:t>
            </a:r>
            <a:r>
              <a:rPr lang="en-US" altLang="zh-CN" dirty="0" smtClean="0"/>
              <a:t> </a:t>
            </a:r>
            <a:r>
              <a:rPr lang="en-US" altLang="zh-CN" dirty="0"/>
              <a:t>Width.</a:t>
            </a:r>
            <a:endParaRPr lang="en-US" altLang="zh-CN" dirty="0" smtClean="0"/>
          </a:p>
          <a:p>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694" y="2106150"/>
            <a:ext cx="7822927" cy="1646453"/>
          </a:xfrm>
          <a:prstGeom prst="rect">
            <a:avLst/>
          </a:prstGeom>
        </p:spPr>
      </p:pic>
      <p:sp>
        <p:nvSpPr>
          <p:cNvPr id="6" name="文本框 5"/>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solidFill>
              </a:rPr>
              <a:t>Tensors</a:t>
            </a:r>
            <a:endParaRPr lang="zh-CN" altLang="en-US" dirty="0">
              <a:solidFill>
                <a:schemeClr val="bg1"/>
              </a:solidFill>
            </a:endParaRPr>
          </a:p>
        </p:txBody>
      </p:sp>
      <p:sp>
        <p:nvSpPr>
          <p:cNvPr id="7" name="文本框 6"/>
          <p:cNvSpPr txBox="1"/>
          <p:nvPr/>
        </p:nvSpPr>
        <p:spPr>
          <a:xfrm>
            <a:off x="1931094" y="137160"/>
            <a:ext cx="1052917"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err="1"/>
              <a:t>Autograd</a:t>
            </a:r>
            <a:endParaRPr lang="zh-CN" altLang="en-US" dirty="0"/>
          </a:p>
        </p:txBody>
      </p:sp>
      <p:sp>
        <p:nvSpPr>
          <p:cNvPr id="8" name="文本框 7"/>
          <p:cNvSpPr txBox="1"/>
          <p:nvPr/>
        </p:nvSpPr>
        <p:spPr>
          <a:xfrm>
            <a:off x="7715285" y="137160"/>
            <a:ext cx="1262974" cy="369332"/>
          </a:xfrm>
          <a:prstGeom prst="rect">
            <a:avLst/>
          </a:prstGeom>
          <a:noFill/>
        </p:spPr>
        <p:txBody>
          <a:bodyPr wrap="none" rtlCol="0">
            <a:spAutoFit/>
          </a:bodyPr>
          <a:lstStyle/>
          <a:p>
            <a:r>
              <a:rPr lang="en-US" altLang="zh-CN" dirty="0" smtClean="0">
                <a:solidFill>
                  <a:schemeClr val="bg1">
                    <a:lumMod val="50000"/>
                  </a:schemeClr>
                </a:solidFill>
              </a:rPr>
              <a:t>Experiment</a:t>
            </a:r>
            <a:endParaRPr lang="zh-CN" altLang="en-US" dirty="0">
              <a:solidFill>
                <a:schemeClr val="bg1">
                  <a:lumMod val="50000"/>
                </a:schemeClr>
              </a:solidFill>
            </a:endParaRPr>
          </a:p>
        </p:txBody>
      </p:sp>
      <p:sp>
        <p:nvSpPr>
          <p:cNvPr id="9" name="文本框 8"/>
          <p:cNvSpPr txBox="1"/>
          <p:nvPr/>
        </p:nvSpPr>
        <p:spPr>
          <a:xfrm>
            <a:off x="3811603" y="137160"/>
            <a:ext cx="1066959" cy="369332"/>
          </a:xfrm>
          <a:prstGeom prst="rect">
            <a:avLst/>
          </a:prstGeom>
          <a:noFill/>
        </p:spPr>
        <p:txBody>
          <a:bodyPr wrap="none" rtlCol="0">
            <a:spAutoFit/>
          </a:bodyPr>
          <a:lstStyle/>
          <a:p>
            <a:r>
              <a:rPr lang="en-US" altLang="zh-CN" dirty="0">
                <a:solidFill>
                  <a:schemeClr val="bg1"/>
                </a:solidFill>
              </a:rPr>
              <a:t>Examples</a:t>
            </a:r>
            <a:endParaRPr lang="zh-CN" altLang="en-US" dirty="0">
              <a:solidFill>
                <a:schemeClr val="bg1"/>
              </a:solidFill>
            </a:endParaRPr>
          </a:p>
        </p:txBody>
      </p:sp>
      <p:sp>
        <p:nvSpPr>
          <p:cNvPr id="10" name="文本框 9"/>
          <p:cNvSpPr txBox="1"/>
          <p:nvPr/>
        </p:nvSpPr>
        <p:spPr>
          <a:xfrm>
            <a:off x="5904731" y="137160"/>
            <a:ext cx="1094980" cy="369332"/>
          </a:xfrm>
          <a:prstGeom prst="rect">
            <a:avLst/>
          </a:prstGeom>
          <a:noFill/>
        </p:spPr>
        <p:txBody>
          <a:bodyPr wrap="none" rtlCol="0">
            <a:spAutoFit/>
          </a:bodyPr>
          <a:lstStyle/>
          <a:p>
            <a:r>
              <a:rPr lang="en-US" altLang="zh-CN" dirty="0" smtClean="0">
                <a:solidFill>
                  <a:schemeClr val="bg1">
                    <a:lumMod val="50000"/>
                  </a:schemeClr>
                </a:solidFill>
              </a:rPr>
              <a:t>Extension</a:t>
            </a:r>
            <a:endParaRPr lang="zh-CN" altLang="en-US" dirty="0">
              <a:solidFill>
                <a:schemeClr val="bg1">
                  <a:lumMod val="50000"/>
                </a:schemeClr>
              </a:solidFill>
            </a:endParaRPr>
          </a:p>
        </p:txBody>
      </p:sp>
      <p:sp>
        <p:nvSpPr>
          <p:cNvPr id="11" name="椭圆 10"/>
          <p:cNvSpPr/>
          <p:nvPr/>
        </p:nvSpPr>
        <p:spPr>
          <a:xfrm>
            <a:off x="19202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2" name="椭圆 11"/>
          <p:cNvSpPr/>
          <p:nvPr/>
        </p:nvSpPr>
        <p:spPr>
          <a:xfrm>
            <a:off x="3877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3" name="椭圆 12"/>
          <p:cNvSpPr/>
          <p:nvPr/>
        </p:nvSpPr>
        <p:spPr>
          <a:xfrm>
            <a:off x="48554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4" name="椭圆 13"/>
          <p:cNvSpPr/>
          <p:nvPr/>
        </p:nvSpPr>
        <p:spPr>
          <a:xfrm>
            <a:off x="68122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5" name="椭圆 14"/>
          <p:cNvSpPr/>
          <p:nvPr/>
        </p:nvSpPr>
        <p:spPr>
          <a:xfrm>
            <a:off x="97475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6" name="椭圆 15"/>
          <p:cNvSpPr/>
          <p:nvPr/>
        </p:nvSpPr>
        <p:spPr>
          <a:xfrm>
            <a:off x="107259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7" name="椭圆 16"/>
          <p:cNvSpPr/>
          <p:nvPr/>
        </p:nvSpPr>
        <p:spPr>
          <a:xfrm>
            <a:off x="77907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8" name="椭圆 17"/>
          <p:cNvSpPr/>
          <p:nvPr/>
        </p:nvSpPr>
        <p:spPr>
          <a:xfrm>
            <a:off x="28986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9" name="椭圆 18"/>
          <p:cNvSpPr/>
          <p:nvPr/>
        </p:nvSpPr>
        <p:spPr>
          <a:xfrm>
            <a:off x="58338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0" name="椭圆 19"/>
          <p:cNvSpPr/>
          <p:nvPr/>
        </p:nvSpPr>
        <p:spPr>
          <a:xfrm>
            <a:off x="87691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1" name="椭圆 20"/>
          <p:cNvSpPr/>
          <p:nvPr/>
        </p:nvSpPr>
        <p:spPr>
          <a:xfrm>
            <a:off x="78183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2" name="椭圆 21"/>
          <p:cNvSpPr/>
          <p:nvPr/>
        </p:nvSpPr>
        <p:spPr>
          <a:xfrm>
            <a:off x="80018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3" name="椭圆 22"/>
          <p:cNvSpPr/>
          <p:nvPr/>
        </p:nvSpPr>
        <p:spPr>
          <a:xfrm>
            <a:off x="80936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4" name="椭圆 23"/>
          <p:cNvSpPr/>
          <p:nvPr/>
        </p:nvSpPr>
        <p:spPr>
          <a:xfrm>
            <a:off x="79100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5" name="椭圆 24"/>
          <p:cNvSpPr/>
          <p:nvPr/>
        </p:nvSpPr>
        <p:spPr>
          <a:xfrm>
            <a:off x="390873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6" name="椭圆 25"/>
          <p:cNvSpPr/>
          <p:nvPr/>
        </p:nvSpPr>
        <p:spPr>
          <a:xfrm>
            <a:off x="410270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7" name="椭圆 26"/>
          <p:cNvSpPr/>
          <p:nvPr/>
        </p:nvSpPr>
        <p:spPr>
          <a:xfrm>
            <a:off x="419969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8" name="椭圆 27"/>
          <p:cNvSpPr/>
          <p:nvPr/>
        </p:nvSpPr>
        <p:spPr>
          <a:xfrm>
            <a:off x="439366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9" name="椭圆 28"/>
          <p:cNvSpPr/>
          <p:nvPr/>
        </p:nvSpPr>
        <p:spPr>
          <a:xfrm>
            <a:off x="468462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0" name="椭圆 29"/>
          <p:cNvSpPr/>
          <p:nvPr/>
        </p:nvSpPr>
        <p:spPr>
          <a:xfrm>
            <a:off x="478160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1" name="椭圆 30"/>
          <p:cNvSpPr/>
          <p:nvPr/>
        </p:nvSpPr>
        <p:spPr>
          <a:xfrm>
            <a:off x="449064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2" name="椭圆 31"/>
          <p:cNvSpPr/>
          <p:nvPr/>
        </p:nvSpPr>
        <p:spPr>
          <a:xfrm>
            <a:off x="400571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3" name="椭圆 32"/>
          <p:cNvSpPr/>
          <p:nvPr/>
        </p:nvSpPr>
        <p:spPr>
          <a:xfrm>
            <a:off x="429667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4" name="椭圆 33"/>
          <p:cNvSpPr/>
          <p:nvPr/>
        </p:nvSpPr>
        <p:spPr>
          <a:xfrm>
            <a:off x="458763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5" name="椭圆 34"/>
          <p:cNvSpPr/>
          <p:nvPr/>
        </p:nvSpPr>
        <p:spPr>
          <a:xfrm>
            <a:off x="60072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6" name="椭圆 35"/>
          <p:cNvSpPr/>
          <p:nvPr/>
        </p:nvSpPr>
        <p:spPr>
          <a:xfrm>
            <a:off x="61907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7" name="椭圆 36"/>
          <p:cNvSpPr/>
          <p:nvPr/>
        </p:nvSpPr>
        <p:spPr>
          <a:xfrm>
            <a:off x="6282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8" name="椭圆 37"/>
          <p:cNvSpPr/>
          <p:nvPr/>
        </p:nvSpPr>
        <p:spPr>
          <a:xfrm>
            <a:off x="646610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9" name="椭圆 38"/>
          <p:cNvSpPr/>
          <p:nvPr/>
        </p:nvSpPr>
        <p:spPr>
          <a:xfrm>
            <a:off x="674144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0" name="椭圆 39"/>
          <p:cNvSpPr/>
          <p:nvPr/>
        </p:nvSpPr>
        <p:spPr>
          <a:xfrm>
            <a:off x="655788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1" name="椭圆 40"/>
          <p:cNvSpPr/>
          <p:nvPr/>
        </p:nvSpPr>
        <p:spPr>
          <a:xfrm>
            <a:off x="60989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2" name="椭圆 41"/>
          <p:cNvSpPr/>
          <p:nvPr/>
        </p:nvSpPr>
        <p:spPr>
          <a:xfrm>
            <a:off x="63743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3" name="椭圆 42"/>
          <p:cNvSpPr/>
          <p:nvPr/>
        </p:nvSpPr>
        <p:spPr>
          <a:xfrm>
            <a:off x="664966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4" name="椭圆 43"/>
          <p:cNvSpPr/>
          <p:nvPr/>
        </p:nvSpPr>
        <p:spPr>
          <a:xfrm>
            <a:off x="200697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5" name="椭圆 44"/>
          <p:cNvSpPr/>
          <p:nvPr/>
        </p:nvSpPr>
        <p:spPr>
          <a:xfrm>
            <a:off x="220265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6" name="椭圆 45"/>
          <p:cNvSpPr/>
          <p:nvPr/>
        </p:nvSpPr>
        <p:spPr>
          <a:xfrm>
            <a:off x="230049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7" name="椭圆 46"/>
          <p:cNvSpPr/>
          <p:nvPr/>
        </p:nvSpPr>
        <p:spPr>
          <a:xfrm>
            <a:off x="249617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8" name="椭圆 47"/>
          <p:cNvSpPr/>
          <p:nvPr/>
        </p:nvSpPr>
        <p:spPr>
          <a:xfrm>
            <a:off x="278970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9" name="椭圆 48"/>
          <p:cNvSpPr/>
          <p:nvPr/>
        </p:nvSpPr>
        <p:spPr>
          <a:xfrm>
            <a:off x="288754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0" name="椭圆 49"/>
          <p:cNvSpPr/>
          <p:nvPr/>
        </p:nvSpPr>
        <p:spPr>
          <a:xfrm>
            <a:off x="259401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1" name="椭圆 50"/>
          <p:cNvSpPr/>
          <p:nvPr/>
        </p:nvSpPr>
        <p:spPr>
          <a:xfrm>
            <a:off x="210481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2" name="椭圆 51"/>
          <p:cNvSpPr/>
          <p:nvPr/>
        </p:nvSpPr>
        <p:spPr>
          <a:xfrm>
            <a:off x="239833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3" name="椭圆 52"/>
          <p:cNvSpPr/>
          <p:nvPr/>
        </p:nvSpPr>
        <p:spPr>
          <a:xfrm>
            <a:off x="269186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4" name="椭圆 53"/>
          <p:cNvSpPr/>
          <p:nvPr/>
        </p:nvSpPr>
        <p:spPr>
          <a:xfrm>
            <a:off x="49755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5" name="椭圆 54"/>
          <p:cNvSpPr/>
          <p:nvPr/>
        </p:nvSpPr>
        <p:spPr>
          <a:xfrm>
            <a:off x="526653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6" name="椭圆 55"/>
          <p:cNvSpPr/>
          <p:nvPr/>
        </p:nvSpPr>
        <p:spPr>
          <a:xfrm>
            <a:off x="5169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7" name="椭圆 56"/>
          <p:cNvSpPr/>
          <p:nvPr/>
        </p:nvSpPr>
        <p:spPr>
          <a:xfrm>
            <a:off x="507256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8" name="椭圆 57"/>
          <p:cNvSpPr/>
          <p:nvPr/>
        </p:nvSpPr>
        <p:spPr>
          <a:xfrm>
            <a:off x="48785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Tree>
    <p:extLst>
      <p:ext uri="{BB962C8B-B14F-4D97-AF65-F5344CB8AC3E}">
        <p14:creationId xmlns:p14="http://schemas.microsoft.com/office/powerpoint/2010/main" val="1509831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Step2 </a:t>
            </a:r>
            <a:r>
              <a:rPr lang="zh-CN" altLang="en-US" dirty="0" smtClean="0"/>
              <a:t>计算</a:t>
            </a:r>
            <a:r>
              <a:rPr lang="en-US" altLang="zh-CN" dirty="0" smtClean="0"/>
              <a:t>loss</a:t>
            </a:r>
            <a:endParaRPr lang="zh-CN" altLang="en-US" dirty="0"/>
          </a:p>
        </p:txBody>
      </p:sp>
      <p:sp>
        <p:nvSpPr>
          <p:cNvPr id="3" name="内容占位符 2"/>
          <p:cNvSpPr>
            <a:spLocks noGrp="1"/>
          </p:cNvSpPr>
          <p:nvPr>
            <p:ph idx="1"/>
          </p:nvPr>
        </p:nvSpPr>
        <p:spPr/>
        <p:txBody>
          <a:bodyPr/>
          <a:lstStyle/>
          <a:p>
            <a:r>
              <a:rPr lang="en-US" altLang="zh-CN" dirty="0"/>
              <a:t>A loss function takes the (output, target) pair of inputs, and computes a value that estimates how far away the output is from the target</a:t>
            </a:r>
            <a:r>
              <a:rPr lang="en-US" altLang="zh-CN" dirty="0" smtClean="0"/>
              <a:t>.</a:t>
            </a:r>
          </a:p>
          <a:p>
            <a:r>
              <a:rPr lang="en-US" altLang="zh-CN" dirty="0"/>
              <a:t>There are several different loss functions under the </a:t>
            </a:r>
            <a:r>
              <a:rPr lang="en-US" altLang="zh-CN" dirty="0" err="1"/>
              <a:t>nn</a:t>
            </a:r>
            <a:r>
              <a:rPr lang="en-US" altLang="zh-CN" dirty="0"/>
              <a:t> package . A simple loss is: </a:t>
            </a:r>
            <a:r>
              <a:rPr lang="en-US" altLang="zh-CN" dirty="0" err="1"/>
              <a:t>nn.MSELoss</a:t>
            </a:r>
            <a:r>
              <a:rPr lang="en-US" altLang="zh-CN" dirty="0"/>
              <a:t> which computes the mean-squared error between the input and the target.</a:t>
            </a:r>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346" y="4131814"/>
            <a:ext cx="7409308" cy="2589661"/>
          </a:xfrm>
          <a:prstGeom prst="rect">
            <a:avLst/>
          </a:prstGeom>
        </p:spPr>
      </p:pic>
      <p:sp>
        <p:nvSpPr>
          <p:cNvPr id="6" name="文本框 5"/>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solidFill>
              </a:rPr>
              <a:t>Tensors</a:t>
            </a:r>
            <a:endParaRPr lang="zh-CN" altLang="en-US" dirty="0">
              <a:solidFill>
                <a:schemeClr val="bg1"/>
              </a:solidFill>
            </a:endParaRPr>
          </a:p>
        </p:txBody>
      </p:sp>
      <p:sp>
        <p:nvSpPr>
          <p:cNvPr id="7" name="文本框 6"/>
          <p:cNvSpPr txBox="1"/>
          <p:nvPr/>
        </p:nvSpPr>
        <p:spPr>
          <a:xfrm>
            <a:off x="1931094" y="137160"/>
            <a:ext cx="1052917"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err="1"/>
              <a:t>Autograd</a:t>
            </a:r>
            <a:endParaRPr lang="zh-CN" altLang="en-US" dirty="0"/>
          </a:p>
        </p:txBody>
      </p:sp>
      <p:sp>
        <p:nvSpPr>
          <p:cNvPr id="8" name="文本框 7"/>
          <p:cNvSpPr txBox="1"/>
          <p:nvPr/>
        </p:nvSpPr>
        <p:spPr>
          <a:xfrm>
            <a:off x="7715285" y="137160"/>
            <a:ext cx="1262974" cy="369332"/>
          </a:xfrm>
          <a:prstGeom prst="rect">
            <a:avLst/>
          </a:prstGeom>
          <a:noFill/>
        </p:spPr>
        <p:txBody>
          <a:bodyPr wrap="none" rtlCol="0">
            <a:spAutoFit/>
          </a:bodyPr>
          <a:lstStyle/>
          <a:p>
            <a:r>
              <a:rPr lang="en-US" altLang="zh-CN" dirty="0" smtClean="0">
                <a:solidFill>
                  <a:schemeClr val="bg1">
                    <a:lumMod val="50000"/>
                  </a:schemeClr>
                </a:solidFill>
              </a:rPr>
              <a:t>Experiment</a:t>
            </a:r>
            <a:endParaRPr lang="zh-CN" altLang="en-US" dirty="0">
              <a:solidFill>
                <a:schemeClr val="bg1">
                  <a:lumMod val="50000"/>
                </a:schemeClr>
              </a:solidFill>
            </a:endParaRPr>
          </a:p>
        </p:txBody>
      </p:sp>
      <p:sp>
        <p:nvSpPr>
          <p:cNvPr id="9" name="文本框 8"/>
          <p:cNvSpPr txBox="1"/>
          <p:nvPr/>
        </p:nvSpPr>
        <p:spPr>
          <a:xfrm>
            <a:off x="3811603" y="137160"/>
            <a:ext cx="1066959" cy="369332"/>
          </a:xfrm>
          <a:prstGeom prst="rect">
            <a:avLst/>
          </a:prstGeom>
          <a:noFill/>
        </p:spPr>
        <p:txBody>
          <a:bodyPr wrap="none" rtlCol="0">
            <a:spAutoFit/>
          </a:bodyPr>
          <a:lstStyle/>
          <a:p>
            <a:r>
              <a:rPr lang="en-US" altLang="zh-CN" dirty="0">
                <a:solidFill>
                  <a:schemeClr val="bg1"/>
                </a:solidFill>
              </a:rPr>
              <a:t>Examples</a:t>
            </a:r>
            <a:endParaRPr lang="zh-CN" altLang="en-US" dirty="0">
              <a:solidFill>
                <a:schemeClr val="bg1"/>
              </a:solidFill>
            </a:endParaRPr>
          </a:p>
        </p:txBody>
      </p:sp>
      <p:sp>
        <p:nvSpPr>
          <p:cNvPr id="10" name="文本框 9"/>
          <p:cNvSpPr txBox="1"/>
          <p:nvPr/>
        </p:nvSpPr>
        <p:spPr>
          <a:xfrm>
            <a:off x="5904731" y="137160"/>
            <a:ext cx="1094980" cy="369332"/>
          </a:xfrm>
          <a:prstGeom prst="rect">
            <a:avLst/>
          </a:prstGeom>
          <a:noFill/>
        </p:spPr>
        <p:txBody>
          <a:bodyPr wrap="none" rtlCol="0">
            <a:spAutoFit/>
          </a:bodyPr>
          <a:lstStyle/>
          <a:p>
            <a:r>
              <a:rPr lang="en-US" altLang="zh-CN" dirty="0" smtClean="0">
                <a:solidFill>
                  <a:schemeClr val="bg1">
                    <a:lumMod val="50000"/>
                  </a:schemeClr>
                </a:solidFill>
              </a:rPr>
              <a:t>Extension</a:t>
            </a:r>
            <a:endParaRPr lang="zh-CN" altLang="en-US" dirty="0">
              <a:solidFill>
                <a:schemeClr val="bg1">
                  <a:lumMod val="50000"/>
                </a:schemeClr>
              </a:solidFill>
            </a:endParaRPr>
          </a:p>
        </p:txBody>
      </p:sp>
      <p:sp>
        <p:nvSpPr>
          <p:cNvPr id="11" name="椭圆 10"/>
          <p:cNvSpPr/>
          <p:nvPr/>
        </p:nvSpPr>
        <p:spPr>
          <a:xfrm>
            <a:off x="19202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2" name="椭圆 11"/>
          <p:cNvSpPr/>
          <p:nvPr/>
        </p:nvSpPr>
        <p:spPr>
          <a:xfrm>
            <a:off x="3877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3" name="椭圆 12"/>
          <p:cNvSpPr/>
          <p:nvPr/>
        </p:nvSpPr>
        <p:spPr>
          <a:xfrm>
            <a:off x="48554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4" name="椭圆 13"/>
          <p:cNvSpPr/>
          <p:nvPr/>
        </p:nvSpPr>
        <p:spPr>
          <a:xfrm>
            <a:off x="68122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5" name="椭圆 14"/>
          <p:cNvSpPr/>
          <p:nvPr/>
        </p:nvSpPr>
        <p:spPr>
          <a:xfrm>
            <a:off x="97475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6" name="椭圆 15"/>
          <p:cNvSpPr/>
          <p:nvPr/>
        </p:nvSpPr>
        <p:spPr>
          <a:xfrm>
            <a:off x="107259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7" name="椭圆 16"/>
          <p:cNvSpPr/>
          <p:nvPr/>
        </p:nvSpPr>
        <p:spPr>
          <a:xfrm>
            <a:off x="77907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8" name="椭圆 17"/>
          <p:cNvSpPr/>
          <p:nvPr/>
        </p:nvSpPr>
        <p:spPr>
          <a:xfrm>
            <a:off x="28986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9" name="椭圆 18"/>
          <p:cNvSpPr/>
          <p:nvPr/>
        </p:nvSpPr>
        <p:spPr>
          <a:xfrm>
            <a:off x="58338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0" name="椭圆 19"/>
          <p:cNvSpPr/>
          <p:nvPr/>
        </p:nvSpPr>
        <p:spPr>
          <a:xfrm>
            <a:off x="87691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1" name="椭圆 20"/>
          <p:cNvSpPr/>
          <p:nvPr/>
        </p:nvSpPr>
        <p:spPr>
          <a:xfrm>
            <a:off x="78183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2" name="椭圆 21"/>
          <p:cNvSpPr/>
          <p:nvPr/>
        </p:nvSpPr>
        <p:spPr>
          <a:xfrm>
            <a:off x="80018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3" name="椭圆 22"/>
          <p:cNvSpPr/>
          <p:nvPr/>
        </p:nvSpPr>
        <p:spPr>
          <a:xfrm>
            <a:off x="80936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4" name="椭圆 23"/>
          <p:cNvSpPr/>
          <p:nvPr/>
        </p:nvSpPr>
        <p:spPr>
          <a:xfrm>
            <a:off x="79100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5" name="椭圆 24"/>
          <p:cNvSpPr/>
          <p:nvPr/>
        </p:nvSpPr>
        <p:spPr>
          <a:xfrm>
            <a:off x="390873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6" name="椭圆 25"/>
          <p:cNvSpPr/>
          <p:nvPr/>
        </p:nvSpPr>
        <p:spPr>
          <a:xfrm>
            <a:off x="410270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7" name="椭圆 26"/>
          <p:cNvSpPr/>
          <p:nvPr/>
        </p:nvSpPr>
        <p:spPr>
          <a:xfrm>
            <a:off x="419969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8" name="椭圆 27"/>
          <p:cNvSpPr/>
          <p:nvPr/>
        </p:nvSpPr>
        <p:spPr>
          <a:xfrm>
            <a:off x="439366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9" name="椭圆 28"/>
          <p:cNvSpPr/>
          <p:nvPr/>
        </p:nvSpPr>
        <p:spPr>
          <a:xfrm>
            <a:off x="468462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0" name="椭圆 29"/>
          <p:cNvSpPr/>
          <p:nvPr/>
        </p:nvSpPr>
        <p:spPr>
          <a:xfrm>
            <a:off x="478160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1" name="椭圆 30"/>
          <p:cNvSpPr/>
          <p:nvPr/>
        </p:nvSpPr>
        <p:spPr>
          <a:xfrm>
            <a:off x="449064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2" name="椭圆 31"/>
          <p:cNvSpPr/>
          <p:nvPr/>
        </p:nvSpPr>
        <p:spPr>
          <a:xfrm>
            <a:off x="400571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3" name="椭圆 32"/>
          <p:cNvSpPr/>
          <p:nvPr/>
        </p:nvSpPr>
        <p:spPr>
          <a:xfrm>
            <a:off x="429667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4" name="椭圆 33"/>
          <p:cNvSpPr/>
          <p:nvPr/>
        </p:nvSpPr>
        <p:spPr>
          <a:xfrm>
            <a:off x="458763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5" name="椭圆 34"/>
          <p:cNvSpPr/>
          <p:nvPr/>
        </p:nvSpPr>
        <p:spPr>
          <a:xfrm>
            <a:off x="60072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6" name="椭圆 35"/>
          <p:cNvSpPr/>
          <p:nvPr/>
        </p:nvSpPr>
        <p:spPr>
          <a:xfrm>
            <a:off x="61907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7" name="椭圆 36"/>
          <p:cNvSpPr/>
          <p:nvPr/>
        </p:nvSpPr>
        <p:spPr>
          <a:xfrm>
            <a:off x="6282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8" name="椭圆 37"/>
          <p:cNvSpPr/>
          <p:nvPr/>
        </p:nvSpPr>
        <p:spPr>
          <a:xfrm>
            <a:off x="646610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9" name="椭圆 38"/>
          <p:cNvSpPr/>
          <p:nvPr/>
        </p:nvSpPr>
        <p:spPr>
          <a:xfrm>
            <a:off x="674144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0" name="椭圆 39"/>
          <p:cNvSpPr/>
          <p:nvPr/>
        </p:nvSpPr>
        <p:spPr>
          <a:xfrm>
            <a:off x="655788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1" name="椭圆 40"/>
          <p:cNvSpPr/>
          <p:nvPr/>
        </p:nvSpPr>
        <p:spPr>
          <a:xfrm>
            <a:off x="60989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2" name="椭圆 41"/>
          <p:cNvSpPr/>
          <p:nvPr/>
        </p:nvSpPr>
        <p:spPr>
          <a:xfrm>
            <a:off x="63743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3" name="椭圆 42"/>
          <p:cNvSpPr/>
          <p:nvPr/>
        </p:nvSpPr>
        <p:spPr>
          <a:xfrm>
            <a:off x="664966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4" name="椭圆 43"/>
          <p:cNvSpPr/>
          <p:nvPr/>
        </p:nvSpPr>
        <p:spPr>
          <a:xfrm>
            <a:off x="200697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5" name="椭圆 44"/>
          <p:cNvSpPr/>
          <p:nvPr/>
        </p:nvSpPr>
        <p:spPr>
          <a:xfrm>
            <a:off x="220265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6" name="椭圆 45"/>
          <p:cNvSpPr/>
          <p:nvPr/>
        </p:nvSpPr>
        <p:spPr>
          <a:xfrm>
            <a:off x="230049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7" name="椭圆 46"/>
          <p:cNvSpPr/>
          <p:nvPr/>
        </p:nvSpPr>
        <p:spPr>
          <a:xfrm>
            <a:off x="249617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8" name="椭圆 47"/>
          <p:cNvSpPr/>
          <p:nvPr/>
        </p:nvSpPr>
        <p:spPr>
          <a:xfrm>
            <a:off x="278970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9" name="椭圆 48"/>
          <p:cNvSpPr/>
          <p:nvPr/>
        </p:nvSpPr>
        <p:spPr>
          <a:xfrm>
            <a:off x="288754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0" name="椭圆 49"/>
          <p:cNvSpPr/>
          <p:nvPr/>
        </p:nvSpPr>
        <p:spPr>
          <a:xfrm>
            <a:off x="259401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1" name="椭圆 50"/>
          <p:cNvSpPr/>
          <p:nvPr/>
        </p:nvSpPr>
        <p:spPr>
          <a:xfrm>
            <a:off x="210481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2" name="椭圆 51"/>
          <p:cNvSpPr/>
          <p:nvPr/>
        </p:nvSpPr>
        <p:spPr>
          <a:xfrm>
            <a:off x="239833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3" name="椭圆 52"/>
          <p:cNvSpPr/>
          <p:nvPr/>
        </p:nvSpPr>
        <p:spPr>
          <a:xfrm>
            <a:off x="269186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4" name="椭圆 53"/>
          <p:cNvSpPr/>
          <p:nvPr/>
        </p:nvSpPr>
        <p:spPr>
          <a:xfrm>
            <a:off x="49755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5" name="椭圆 54"/>
          <p:cNvSpPr/>
          <p:nvPr/>
        </p:nvSpPr>
        <p:spPr>
          <a:xfrm>
            <a:off x="526653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6" name="椭圆 55"/>
          <p:cNvSpPr/>
          <p:nvPr/>
        </p:nvSpPr>
        <p:spPr>
          <a:xfrm>
            <a:off x="5169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7" name="椭圆 56"/>
          <p:cNvSpPr/>
          <p:nvPr/>
        </p:nvSpPr>
        <p:spPr>
          <a:xfrm>
            <a:off x="507256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8" name="椭圆 57"/>
          <p:cNvSpPr/>
          <p:nvPr/>
        </p:nvSpPr>
        <p:spPr>
          <a:xfrm>
            <a:off x="48785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Tree>
    <p:extLst>
      <p:ext uri="{BB962C8B-B14F-4D97-AF65-F5344CB8AC3E}">
        <p14:creationId xmlns:p14="http://schemas.microsoft.com/office/powerpoint/2010/main" val="270016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深度学习框架</a:t>
            </a:r>
          </a:p>
        </p:txBody>
      </p:sp>
      <p:pic>
        <p:nvPicPr>
          <p:cNvPr id="4" name="图片 3"/>
          <p:cNvPicPr>
            <a:picLocks noChangeAspect="1"/>
          </p:cNvPicPr>
          <p:nvPr/>
        </p:nvPicPr>
        <p:blipFill>
          <a:blip r:embed="rId2"/>
          <a:stretch>
            <a:fillRect/>
          </a:stretch>
        </p:blipFill>
        <p:spPr>
          <a:xfrm>
            <a:off x="80965" y="1881112"/>
            <a:ext cx="9000000" cy="4239669"/>
          </a:xfrm>
          <a:prstGeom prst="rect">
            <a:avLst/>
          </a:prstGeom>
        </p:spPr>
      </p:pic>
      <p:sp>
        <p:nvSpPr>
          <p:cNvPr id="60" name="文本框 59"/>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lumMod val="50000"/>
                  </a:schemeClr>
                </a:solidFill>
              </a:rPr>
              <a:t>Tensors</a:t>
            </a:r>
            <a:endParaRPr lang="zh-CN" altLang="en-US" dirty="0">
              <a:solidFill>
                <a:schemeClr val="bg1">
                  <a:lumMod val="50000"/>
                </a:schemeClr>
              </a:solidFill>
            </a:endParaRPr>
          </a:p>
        </p:txBody>
      </p:sp>
      <p:sp>
        <p:nvSpPr>
          <p:cNvPr id="61" name="文本框 60"/>
          <p:cNvSpPr txBox="1"/>
          <p:nvPr/>
        </p:nvSpPr>
        <p:spPr>
          <a:xfrm>
            <a:off x="1931094" y="137160"/>
            <a:ext cx="1052917" cy="369332"/>
          </a:xfrm>
          <a:prstGeom prst="rect">
            <a:avLst/>
          </a:prstGeom>
          <a:noFill/>
        </p:spPr>
        <p:txBody>
          <a:bodyPr wrap="none" rtlCol="0">
            <a:spAutoFit/>
          </a:bodyPr>
          <a:lstStyle/>
          <a:p>
            <a:r>
              <a:rPr lang="en-US" altLang="zh-CN" dirty="0" err="1" smtClean="0">
                <a:solidFill>
                  <a:schemeClr val="bg1">
                    <a:lumMod val="50000"/>
                  </a:schemeClr>
                </a:solidFill>
              </a:rPr>
              <a:t>Autograd</a:t>
            </a:r>
            <a:endParaRPr lang="zh-CN" altLang="en-US" dirty="0">
              <a:solidFill>
                <a:schemeClr val="bg1">
                  <a:lumMod val="50000"/>
                </a:schemeClr>
              </a:solidFill>
            </a:endParaRPr>
          </a:p>
        </p:txBody>
      </p:sp>
      <p:sp>
        <p:nvSpPr>
          <p:cNvPr id="62" name="文本框 61"/>
          <p:cNvSpPr txBox="1"/>
          <p:nvPr/>
        </p:nvSpPr>
        <p:spPr>
          <a:xfrm>
            <a:off x="7715285" y="137160"/>
            <a:ext cx="1262974" cy="369332"/>
          </a:xfrm>
          <a:prstGeom prst="rect">
            <a:avLst/>
          </a:prstGeom>
          <a:noFill/>
        </p:spPr>
        <p:txBody>
          <a:bodyPr wrap="none" rtlCol="0">
            <a:spAutoFit/>
          </a:bodyPr>
          <a:lstStyle/>
          <a:p>
            <a:r>
              <a:rPr lang="en-US" altLang="zh-CN" dirty="0" smtClean="0">
                <a:solidFill>
                  <a:schemeClr val="bg1">
                    <a:lumMod val="50000"/>
                  </a:schemeClr>
                </a:solidFill>
              </a:rPr>
              <a:t>Experiment</a:t>
            </a:r>
            <a:endParaRPr lang="zh-CN" altLang="en-US" dirty="0">
              <a:solidFill>
                <a:schemeClr val="bg1">
                  <a:lumMod val="50000"/>
                </a:schemeClr>
              </a:solidFill>
            </a:endParaRPr>
          </a:p>
        </p:txBody>
      </p:sp>
      <p:sp>
        <p:nvSpPr>
          <p:cNvPr id="63" name="文本框 62"/>
          <p:cNvSpPr txBox="1"/>
          <p:nvPr/>
        </p:nvSpPr>
        <p:spPr>
          <a:xfrm>
            <a:off x="3811603" y="137160"/>
            <a:ext cx="1066959" cy="369332"/>
          </a:xfrm>
          <a:prstGeom prst="rect">
            <a:avLst/>
          </a:prstGeom>
          <a:noFill/>
        </p:spPr>
        <p:txBody>
          <a:bodyPr wrap="none" rtlCol="0">
            <a:spAutoFit/>
          </a:bodyPr>
          <a:lstStyle/>
          <a:p>
            <a:r>
              <a:rPr lang="en-US" altLang="zh-CN" dirty="0" smtClean="0">
                <a:solidFill>
                  <a:schemeClr val="bg1">
                    <a:lumMod val="50000"/>
                  </a:schemeClr>
                </a:solidFill>
              </a:rPr>
              <a:t>Examples</a:t>
            </a:r>
            <a:endParaRPr lang="zh-CN" altLang="en-US" dirty="0">
              <a:solidFill>
                <a:schemeClr val="bg1">
                  <a:lumMod val="50000"/>
                </a:schemeClr>
              </a:solidFill>
            </a:endParaRPr>
          </a:p>
        </p:txBody>
      </p:sp>
      <p:sp>
        <p:nvSpPr>
          <p:cNvPr id="64" name="文本框 63"/>
          <p:cNvSpPr txBox="1"/>
          <p:nvPr/>
        </p:nvSpPr>
        <p:spPr>
          <a:xfrm>
            <a:off x="5904731" y="137160"/>
            <a:ext cx="1094980" cy="369332"/>
          </a:xfrm>
          <a:prstGeom prst="rect">
            <a:avLst/>
          </a:prstGeom>
          <a:noFill/>
        </p:spPr>
        <p:txBody>
          <a:bodyPr wrap="none" rtlCol="0">
            <a:spAutoFit/>
          </a:bodyPr>
          <a:lstStyle/>
          <a:p>
            <a:r>
              <a:rPr lang="en-US" altLang="zh-CN" dirty="0" smtClean="0">
                <a:solidFill>
                  <a:schemeClr val="bg1">
                    <a:lumMod val="50000"/>
                  </a:schemeClr>
                </a:solidFill>
              </a:rPr>
              <a:t>Extension</a:t>
            </a:r>
            <a:endParaRPr lang="zh-CN" altLang="en-US" dirty="0">
              <a:solidFill>
                <a:schemeClr val="bg1">
                  <a:lumMod val="50000"/>
                </a:schemeClr>
              </a:solidFill>
            </a:endParaRPr>
          </a:p>
        </p:txBody>
      </p:sp>
      <p:sp>
        <p:nvSpPr>
          <p:cNvPr id="65" name="椭圆 64"/>
          <p:cNvSpPr/>
          <p:nvPr/>
        </p:nvSpPr>
        <p:spPr>
          <a:xfrm>
            <a:off x="19202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6" name="椭圆 65"/>
          <p:cNvSpPr/>
          <p:nvPr/>
        </p:nvSpPr>
        <p:spPr>
          <a:xfrm>
            <a:off x="38770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7" name="椭圆 66"/>
          <p:cNvSpPr/>
          <p:nvPr/>
        </p:nvSpPr>
        <p:spPr>
          <a:xfrm>
            <a:off x="48554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8" name="椭圆 67"/>
          <p:cNvSpPr/>
          <p:nvPr/>
        </p:nvSpPr>
        <p:spPr>
          <a:xfrm>
            <a:off x="6812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9" name="椭圆 68"/>
          <p:cNvSpPr/>
          <p:nvPr/>
        </p:nvSpPr>
        <p:spPr>
          <a:xfrm>
            <a:off x="97475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0" name="椭圆 69"/>
          <p:cNvSpPr/>
          <p:nvPr/>
        </p:nvSpPr>
        <p:spPr>
          <a:xfrm>
            <a:off x="107259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1" name="椭圆 70"/>
          <p:cNvSpPr/>
          <p:nvPr/>
        </p:nvSpPr>
        <p:spPr>
          <a:xfrm>
            <a:off x="77907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2" name="椭圆 71"/>
          <p:cNvSpPr/>
          <p:nvPr/>
        </p:nvSpPr>
        <p:spPr>
          <a:xfrm>
            <a:off x="28986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3" name="椭圆 72"/>
          <p:cNvSpPr/>
          <p:nvPr/>
        </p:nvSpPr>
        <p:spPr>
          <a:xfrm>
            <a:off x="58338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4" name="椭圆 73"/>
          <p:cNvSpPr/>
          <p:nvPr/>
        </p:nvSpPr>
        <p:spPr>
          <a:xfrm>
            <a:off x="87691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5" name="椭圆 74"/>
          <p:cNvSpPr/>
          <p:nvPr/>
        </p:nvSpPr>
        <p:spPr>
          <a:xfrm>
            <a:off x="78183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6" name="椭圆 75"/>
          <p:cNvSpPr/>
          <p:nvPr/>
        </p:nvSpPr>
        <p:spPr>
          <a:xfrm>
            <a:off x="80018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7" name="椭圆 76"/>
          <p:cNvSpPr/>
          <p:nvPr/>
        </p:nvSpPr>
        <p:spPr>
          <a:xfrm>
            <a:off x="80936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8" name="椭圆 77"/>
          <p:cNvSpPr/>
          <p:nvPr/>
        </p:nvSpPr>
        <p:spPr>
          <a:xfrm>
            <a:off x="79100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9" name="椭圆 78"/>
          <p:cNvSpPr/>
          <p:nvPr/>
        </p:nvSpPr>
        <p:spPr>
          <a:xfrm>
            <a:off x="390873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0" name="椭圆 79"/>
          <p:cNvSpPr/>
          <p:nvPr/>
        </p:nvSpPr>
        <p:spPr>
          <a:xfrm>
            <a:off x="410270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1" name="椭圆 80"/>
          <p:cNvSpPr/>
          <p:nvPr/>
        </p:nvSpPr>
        <p:spPr>
          <a:xfrm>
            <a:off x="419969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2" name="椭圆 81"/>
          <p:cNvSpPr/>
          <p:nvPr/>
        </p:nvSpPr>
        <p:spPr>
          <a:xfrm>
            <a:off x="439366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3" name="椭圆 82"/>
          <p:cNvSpPr/>
          <p:nvPr/>
        </p:nvSpPr>
        <p:spPr>
          <a:xfrm>
            <a:off x="468462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4" name="椭圆 83"/>
          <p:cNvSpPr/>
          <p:nvPr/>
        </p:nvSpPr>
        <p:spPr>
          <a:xfrm>
            <a:off x="478160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5" name="椭圆 84"/>
          <p:cNvSpPr/>
          <p:nvPr/>
        </p:nvSpPr>
        <p:spPr>
          <a:xfrm>
            <a:off x="449064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6" name="椭圆 85"/>
          <p:cNvSpPr/>
          <p:nvPr/>
        </p:nvSpPr>
        <p:spPr>
          <a:xfrm>
            <a:off x="400571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7" name="椭圆 86"/>
          <p:cNvSpPr/>
          <p:nvPr/>
        </p:nvSpPr>
        <p:spPr>
          <a:xfrm>
            <a:off x="429667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8" name="椭圆 87"/>
          <p:cNvSpPr/>
          <p:nvPr/>
        </p:nvSpPr>
        <p:spPr>
          <a:xfrm>
            <a:off x="458763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9" name="椭圆 88"/>
          <p:cNvSpPr/>
          <p:nvPr/>
        </p:nvSpPr>
        <p:spPr>
          <a:xfrm>
            <a:off x="60072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0" name="椭圆 89"/>
          <p:cNvSpPr/>
          <p:nvPr/>
        </p:nvSpPr>
        <p:spPr>
          <a:xfrm>
            <a:off x="61907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1" name="椭圆 90"/>
          <p:cNvSpPr/>
          <p:nvPr/>
        </p:nvSpPr>
        <p:spPr>
          <a:xfrm>
            <a:off x="6282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2" name="椭圆 91"/>
          <p:cNvSpPr/>
          <p:nvPr/>
        </p:nvSpPr>
        <p:spPr>
          <a:xfrm>
            <a:off x="646610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3" name="椭圆 92"/>
          <p:cNvSpPr/>
          <p:nvPr/>
        </p:nvSpPr>
        <p:spPr>
          <a:xfrm>
            <a:off x="674144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4" name="椭圆 93"/>
          <p:cNvSpPr/>
          <p:nvPr/>
        </p:nvSpPr>
        <p:spPr>
          <a:xfrm>
            <a:off x="655788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5" name="椭圆 94"/>
          <p:cNvSpPr/>
          <p:nvPr/>
        </p:nvSpPr>
        <p:spPr>
          <a:xfrm>
            <a:off x="60989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6" name="椭圆 95"/>
          <p:cNvSpPr/>
          <p:nvPr/>
        </p:nvSpPr>
        <p:spPr>
          <a:xfrm>
            <a:off x="63743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7" name="椭圆 96"/>
          <p:cNvSpPr/>
          <p:nvPr/>
        </p:nvSpPr>
        <p:spPr>
          <a:xfrm>
            <a:off x="664966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8" name="椭圆 97"/>
          <p:cNvSpPr/>
          <p:nvPr/>
        </p:nvSpPr>
        <p:spPr>
          <a:xfrm>
            <a:off x="200697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9" name="椭圆 98"/>
          <p:cNvSpPr/>
          <p:nvPr/>
        </p:nvSpPr>
        <p:spPr>
          <a:xfrm>
            <a:off x="220265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0" name="椭圆 99"/>
          <p:cNvSpPr/>
          <p:nvPr/>
        </p:nvSpPr>
        <p:spPr>
          <a:xfrm>
            <a:off x="230049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1" name="椭圆 100"/>
          <p:cNvSpPr/>
          <p:nvPr/>
        </p:nvSpPr>
        <p:spPr>
          <a:xfrm>
            <a:off x="24961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2" name="椭圆 101"/>
          <p:cNvSpPr/>
          <p:nvPr/>
        </p:nvSpPr>
        <p:spPr>
          <a:xfrm>
            <a:off x="278970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3" name="椭圆 102"/>
          <p:cNvSpPr/>
          <p:nvPr/>
        </p:nvSpPr>
        <p:spPr>
          <a:xfrm>
            <a:off x="288754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4" name="椭圆 103"/>
          <p:cNvSpPr/>
          <p:nvPr/>
        </p:nvSpPr>
        <p:spPr>
          <a:xfrm>
            <a:off x="259401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5" name="椭圆 104"/>
          <p:cNvSpPr/>
          <p:nvPr/>
        </p:nvSpPr>
        <p:spPr>
          <a:xfrm>
            <a:off x="210481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6" name="椭圆 105"/>
          <p:cNvSpPr/>
          <p:nvPr/>
        </p:nvSpPr>
        <p:spPr>
          <a:xfrm>
            <a:off x="239833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7" name="椭圆 106"/>
          <p:cNvSpPr/>
          <p:nvPr/>
        </p:nvSpPr>
        <p:spPr>
          <a:xfrm>
            <a:off x="269186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8" name="椭圆 107"/>
          <p:cNvSpPr/>
          <p:nvPr/>
        </p:nvSpPr>
        <p:spPr>
          <a:xfrm>
            <a:off x="49755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9" name="椭圆 108"/>
          <p:cNvSpPr/>
          <p:nvPr/>
        </p:nvSpPr>
        <p:spPr>
          <a:xfrm>
            <a:off x="526653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0" name="椭圆 109"/>
          <p:cNvSpPr/>
          <p:nvPr/>
        </p:nvSpPr>
        <p:spPr>
          <a:xfrm>
            <a:off x="5169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1" name="椭圆 110"/>
          <p:cNvSpPr/>
          <p:nvPr/>
        </p:nvSpPr>
        <p:spPr>
          <a:xfrm>
            <a:off x="507256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2" name="椭圆 111"/>
          <p:cNvSpPr/>
          <p:nvPr/>
        </p:nvSpPr>
        <p:spPr>
          <a:xfrm>
            <a:off x="48785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Tree>
    <p:extLst>
      <p:ext uri="{BB962C8B-B14F-4D97-AF65-F5344CB8AC3E}">
        <p14:creationId xmlns:p14="http://schemas.microsoft.com/office/powerpoint/2010/main" val="407856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Step3 </a:t>
            </a:r>
            <a:r>
              <a:rPr lang="zh-CN" altLang="en-US" dirty="0" smtClean="0"/>
              <a:t>计算导数</a:t>
            </a:r>
            <a:endParaRPr lang="zh-CN" altLang="en-US" dirty="0"/>
          </a:p>
        </p:txBody>
      </p:sp>
      <p:sp>
        <p:nvSpPr>
          <p:cNvPr id="3" name="内容占位符 2"/>
          <p:cNvSpPr>
            <a:spLocks noGrp="1"/>
          </p:cNvSpPr>
          <p:nvPr>
            <p:ph idx="1"/>
          </p:nvPr>
        </p:nvSpPr>
        <p:spPr/>
        <p:txBody>
          <a:bodyPr/>
          <a:lstStyle/>
          <a:p>
            <a:r>
              <a:rPr lang="zh-CN" altLang="en-US" dirty="0" smtClean="0"/>
              <a:t>通过调用 </a:t>
            </a:r>
            <a:r>
              <a:rPr lang="en-US" altLang="zh-CN" dirty="0" err="1" smtClean="0">
                <a:solidFill>
                  <a:srgbClr val="C00000"/>
                </a:solidFill>
              </a:rPr>
              <a:t>loss.backward</a:t>
            </a:r>
            <a:r>
              <a:rPr lang="en-US" altLang="zh-CN" dirty="0" smtClean="0">
                <a:solidFill>
                  <a:srgbClr val="C00000"/>
                </a:solidFill>
              </a:rPr>
              <a:t>()</a:t>
            </a:r>
            <a:r>
              <a:rPr lang="en-US" altLang="zh-CN" dirty="0">
                <a:solidFill>
                  <a:srgbClr val="FF0000"/>
                </a:solidFill>
              </a:rPr>
              <a:t> </a:t>
            </a:r>
            <a:r>
              <a:rPr lang="zh-CN" altLang="en-US" dirty="0" smtClean="0"/>
              <a:t>计算导数</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61" y="2244438"/>
            <a:ext cx="8000879" cy="4061361"/>
          </a:xfrm>
          <a:prstGeom prst="rect">
            <a:avLst/>
          </a:prstGeom>
        </p:spPr>
      </p:pic>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b="37135"/>
          <a:stretch/>
        </p:blipFill>
        <p:spPr>
          <a:xfrm>
            <a:off x="571561" y="2244438"/>
            <a:ext cx="8000879" cy="2553197"/>
          </a:xfrm>
          <a:prstGeom prst="rect">
            <a:avLst/>
          </a:prstGeom>
        </p:spPr>
      </p:pic>
      <p:sp>
        <p:nvSpPr>
          <p:cNvPr id="7" name="文本框 6"/>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solidFill>
              </a:rPr>
              <a:t>Tensors</a:t>
            </a:r>
            <a:endParaRPr lang="zh-CN" altLang="en-US" dirty="0">
              <a:solidFill>
                <a:schemeClr val="bg1"/>
              </a:solidFill>
            </a:endParaRPr>
          </a:p>
        </p:txBody>
      </p:sp>
      <p:sp>
        <p:nvSpPr>
          <p:cNvPr id="8" name="文本框 7"/>
          <p:cNvSpPr txBox="1"/>
          <p:nvPr/>
        </p:nvSpPr>
        <p:spPr>
          <a:xfrm>
            <a:off x="1931094" y="137160"/>
            <a:ext cx="1052917"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err="1"/>
              <a:t>Autograd</a:t>
            </a:r>
            <a:endParaRPr lang="zh-CN" altLang="en-US" dirty="0"/>
          </a:p>
        </p:txBody>
      </p:sp>
      <p:sp>
        <p:nvSpPr>
          <p:cNvPr id="9" name="文本框 8"/>
          <p:cNvSpPr txBox="1"/>
          <p:nvPr/>
        </p:nvSpPr>
        <p:spPr>
          <a:xfrm>
            <a:off x="7715285" y="137160"/>
            <a:ext cx="1262974" cy="369332"/>
          </a:xfrm>
          <a:prstGeom prst="rect">
            <a:avLst/>
          </a:prstGeom>
          <a:noFill/>
        </p:spPr>
        <p:txBody>
          <a:bodyPr wrap="none" rtlCol="0">
            <a:spAutoFit/>
          </a:bodyPr>
          <a:lstStyle/>
          <a:p>
            <a:r>
              <a:rPr lang="en-US" altLang="zh-CN" dirty="0" smtClean="0">
                <a:solidFill>
                  <a:schemeClr val="bg1">
                    <a:lumMod val="50000"/>
                  </a:schemeClr>
                </a:solidFill>
              </a:rPr>
              <a:t>Experiment</a:t>
            </a:r>
            <a:endParaRPr lang="zh-CN" altLang="en-US" dirty="0">
              <a:solidFill>
                <a:schemeClr val="bg1">
                  <a:lumMod val="50000"/>
                </a:schemeClr>
              </a:solidFill>
            </a:endParaRPr>
          </a:p>
        </p:txBody>
      </p:sp>
      <p:sp>
        <p:nvSpPr>
          <p:cNvPr id="10" name="文本框 9"/>
          <p:cNvSpPr txBox="1"/>
          <p:nvPr/>
        </p:nvSpPr>
        <p:spPr>
          <a:xfrm>
            <a:off x="3811603" y="137160"/>
            <a:ext cx="1066959" cy="369332"/>
          </a:xfrm>
          <a:prstGeom prst="rect">
            <a:avLst/>
          </a:prstGeom>
          <a:noFill/>
        </p:spPr>
        <p:txBody>
          <a:bodyPr wrap="none" rtlCol="0">
            <a:spAutoFit/>
          </a:bodyPr>
          <a:lstStyle/>
          <a:p>
            <a:r>
              <a:rPr lang="en-US" altLang="zh-CN" dirty="0">
                <a:solidFill>
                  <a:schemeClr val="bg1"/>
                </a:solidFill>
              </a:rPr>
              <a:t>Examples</a:t>
            </a:r>
            <a:endParaRPr lang="zh-CN" altLang="en-US" dirty="0">
              <a:solidFill>
                <a:schemeClr val="bg1"/>
              </a:solidFill>
            </a:endParaRPr>
          </a:p>
        </p:txBody>
      </p:sp>
      <p:sp>
        <p:nvSpPr>
          <p:cNvPr id="11" name="文本框 10"/>
          <p:cNvSpPr txBox="1"/>
          <p:nvPr/>
        </p:nvSpPr>
        <p:spPr>
          <a:xfrm>
            <a:off x="5904731" y="137160"/>
            <a:ext cx="1094980" cy="369332"/>
          </a:xfrm>
          <a:prstGeom prst="rect">
            <a:avLst/>
          </a:prstGeom>
          <a:noFill/>
        </p:spPr>
        <p:txBody>
          <a:bodyPr wrap="none" rtlCol="0">
            <a:spAutoFit/>
          </a:bodyPr>
          <a:lstStyle/>
          <a:p>
            <a:r>
              <a:rPr lang="en-US" altLang="zh-CN" dirty="0" smtClean="0">
                <a:solidFill>
                  <a:schemeClr val="bg1">
                    <a:lumMod val="50000"/>
                  </a:schemeClr>
                </a:solidFill>
              </a:rPr>
              <a:t>Extension</a:t>
            </a:r>
            <a:endParaRPr lang="zh-CN" altLang="en-US" dirty="0">
              <a:solidFill>
                <a:schemeClr val="bg1">
                  <a:lumMod val="50000"/>
                </a:schemeClr>
              </a:solidFill>
            </a:endParaRPr>
          </a:p>
        </p:txBody>
      </p:sp>
      <p:sp>
        <p:nvSpPr>
          <p:cNvPr id="12" name="椭圆 11"/>
          <p:cNvSpPr/>
          <p:nvPr/>
        </p:nvSpPr>
        <p:spPr>
          <a:xfrm>
            <a:off x="19202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3" name="椭圆 12"/>
          <p:cNvSpPr/>
          <p:nvPr/>
        </p:nvSpPr>
        <p:spPr>
          <a:xfrm>
            <a:off x="3877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4" name="椭圆 13"/>
          <p:cNvSpPr/>
          <p:nvPr/>
        </p:nvSpPr>
        <p:spPr>
          <a:xfrm>
            <a:off x="48554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5" name="椭圆 14"/>
          <p:cNvSpPr/>
          <p:nvPr/>
        </p:nvSpPr>
        <p:spPr>
          <a:xfrm>
            <a:off x="68122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6" name="椭圆 15"/>
          <p:cNvSpPr/>
          <p:nvPr/>
        </p:nvSpPr>
        <p:spPr>
          <a:xfrm>
            <a:off x="97475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7" name="椭圆 16"/>
          <p:cNvSpPr/>
          <p:nvPr/>
        </p:nvSpPr>
        <p:spPr>
          <a:xfrm>
            <a:off x="107259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8" name="椭圆 17"/>
          <p:cNvSpPr/>
          <p:nvPr/>
        </p:nvSpPr>
        <p:spPr>
          <a:xfrm>
            <a:off x="77907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9" name="椭圆 18"/>
          <p:cNvSpPr/>
          <p:nvPr/>
        </p:nvSpPr>
        <p:spPr>
          <a:xfrm>
            <a:off x="28986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0" name="椭圆 19"/>
          <p:cNvSpPr/>
          <p:nvPr/>
        </p:nvSpPr>
        <p:spPr>
          <a:xfrm>
            <a:off x="58338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1" name="椭圆 20"/>
          <p:cNvSpPr/>
          <p:nvPr/>
        </p:nvSpPr>
        <p:spPr>
          <a:xfrm>
            <a:off x="87691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2" name="椭圆 21"/>
          <p:cNvSpPr/>
          <p:nvPr/>
        </p:nvSpPr>
        <p:spPr>
          <a:xfrm>
            <a:off x="78183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3" name="椭圆 22"/>
          <p:cNvSpPr/>
          <p:nvPr/>
        </p:nvSpPr>
        <p:spPr>
          <a:xfrm>
            <a:off x="80018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4" name="椭圆 23"/>
          <p:cNvSpPr/>
          <p:nvPr/>
        </p:nvSpPr>
        <p:spPr>
          <a:xfrm>
            <a:off x="80936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5" name="椭圆 24"/>
          <p:cNvSpPr/>
          <p:nvPr/>
        </p:nvSpPr>
        <p:spPr>
          <a:xfrm>
            <a:off x="79100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6" name="椭圆 25"/>
          <p:cNvSpPr/>
          <p:nvPr/>
        </p:nvSpPr>
        <p:spPr>
          <a:xfrm>
            <a:off x="390873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7" name="椭圆 26"/>
          <p:cNvSpPr/>
          <p:nvPr/>
        </p:nvSpPr>
        <p:spPr>
          <a:xfrm>
            <a:off x="410270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8" name="椭圆 27"/>
          <p:cNvSpPr/>
          <p:nvPr/>
        </p:nvSpPr>
        <p:spPr>
          <a:xfrm>
            <a:off x="419969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9" name="椭圆 28"/>
          <p:cNvSpPr/>
          <p:nvPr/>
        </p:nvSpPr>
        <p:spPr>
          <a:xfrm>
            <a:off x="439366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0" name="椭圆 29"/>
          <p:cNvSpPr/>
          <p:nvPr/>
        </p:nvSpPr>
        <p:spPr>
          <a:xfrm>
            <a:off x="468462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1" name="椭圆 30"/>
          <p:cNvSpPr/>
          <p:nvPr/>
        </p:nvSpPr>
        <p:spPr>
          <a:xfrm>
            <a:off x="478160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2" name="椭圆 31"/>
          <p:cNvSpPr/>
          <p:nvPr/>
        </p:nvSpPr>
        <p:spPr>
          <a:xfrm>
            <a:off x="449064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3" name="椭圆 32"/>
          <p:cNvSpPr/>
          <p:nvPr/>
        </p:nvSpPr>
        <p:spPr>
          <a:xfrm>
            <a:off x="400571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4" name="椭圆 33"/>
          <p:cNvSpPr/>
          <p:nvPr/>
        </p:nvSpPr>
        <p:spPr>
          <a:xfrm>
            <a:off x="429667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5" name="椭圆 34"/>
          <p:cNvSpPr/>
          <p:nvPr/>
        </p:nvSpPr>
        <p:spPr>
          <a:xfrm>
            <a:off x="458763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6" name="椭圆 35"/>
          <p:cNvSpPr/>
          <p:nvPr/>
        </p:nvSpPr>
        <p:spPr>
          <a:xfrm>
            <a:off x="60072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7" name="椭圆 36"/>
          <p:cNvSpPr/>
          <p:nvPr/>
        </p:nvSpPr>
        <p:spPr>
          <a:xfrm>
            <a:off x="61907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8" name="椭圆 37"/>
          <p:cNvSpPr/>
          <p:nvPr/>
        </p:nvSpPr>
        <p:spPr>
          <a:xfrm>
            <a:off x="6282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9" name="椭圆 38"/>
          <p:cNvSpPr/>
          <p:nvPr/>
        </p:nvSpPr>
        <p:spPr>
          <a:xfrm>
            <a:off x="646610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0" name="椭圆 39"/>
          <p:cNvSpPr/>
          <p:nvPr/>
        </p:nvSpPr>
        <p:spPr>
          <a:xfrm>
            <a:off x="674144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1" name="椭圆 40"/>
          <p:cNvSpPr/>
          <p:nvPr/>
        </p:nvSpPr>
        <p:spPr>
          <a:xfrm>
            <a:off x="655788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2" name="椭圆 41"/>
          <p:cNvSpPr/>
          <p:nvPr/>
        </p:nvSpPr>
        <p:spPr>
          <a:xfrm>
            <a:off x="60989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3" name="椭圆 42"/>
          <p:cNvSpPr/>
          <p:nvPr/>
        </p:nvSpPr>
        <p:spPr>
          <a:xfrm>
            <a:off x="63743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4" name="椭圆 43"/>
          <p:cNvSpPr/>
          <p:nvPr/>
        </p:nvSpPr>
        <p:spPr>
          <a:xfrm>
            <a:off x="664966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5" name="椭圆 44"/>
          <p:cNvSpPr/>
          <p:nvPr/>
        </p:nvSpPr>
        <p:spPr>
          <a:xfrm>
            <a:off x="200697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6" name="椭圆 45"/>
          <p:cNvSpPr/>
          <p:nvPr/>
        </p:nvSpPr>
        <p:spPr>
          <a:xfrm>
            <a:off x="220265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7" name="椭圆 46"/>
          <p:cNvSpPr/>
          <p:nvPr/>
        </p:nvSpPr>
        <p:spPr>
          <a:xfrm>
            <a:off x="230049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8" name="椭圆 47"/>
          <p:cNvSpPr/>
          <p:nvPr/>
        </p:nvSpPr>
        <p:spPr>
          <a:xfrm>
            <a:off x="249617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9" name="椭圆 48"/>
          <p:cNvSpPr/>
          <p:nvPr/>
        </p:nvSpPr>
        <p:spPr>
          <a:xfrm>
            <a:off x="278970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0" name="椭圆 49"/>
          <p:cNvSpPr/>
          <p:nvPr/>
        </p:nvSpPr>
        <p:spPr>
          <a:xfrm>
            <a:off x="288754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1" name="椭圆 50"/>
          <p:cNvSpPr/>
          <p:nvPr/>
        </p:nvSpPr>
        <p:spPr>
          <a:xfrm>
            <a:off x="259401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2" name="椭圆 51"/>
          <p:cNvSpPr/>
          <p:nvPr/>
        </p:nvSpPr>
        <p:spPr>
          <a:xfrm>
            <a:off x="210481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3" name="椭圆 52"/>
          <p:cNvSpPr/>
          <p:nvPr/>
        </p:nvSpPr>
        <p:spPr>
          <a:xfrm>
            <a:off x="239833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4" name="椭圆 53"/>
          <p:cNvSpPr/>
          <p:nvPr/>
        </p:nvSpPr>
        <p:spPr>
          <a:xfrm>
            <a:off x="269186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5" name="椭圆 54"/>
          <p:cNvSpPr/>
          <p:nvPr/>
        </p:nvSpPr>
        <p:spPr>
          <a:xfrm>
            <a:off x="49755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6" name="椭圆 55"/>
          <p:cNvSpPr/>
          <p:nvPr/>
        </p:nvSpPr>
        <p:spPr>
          <a:xfrm>
            <a:off x="526653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7" name="椭圆 56"/>
          <p:cNvSpPr/>
          <p:nvPr/>
        </p:nvSpPr>
        <p:spPr>
          <a:xfrm>
            <a:off x="5169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8" name="椭圆 57"/>
          <p:cNvSpPr/>
          <p:nvPr/>
        </p:nvSpPr>
        <p:spPr>
          <a:xfrm>
            <a:off x="507256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9" name="椭圆 58"/>
          <p:cNvSpPr/>
          <p:nvPr/>
        </p:nvSpPr>
        <p:spPr>
          <a:xfrm>
            <a:off x="48785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Tree>
    <p:extLst>
      <p:ext uri="{BB962C8B-B14F-4D97-AF65-F5344CB8AC3E}">
        <p14:creationId xmlns:p14="http://schemas.microsoft.com/office/powerpoint/2010/main" val="2295679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Step4 </a:t>
            </a:r>
            <a:r>
              <a:rPr lang="zh-CN" altLang="en-US" dirty="0" smtClean="0"/>
              <a:t>更新模型参数</a:t>
            </a:r>
            <a:endParaRPr lang="zh-CN" altLang="en-US" dirty="0"/>
          </a:p>
        </p:txBody>
      </p:sp>
      <p:sp>
        <p:nvSpPr>
          <p:cNvPr id="3" name="内容占位符 2"/>
          <p:cNvSpPr>
            <a:spLocks noGrp="1"/>
          </p:cNvSpPr>
          <p:nvPr>
            <p:ph idx="1"/>
          </p:nvPr>
        </p:nvSpPr>
        <p:spPr/>
        <p:txBody>
          <a:bodyPr/>
          <a:lstStyle/>
          <a:p>
            <a:r>
              <a:rPr lang="zh-CN" altLang="en-US" dirty="0" smtClean="0"/>
              <a:t>随机梯度下降法（</a:t>
            </a:r>
            <a:r>
              <a:rPr lang="en-US" altLang="zh-CN" dirty="0"/>
              <a:t>Stochastic Gradient Descent </a:t>
            </a:r>
            <a:r>
              <a:rPr lang="zh-CN" altLang="en-US" dirty="0" smtClean="0"/>
              <a:t>，</a:t>
            </a:r>
            <a:r>
              <a:rPr lang="en-US" altLang="zh-CN" dirty="0" smtClean="0"/>
              <a:t>SGD</a:t>
            </a:r>
            <a:r>
              <a:rPr lang="zh-CN" altLang="en-US" dirty="0" smtClean="0"/>
              <a:t>）</a:t>
            </a:r>
            <a:endParaRPr lang="en-US" altLang="zh-CN" dirty="0" smtClean="0"/>
          </a:p>
          <a:p>
            <a:r>
              <a:rPr lang="en-US" altLang="zh-CN" dirty="0"/>
              <a:t>weight = weight - </a:t>
            </a:r>
            <a:r>
              <a:rPr lang="en-US" altLang="zh-CN" dirty="0" err="1"/>
              <a:t>learning_rate</a:t>
            </a:r>
            <a:r>
              <a:rPr lang="en-US" altLang="zh-CN" dirty="0"/>
              <a:t> *gradient</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704420"/>
            <a:ext cx="8958735" cy="2010084"/>
          </a:xfrm>
          <a:prstGeom prst="rect">
            <a:avLst/>
          </a:prstGeom>
        </p:spPr>
      </p:pic>
      <p:sp>
        <p:nvSpPr>
          <p:cNvPr id="5" name="文本框 4"/>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solidFill>
              </a:rPr>
              <a:t>Tensors</a:t>
            </a:r>
            <a:endParaRPr lang="zh-CN" altLang="en-US" dirty="0">
              <a:solidFill>
                <a:schemeClr val="bg1"/>
              </a:solidFill>
            </a:endParaRPr>
          </a:p>
        </p:txBody>
      </p:sp>
      <p:sp>
        <p:nvSpPr>
          <p:cNvPr id="6" name="文本框 5"/>
          <p:cNvSpPr txBox="1"/>
          <p:nvPr/>
        </p:nvSpPr>
        <p:spPr>
          <a:xfrm>
            <a:off x="1931094" y="137160"/>
            <a:ext cx="1052917"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err="1"/>
              <a:t>Autograd</a:t>
            </a:r>
            <a:endParaRPr lang="zh-CN" altLang="en-US" dirty="0"/>
          </a:p>
        </p:txBody>
      </p:sp>
      <p:sp>
        <p:nvSpPr>
          <p:cNvPr id="7" name="文本框 6"/>
          <p:cNvSpPr txBox="1"/>
          <p:nvPr/>
        </p:nvSpPr>
        <p:spPr>
          <a:xfrm>
            <a:off x="7715285" y="137160"/>
            <a:ext cx="1262974" cy="369332"/>
          </a:xfrm>
          <a:prstGeom prst="rect">
            <a:avLst/>
          </a:prstGeom>
          <a:noFill/>
        </p:spPr>
        <p:txBody>
          <a:bodyPr wrap="none" rtlCol="0">
            <a:spAutoFit/>
          </a:bodyPr>
          <a:lstStyle/>
          <a:p>
            <a:r>
              <a:rPr lang="en-US" altLang="zh-CN" dirty="0" smtClean="0">
                <a:solidFill>
                  <a:schemeClr val="bg1">
                    <a:lumMod val="50000"/>
                  </a:schemeClr>
                </a:solidFill>
              </a:rPr>
              <a:t>Experiment</a:t>
            </a:r>
            <a:endParaRPr lang="zh-CN" altLang="en-US" dirty="0">
              <a:solidFill>
                <a:schemeClr val="bg1">
                  <a:lumMod val="50000"/>
                </a:schemeClr>
              </a:solidFill>
            </a:endParaRPr>
          </a:p>
        </p:txBody>
      </p:sp>
      <p:sp>
        <p:nvSpPr>
          <p:cNvPr id="8" name="文本框 7"/>
          <p:cNvSpPr txBox="1"/>
          <p:nvPr/>
        </p:nvSpPr>
        <p:spPr>
          <a:xfrm>
            <a:off x="3811603" y="137160"/>
            <a:ext cx="1066959" cy="369332"/>
          </a:xfrm>
          <a:prstGeom prst="rect">
            <a:avLst/>
          </a:prstGeom>
          <a:noFill/>
        </p:spPr>
        <p:txBody>
          <a:bodyPr wrap="none" rtlCol="0">
            <a:spAutoFit/>
          </a:bodyPr>
          <a:lstStyle/>
          <a:p>
            <a:r>
              <a:rPr lang="en-US" altLang="zh-CN" dirty="0">
                <a:solidFill>
                  <a:schemeClr val="bg1"/>
                </a:solidFill>
              </a:rPr>
              <a:t>Examples</a:t>
            </a:r>
            <a:endParaRPr lang="zh-CN" altLang="en-US" dirty="0">
              <a:solidFill>
                <a:schemeClr val="bg1"/>
              </a:solidFill>
            </a:endParaRPr>
          </a:p>
        </p:txBody>
      </p:sp>
      <p:sp>
        <p:nvSpPr>
          <p:cNvPr id="9" name="文本框 8"/>
          <p:cNvSpPr txBox="1"/>
          <p:nvPr/>
        </p:nvSpPr>
        <p:spPr>
          <a:xfrm>
            <a:off x="5904731" y="137160"/>
            <a:ext cx="1094980" cy="369332"/>
          </a:xfrm>
          <a:prstGeom prst="rect">
            <a:avLst/>
          </a:prstGeom>
          <a:noFill/>
        </p:spPr>
        <p:txBody>
          <a:bodyPr wrap="none" rtlCol="0">
            <a:spAutoFit/>
          </a:bodyPr>
          <a:lstStyle/>
          <a:p>
            <a:r>
              <a:rPr lang="en-US" altLang="zh-CN" dirty="0" smtClean="0">
                <a:solidFill>
                  <a:schemeClr val="bg1">
                    <a:lumMod val="50000"/>
                  </a:schemeClr>
                </a:solidFill>
              </a:rPr>
              <a:t>Extension</a:t>
            </a:r>
            <a:endParaRPr lang="zh-CN" altLang="en-US" dirty="0">
              <a:solidFill>
                <a:schemeClr val="bg1">
                  <a:lumMod val="50000"/>
                </a:schemeClr>
              </a:solidFill>
            </a:endParaRPr>
          </a:p>
        </p:txBody>
      </p:sp>
      <p:sp>
        <p:nvSpPr>
          <p:cNvPr id="10" name="椭圆 9"/>
          <p:cNvSpPr/>
          <p:nvPr/>
        </p:nvSpPr>
        <p:spPr>
          <a:xfrm>
            <a:off x="19202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 name="椭圆 10"/>
          <p:cNvSpPr/>
          <p:nvPr/>
        </p:nvSpPr>
        <p:spPr>
          <a:xfrm>
            <a:off x="3877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2" name="椭圆 11"/>
          <p:cNvSpPr/>
          <p:nvPr/>
        </p:nvSpPr>
        <p:spPr>
          <a:xfrm>
            <a:off x="48554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3" name="椭圆 12"/>
          <p:cNvSpPr/>
          <p:nvPr/>
        </p:nvSpPr>
        <p:spPr>
          <a:xfrm>
            <a:off x="68122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4" name="椭圆 13"/>
          <p:cNvSpPr/>
          <p:nvPr/>
        </p:nvSpPr>
        <p:spPr>
          <a:xfrm>
            <a:off x="97475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5" name="椭圆 14"/>
          <p:cNvSpPr/>
          <p:nvPr/>
        </p:nvSpPr>
        <p:spPr>
          <a:xfrm>
            <a:off x="107259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6" name="椭圆 15"/>
          <p:cNvSpPr/>
          <p:nvPr/>
        </p:nvSpPr>
        <p:spPr>
          <a:xfrm>
            <a:off x="77907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7" name="椭圆 16"/>
          <p:cNvSpPr/>
          <p:nvPr/>
        </p:nvSpPr>
        <p:spPr>
          <a:xfrm>
            <a:off x="28986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8" name="椭圆 17"/>
          <p:cNvSpPr/>
          <p:nvPr/>
        </p:nvSpPr>
        <p:spPr>
          <a:xfrm>
            <a:off x="58338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9" name="椭圆 18"/>
          <p:cNvSpPr/>
          <p:nvPr/>
        </p:nvSpPr>
        <p:spPr>
          <a:xfrm>
            <a:off x="87691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0" name="椭圆 19"/>
          <p:cNvSpPr/>
          <p:nvPr/>
        </p:nvSpPr>
        <p:spPr>
          <a:xfrm>
            <a:off x="78183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1" name="椭圆 20"/>
          <p:cNvSpPr/>
          <p:nvPr/>
        </p:nvSpPr>
        <p:spPr>
          <a:xfrm>
            <a:off x="80018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2" name="椭圆 21"/>
          <p:cNvSpPr/>
          <p:nvPr/>
        </p:nvSpPr>
        <p:spPr>
          <a:xfrm>
            <a:off x="80936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3" name="椭圆 22"/>
          <p:cNvSpPr/>
          <p:nvPr/>
        </p:nvSpPr>
        <p:spPr>
          <a:xfrm>
            <a:off x="79100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4" name="椭圆 23"/>
          <p:cNvSpPr/>
          <p:nvPr/>
        </p:nvSpPr>
        <p:spPr>
          <a:xfrm>
            <a:off x="390873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5" name="椭圆 24"/>
          <p:cNvSpPr/>
          <p:nvPr/>
        </p:nvSpPr>
        <p:spPr>
          <a:xfrm>
            <a:off x="410270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6" name="椭圆 25"/>
          <p:cNvSpPr/>
          <p:nvPr/>
        </p:nvSpPr>
        <p:spPr>
          <a:xfrm>
            <a:off x="419969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7" name="椭圆 26"/>
          <p:cNvSpPr/>
          <p:nvPr/>
        </p:nvSpPr>
        <p:spPr>
          <a:xfrm>
            <a:off x="439366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8" name="椭圆 27"/>
          <p:cNvSpPr/>
          <p:nvPr/>
        </p:nvSpPr>
        <p:spPr>
          <a:xfrm>
            <a:off x="468462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9" name="椭圆 28"/>
          <p:cNvSpPr/>
          <p:nvPr/>
        </p:nvSpPr>
        <p:spPr>
          <a:xfrm>
            <a:off x="478160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0" name="椭圆 29"/>
          <p:cNvSpPr/>
          <p:nvPr/>
        </p:nvSpPr>
        <p:spPr>
          <a:xfrm>
            <a:off x="449064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1" name="椭圆 30"/>
          <p:cNvSpPr/>
          <p:nvPr/>
        </p:nvSpPr>
        <p:spPr>
          <a:xfrm>
            <a:off x="400571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2" name="椭圆 31"/>
          <p:cNvSpPr/>
          <p:nvPr/>
        </p:nvSpPr>
        <p:spPr>
          <a:xfrm>
            <a:off x="429667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3" name="椭圆 32"/>
          <p:cNvSpPr/>
          <p:nvPr/>
        </p:nvSpPr>
        <p:spPr>
          <a:xfrm>
            <a:off x="458763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4" name="椭圆 33"/>
          <p:cNvSpPr/>
          <p:nvPr/>
        </p:nvSpPr>
        <p:spPr>
          <a:xfrm>
            <a:off x="60072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5" name="椭圆 34"/>
          <p:cNvSpPr/>
          <p:nvPr/>
        </p:nvSpPr>
        <p:spPr>
          <a:xfrm>
            <a:off x="61907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6" name="椭圆 35"/>
          <p:cNvSpPr/>
          <p:nvPr/>
        </p:nvSpPr>
        <p:spPr>
          <a:xfrm>
            <a:off x="6282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7" name="椭圆 36"/>
          <p:cNvSpPr/>
          <p:nvPr/>
        </p:nvSpPr>
        <p:spPr>
          <a:xfrm>
            <a:off x="646610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8" name="椭圆 37"/>
          <p:cNvSpPr/>
          <p:nvPr/>
        </p:nvSpPr>
        <p:spPr>
          <a:xfrm>
            <a:off x="674144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9" name="椭圆 38"/>
          <p:cNvSpPr/>
          <p:nvPr/>
        </p:nvSpPr>
        <p:spPr>
          <a:xfrm>
            <a:off x="655788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0" name="椭圆 39"/>
          <p:cNvSpPr/>
          <p:nvPr/>
        </p:nvSpPr>
        <p:spPr>
          <a:xfrm>
            <a:off x="60989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1" name="椭圆 40"/>
          <p:cNvSpPr/>
          <p:nvPr/>
        </p:nvSpPr>
        <p:spPr>
          <a:xfrm>
            <a:off x="63743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2" name="椭圆 41"/>
          <p:cNvSpPr/>
          <p:nvPr/>
        </p:nvSpPr>
        <p:spPr>
          <a:xfrm>
            <a:off x="664966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3" name="椭圆 42"/>
          <p:cNvSpPr/>
          <p:nvPr/>
        </p:nvSpPr>
        <p:spPr>
          <a:xfrm>
            <a:off x="200697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4" name="椭圆 43"/>
          <p:cNvSpPr/>
          <p:nvPr/>
        </p:nvSpPr>
        <p:spPr>
          <a:xfrm>
            <a:off x="220265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5" name="椭圆 44"/>
          <p:cNvSpPr/>
          <p:nvPr/>
        </p:nvSpPr>
        <p:spPr>
          <a:xfrm>
            <a:off x="230049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6" name="椭圆 45"/>
          <p:cNvSpPr/>
          <p:nvPr/>
        </p:nvSpPr>
        <p:spPr>
          <a:xfrm>
            <a:off x="249617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7" name="椭圆 46"/>
          <p:cNvSpPr/>
          <p:nvPr/>
        </p:nvSpPr>
        <p:spPr>
          <a:xfrm>
            <a:off x="278970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8" name="椭圆 47"/>
          <p:cNvSpPr/>
          <p:nvPr/>
        </p:nvSpPr>
        <p:spPr>
          <a:xfrm>
            <a:off x="288754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9" name="椭圆 48"/>
          <p:cNvSpPr/>
          <p:nvPr/>
        </p:nvSpPr>
        <p:spPr>
          <a:xfrm>
            <a:off x="259401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0" name="椭圆 49"/>
          <p:cNvSpPr/>
          <p:nvPr/>
        </p:nvSpPr>
        <p:spPr>
          <a:xfrm>
            <a:off x="210481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1" name="椭圆 50"/>
          <p:cNvSpPr/>
          <p:nvPr/>
        </p:nvSpPr>
        <p:spPr>
          <a:xfrm>
            <a:off x="239833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2" name="椭圆 51"/>
          <p:cNvSpPr/>
          <p:nvPr/>
        </p:nvSpPr>
        <p:spPr>
          <a:xfrm>
            <a:off x="269186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3" name="椭圆 52"/>
          <p:cNvSpPr/>
          <p:nvPr/>
        </p:nvSpPr>
        <p:spPr>
          <a:xfrm>
            <a:off x="49755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4" name="椭圆 53"/>
          <p:cNvSpPr/>
          <p:nvPr/>
        </p:nvSpPr>
        <p:spPr>
          <a:xfrm>
            <a:off x="526653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5" name="椭圆 54"/>
          <p:cNvSpPr/>
          <p:nvPr/>
        </p:nvSpPr>
        <p:spPr>
          <a:xfrm>
            <a:off x="5169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6" name="椭圆 55"/>
          <p:cNvSpPr/>
          <p:nvPr/>
        </p:nvSpPr>
        <p:spPr>
          <a:xfrm>
            <a:off x="507256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7" name="椭圆 56"/>
          <p:cNvSpPr/>
          <p:nvPr/>
        </p:nvSpPr>
        <p:spPr>
          <a:xfrm>
            <a:off x="48785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Tree>
    <p:extLst>
      <p:ext uri="{BB962C8B-B14F-4D97-AF65-F5344CB8AC3E}">
        <p14:creationId xmlns:p14="http://schemas.microsoft.com/office/powerpoint/2010/main" val="2470534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练习</a:t>
            </a:r>
            <a:r>
              <a:rPr lang="en-US" altLang="zh-CN" dirty="0" smtClean="0"/>
              <a:t>9</a:t>
            </a:r>
            <a:endParaRPr lang="zh-CN" altLang="en-US" dirty="0"/>
          </a:p>
        </p:txBody>
      </p:sp>
      <p:sp>
        <p:nvSpPr>
          <p:cNvPr id="3" name="内容占位符 2"/>
          <p:cNvSpPr>
            <a:spLocks noGrp="1"/>
          </p:cNvSpPr>
          <p:nvPr>
            <p:ph idx="1"/>
          </p:nvPr>
        </p:nvSpPr>
        <p:spPr/>
        <p:txBody>
          <a:bodyPr/>
          <a:lstStyle/>
          <a:p>
            <a:r>
              <a:rPr lang="zh-CN" altLang="en-US" dirty="0" smtClean="0"/>
              <a:t>在计算梯度的时候，我们可以增大</a:t>
            </a:r>
            <a:r>
              <a:rPr lang="en-US" altLang="zh-CN" dirty="0" err="1" smtClean="0"/>
              <a:t>batchsize</a:t>
            </a:r>
            <a:r>
              <a:rPr lang="zh-CN" altLang="en-US" dirty="0" smtClean="0"/>
              <a:t>的数量，当</a:t>
            </a:r>
            <a:r>
              <a:rPr lang="en-US" altLang="zh-CN" dirty="0" err="1" smtClean="0"/>
              <a:t>batchsize</a:t>
            </a:r>
            <a:r>
              <a:rPr lang="zh-CN" altLang="en-US" dirty="0" smtClean="0"/>
              <a:t>达到一定量时，下列那项会成为最主要瓶颈？</a:t>
            </a:r>
            <a:endParaRPr lang="en-US" altLang="zh-CN" dirty="0" smtClean="0"/>
          </a:p>
          <a:p>
            <a:endParaRPr lang="en-US" altLang="zh-CN" dirty="0"/>
          </a:p>
        </p:txBody>
      </p:sp>
      <p:sp>
        <p:nvSpPr>
          <p:cNvPr id="4" name="矩形 3"/>
          <p:cNvSpPr/>
          <p:nvPr/>
        </p:nvSpPr>
        <p:spPr>
          <a:xfrm>
            <a:off x="344384" y="2702084"/>
            <a:ext cx="8478982" cy="523220"/>
          </a:xfrm>
          <a:prstGeom prst="rect">
            <a:avLst/>
          </a:prstGeom>
        </p:spPr>
        <p:txBody>
          <a:bodyPr wrap="square">
            <a:spAutoFit/>
          </a:bodyPr>
          <a:lstStyle/>
          <a:p>
            <a:r>
              <a:rPr lang="en-US" altLang="zh-CN" sz="2800" dirty="0"/>
              <a:t>A</a:t>
            </a:r>
            <a:r>
              <a:rPr lang="zh-CN" altLang="en-US" sz="2800" dirty="0"/>
              <a:t>、计算力                 </a:t>
            </a:r>
            <a:r>
              <a:rPr lang="en-US" altLang="zh-CN" sz="2800" dirty="0"/>
              <a:t>B</a:t>
            </a:r>
            <a:r>
              <a:rPr lang="zh-CN" altLang="en-US" sz="2800" dirty="0"/>
              <a:t>、内存或显存          </a:t>
            </a:r>
            <a:r>
              <a:rPr lang="en-US" altLang="zh-CN" sz="2800" dirty="0"/>
              <a:t>C</a:t>
            </a:r>
            <a:r>
              <a:rPr lang="zh-CN" altLang="en-US" sz="2800" dirty="0"/>
              <a:t>、硬盘空间</a:t>
            </a:r>
            <a:endParaRPr lang="en-US" altLang="zh-CN" sz="2800" dirty="0"/>
          </a:p>
        </p:txBody>
      </p:sp>
      <p:sp>
        <p:nvSpPr>
          <p:cNvPr id="5" name="矩形 4"/>
          <p:cNvSpPr/>
          <p:nvPr/>
        </p:nvSpPr>
        <p:spPr>
          <a:xfrm>
            <a:off x="344384" y="2702084"/>
            <a:ext cx="8478982" cy="523220"/>
          </a:xfrm>
          <a:prstGeom prst="rect">
            <a:avLst/>
          </a:prstGeom>
        </p:spPr>
        <p:txBody>
          <a:bodyPr wrap="square">
            <a:spAutoFit/>
          </a:bodyPr>
          <a:lstStyle/>
          <a:p>
            <a:r>
              <a:rPr lang="en-US" altLang="zh-CN" sz="2800" dirty="0"/>
              <a:t>A</a:t>
            </a:r>
            <a:r>
              <a:rPr lang="zh-CN" altLang="en-US" sz="2800" dirty="0"/>
              <a:t>、计算力                 </a:t>
            </a:r>
            <a:r>
              <a:rPr lang="en-US" altLang="zh-CN" sz="2800" u="sng" dirty="0"/>
              <a:t>B</a:t>
            </a:r>
            <a:r>
              <a:rPr lang="zh-CN" altLang="en-US" sz="2800" u="sng" dirty="0"/>
              <a:t>、内存或显存</a:t>
            </a:r>
            <a:r>
              <a:rPr lang="zh-CN" altLang="en-US" sz="2800" dirty="0"/>
              <a:t>          </a:t>
            </a:r>
            <a:r>
              <a:rPr lang="en-US" altLang="zh-CN" sz="2800" dirty="0"/>
              <a:t>C</a:t>
            </a:r>
            <a:r>
              <a:rPr lang="zh-CN" altLang="en-US" sz="2800" dirty="0"/>
              <a:t>、硬盘空间</a:t>
            </a:r>
            <a:endParaRPr lang="en-US" altLang="zh-CN" sz="2800" dirty="0"/>
          </a:p>
        </p:txBody>
      </p:sp>
      <p:sp>
        <p:nvSpPr>
          <p:cNvPr id="6" name="文本框 5"/>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solidFill>
              </a:rPr>
              <a:t>Tensors</a:t>
            </a:r>
            <a:endParaRPr lang="zh-CN" altLang="en-US" dirty="0">
              <a:solidFill>
                <a:schemeClr val="bg1"/>
              </a:solidFill>
            </a:endParaRPr>
          </a:p>
        </p:txBody>
      </p:sp>
      <p:sp>
        <p:nvSpPr>
          <p:cNvPr id="7" name="文本框 6"/>
          <p:cNvSpPr txBox="1"/>
          <p:nvPr/>
        </p:nvSpPr>
        <p:spPr>
          <a:xfrm>
            <a:off x="1931094" y="137160"/>
            <a:ext cx="1052917"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err="1"/>
              <a:t>Autograd</a:t>
            </a:r>
            <a:endParaRPr lang="zh-CN" altLang="en-US" dirty="0"/>
          </a:p>
        </p:txBody>
      </p:sp>
      <p:sp>
        <p:nvSpPr>
          <p:cNvPr id="8" name="文本框 7"/>
          <p:cNvSpPr txBox="1"/>
          <p:nvPr/>
        </p:nvSpPr>
        <p:spPr>
          <a:xfrm>
            <a:off x="7715285" y="137160"/>
            <a:ext cx="1262974" cy="369332"/>
          </a:xfrm>
          <a:prstGeom prst="rect">
            <a:avLst/>
          </a:prstGeom>
          <a:noFill/>
        </p:spPr>
        <p:txBody>
          <a:bodyPr wrap="none" rtlCol="0">
            <a:spAutoFit/>
          </a:bodyPr>
          <a:lstStyle/>
          <a:p>
            <a:r>
              <a:rPr lang="en-US" altLang="zh-CN" dirty="0" smtClean="0">
                <a:solidFill>
                  <a:schemeClr val="bg1">
                    <a:lumMod val="50000"/>
                  </a:schemeClr>
                </a:solidFill>
              </a:rPr>
              <a:t>Experiment</a:t>
            </a:r>
            <a:endParaRPr lang="zh-CN" altLang="en-US" dirty="0">
              <a:solidFill>
                <a:schemeClr val="bg1">
                  <a:lumMod val="50000"/>
                </a:schemeClr>
              </a:solidFill>
            </a:endParaRPr>
          </a:p>
        </p:txBody>
      </p:sp>
      <p:sp>
        <p:nvSpPr>
          <p:cNvPr id="9" name="文本框 8"/>
          <p:cNvSpPr txBox="1"/>
          <p:nvPr/>
        </p:nvSpPr>
        <p:spPr>
          <a:xfrm>
            <a:off x="3811603" y="137160"/>
            <a:ext cx="1066959" cy="369332"/>
          </a:xfrm>
          <a:prstGeom prst="rect">
            <a:avLst/>
          </a:prstGeom>
          <a:noFill/>
        </p:spPr>
        <p:txBody>
          <a:bodyPr wrap="none" rtlCol="0">
            <a:spAutoFit/>
          </a:bodyPr>
          <a:lstStyle/>
          <a:p>
            <a:r>
              <a:rPr lang="en-US" altLang="zh-CN" dirty="0">
                <a:solidFill>
                  <a:schemeClr val="bg1"/>
                </a:solidFill>
              </a:rPr>
              <a:t>Examples</a:t>
            </a:r>
            <a:endParaRPr lang="zh-CN" altLang="en-US" dirty="0">
              <a:solidFill>
                <a:schemeClr val="bg1"/>
              </a:solidFill>
            </a:endParaRPr>
          </a:p>
        </p:txBody>
      </p:sp>
      <p:sp>
        <p:nvSpPr>
          <p:cNvPr id="10" name="文本框 9"/>
          <p:cNvSpPr txBox="1"/>
          <p:nvPr/>
        </p:nvSpPr>
        <p:spPr>
          <a:xfrm>
            <a:off x="5904731" y="137160"/>
            <a:ext cx="1094980" cy="369332"/>
          </a:xfrm>
          <a:prstGeom prst="rect">
            <a:avLst/>
          </a:prstGeom>
          <a:noFill/>
        </p:spPr>
        <p:txBody>
          <a:bodyPr wrap="none" rtlCol="0">
            <a:spAutoFit/>
          </a:bodyPr>
          <a:lstStyle/>
          <a:p>
            <a:r>
              <a:rPr lang="en-US" altLang="zh-CN" dirty="0" smtClean="0">
                <a:solidFill>
                  <a:schemeClr val="bg1">
                    <a:lumMod val="50000"/>
                  </a:schemeClr>
                </a:solidFill>
              </a:rPr>
              <a:t>Extension</a:t>
            </a:r>
            <a:endParaRPr lang="zh-CN" altLang="en-US" dirty="0">
              <a:solidFill>
                <a:schemeClr val="bg1">
                  <a:lumMod val="50000"/>
                </a:schemeClr>
              </a:solidFill>
            </a:endParaRPr>
          </a:p>
        </p:txBody>
      </p:sp>
      <p:sp>
        <p:nvSpPr>
          <p:cNvPr id="11" name="椭圆 10"/>
          <p:cNvSpPr/>
          <p:nvPr/>
        </p:nvSpPr>
        <p:spPr>
          <a:xfrm>
            <a:off x="19202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2" name="椭圆 11"/>
          <p:cNvSpPr/>
          <p:nvPr/>
        </p:nvSpPr>
        <p:spPr>
          <a:xfrm>
            <a:off x="3877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3" name="椭圆 12"/>
          <p:cNvSpPr/>
          <p:nvPr/>
        </p:nvSpPr>
        <p:spPr>
          <a:xfrm>
            <a:off x="48554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4" name="椭圆 13"/>
          <p:cNvSpPr/>
          <p:nvPr/>
        </p:nvSpPr>
        <p:spPr>
          <a:xfrm>
            <a:off x="68122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5" name="椭圆 14"/>
          <p:cNvSpPr/>
          <p:nvPr/>
        </p:nvSpPr>
        <p:spPr>
          <a:xfrm>
            <a:off x="97475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6" name="椭圆 15"/>
          <p:cNvSpPr/>
          <p:nvPr/>
        </p:nvSpPr>
        <p:spPr>
          <a:xfrm>
            <a:off x="107259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7" name="椭圆 16"/>
          <p:cNvSpPr/>
          <p:nvPr/>
        </p:nvSpPr>
        <p:spPr>
          <a:xfrm>
            <a:off x="77907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8" name="椭圆 17"/>
          <p:cNvSpPr/>
          <p:nvPr/>
        </p:nvSpPr>
        <p:spPr>
          <a:xfrm>
            <a:off x="28986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9" name="椭圆 18"/>
          <p:cNvSpPr/>
          <p:nvPr/>
        </p:nvSpPr>
        <p:spPr>
          <a:xfrm>
            <a:off x="58338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0" name="椭圆 19"/>
          <p:cNvSpPr/>
          <p:nvPr/>
        </p:nvSpPr>
        <p:spPr>
          <a:xfrm>
            <a:off x="87691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1" name="椭圆 20"/>
          <p:cNvSpPr/>
          <p:nvPr/>
        </p:nvSpPr>
        <p:spPr>
          <a:xfrm>
            <a:off x="78183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2" name="椭圆 21"/>
          <p:cNvSpPr/>
          <p:nvPr/>
        </p:nvSpPr>
        <p:spPr>
          <a:xfrm>
            <a:off x="80018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3" name="椭圆 22"/>
          <p:cNvSpPr/>
          <p:nvPr/>
        </p:nvSpPr>
        <p:spPr>
          <a:xfrm>
            <a:off x="80936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4" name="椭圆 23"/>
          <p:cNvSpPr/>
          <p:nvPr/>
        </p:nvSpPr>
        <p:spPr>
          <a:xfrm>
            <a:off x="79100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5" name="椭圆 24"/>
          <p:cNvSpPr/>
          <p:nvPr/>
        </p:nvSpPr>
        <p:spPr>
          <a:xfrm>
            <a:off x="390873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6" name="椭圆 25"/>
          <p:cNvSpPr/>
          <p:nvPr/>
        </p:nvSpPr>
        <p:spPr>
          <a:xfrm>
            <a:off x="410270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7" name="椭圆 26"/>
          <p:cNvSpPr/>
          <p:nvPr/>
        </p:nvSpPr>
        <p:spPr>
          <a:xfrm>
            <a:off x="419969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8" name="椭圆 27"/>
          <p:cNvSpPr/>
          <p:nvPr/>
        </p:nvSpPr>
        <p:spPr>
          <a:xfrm>
            <a:off x="439366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9" name="椭圆 28"/>
          <p:cNvSpPr/>
          <p:nvPr/>
        </p:nvSpPr>
        <p:spPr>
          <a:xfrm>
            <a:off x="468462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0" name="椭圆 29"/>
          <p:cNvSpPr/>
          <p:nvPr/>
        </p:nvSpPr>
        <p:spPr>
          <a:xfrm>
            <a:off x="478160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1" name="椭圆 30"/>
          <p:cNvSpPr/>
          <p:nvPr/>
        </p:nvSpPr>
        <p:spPr>
          <a:xfrm>
            <a:off x="449064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2" name="椭圆 31"/>
          <p:cNvSpPr/>
          <p:nvPr/>
        </p:nvSpPr>
        <p:spPr>
          <a:xfrm>
            <a:off x="400571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3" name="椭圆 32"/>
          <p:cNvSpPr/>
          <p:nvPr/>
        </p:nvSpPr>
        <p:spPr>
          <a:xfrm>
            <a:off x="429667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4" name="椭圆 33"/>
          <p:cNvSpPr/>
          <p:nvPr/>
        </p:nvSpPr>
        <p:spPr>
          <a:xfrm>
            <a:off x="458763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5" name="椭圆 34"/>
          <p:cNvSpPr/>
          <p:nvPr/>
        </p:nvSpPr>
        <p:spPr>
          <a:xfrm>
            <a:off x="60072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6" name="椭圆 35"/>
          <p:cNvSpPr/>
          <p:nvPr/>
        </p:nvSpPr>
        <p:spPr>
          <a:xfrm>
            <a:off x="61907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7" name="椭圆 36"/>
          <p:cNvSpPr/>
          <p:nvPr/>
        </p:nvSpPr>
        <p:spPr>
          <a:xfrm>
            <a:off x="6282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8" name="椭圆 37"/>
          <p:cNvSpPr/>
          <p:nvPr/>
        </p:nvSpPr>
        <p:spPr>
          <a:xfrm>
            <a:off x="646610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9" name="椭圆 38"/>
          <p:cNvSpPr/>
          <p:nvPr/>
        </p:nvSpPr>
        <p:spPr>
          <a:xfrm>
            <a:off x="674144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0" name="椭圆 39"/>
          <p:cNvSpPr/>
          <p:nvPr/>
        </p:nvSpPr>
        <p:spPr>
          <a:xfrm>
            <a:off x="655788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1" name="椭圆 40"/>
          <p:cNvSpPr/>
          <p:nvPr/>
        </p:nvSpPr>
        <p:spPr>
          <a:xfrm>
            <a:off x="60989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2" name="椭圆 41"/>
          <p:cNvSpPr/>
          <p:nvPr/>
        </p:nvSpPr>
        <p:spPr>
          <a:xfrm>
            <a:off x="63743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3" name="椭圆 42"/>
          <p:cNvSpPr/>
          <p:nvPr/>
        </p:nvSpPr>
        <p:spPr>
          <a:xfrm>
            <a:off x="664966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4" name="椭圆 43"/>
          <p:cNvSpPr/>
          <p:nvPr/>
        </p:nvSpPr>
        <p:spPr>
          <a:xfrm>
            <a:off x="200697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5" name="椭圆 44"/>
          <p:cNvSpPr/>
          <p:nvPr/>
        </p:nvSpPr>
        <p:spPr>
          <a:xfrm>
            <a:off x="220265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6" name="椭圆 45"/>
          <p:cNvSpPr/>
          <p:nvPr/>
        </p:nvSpPr>
        <p:spPr>
          <a:xfrm>
            <a:off x="230049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7" name="椭圆 46"/>
          <p:cNvSpPr/>
          <p:nvPr/>
        </p:nvSpPr>
        <p:spPr>
          <a:xfrm>
            <a:off x="249617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8" name="椭圆 47"/>
          <p:cNvSpPr/>
          <p:nvPr/>
        </p:nvSpPr>
        <p:spPr>
          <a:xfrm>
            <a:off x="278970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9" name="椭圆 48"/>
          <p:cNvSpPr/>
          <p:nvPr/>
        </p:nvSpPr>
        <p:spPr>
          <a:xfrm>
            <a:off x="288754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0" name="椭圆 49"/>
          <p:cNvSpPr/>
          <p:nvPr/>
        </p:nvSpPr>
        <p:spPr>
          <a:xfrm>
            <a:off x="259401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1" name="椭圆 50"/>
          <p:cNvSpPr/>
          <p:nvPr/>
        </p:nvSpPr>
        <p:spPr>
          <a:xfrm>
            <a:off x="210481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2" name="椭圆 51"/>
          <p:cNvSpPr/>
          <p:nvPr/>
        </p:nvSpPr>
        <p:spPr>
          <a:xfrm>
            <a:off x="239833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3" name="椭圆 52"/>
          <p:cNvSpPr/>
          <p:nvPr/>
        </p:nvSpPr>
        <p:spPr>
          <a:xfrm>
            <a:off x="269186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4" name="椭圆 53"/>
          <p:cNvSpPr/>
          <p:nvPr/>
        </p:nvSpPr>
        <p:spPr>
          <a:xfrm>
            <a:off x="49755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5" name="椭圆 54"/>
          <p:cNvSpPr/>
          <p:nvPr/>
        </p:nvSpPr>
        <p:spPr>
          <a:xfrm>
            <a:off x="526653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6" name="椭圆 55"/>
          <p:cNvSpPr/>
          <p:nvPr/>
        </p:nvSpPr>
        <p:spPr>
          <a:xfrm>
            <a:off x="5169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7" name="椭圆 56"/>
          <p:cNvSpPr/>
          <p:nvPr/>
        </p:nvSpPr>
        <p:spPr>
          <a:xfrm>
            <a:off x="507256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8" name="椭圆 57"/>
          <p:cNvSpPr/>
          <p:nvPr/>
        </p:nvSpPr>
        <p:spPr>
          <a:xfrm>
            <a:off x="48785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pic>
        <p:nvPicPr>
          <p:cNvPr id="59" name="Picture 2" descr="https://ss1.bdstatic.com/70cFvXSh_Q1YnxGkpoWK1HF6hhy/it/u=1862678191,543325770&amp;fm=26&amp;gp=0.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5944" t="11333" r="38793" b="18849"/>
          <a:stretch/>
        </p:blipFill>
        <p:spPr bwMode="auto">
          <a:xfrm>
            <a:off x="8294652" y="852015"/>
            <a:ext cx="299788" cy="466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2364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pytorch</a:t>
            </a:r>
            <a:r>
              <a:rPr lang="en-US" altLang="zh-CN" dirty="0" smtClean="0"/>
              <a:t>/examples/</a:t>
            </a:r>
            <a:r>
              <a:rPr lang="en-US" altLang="zh-CN" dirty="0" err="1" smtClean="0"/>
              <a:t>mnist</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284" y="1599564"/>
            <a:ext cx="8893175" cy="3900027"/>
          </a:xfrm>
        </p:spPr>
      </p:pic>
      <p:sp>
        <p:nvSpPr>
          <p:cNvPr id="5" name="文本框 4"/>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solidFill>
              </a:rPr>
              <a:t>Tensors</a:t>
            </a:r>
            <a:endParaRPr lang="zh-CN" altLang="en-US" dirty="0">
              <a:solidFill>
                <a:schemeClr val="bg1"/>
              </a:solidFill>
            </a:endParaRPr>
          </a:p>
        </p:txBody>
      </p:sp>
      <p:sp>
        <p:nvSpPr>
          <p:cNvPr id="6" name="文本框 5"/>
          <p:cNvSpPr txBox="1"/>
          <p:nvPr/>
        </p:nvSpPr>
        <p:spPr>
          <a:xfrm>
            <a:off x="1931094" y="137160"/>
            <a:ext cx="1052917"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err="1"/>
              <a:t>Autograd</a:t>
            </a:r>
            <a:endParaRPr lang="zh-CN" altLang="en-US" dirty="0"/>
          </a:p>
        </p:txBody>
      </p:sp>
      <p:sp>
        <p:nvSpPr>
          <p:cNvPr id="7" name="文本框 6"/>
          <p:cNvSpPr txBox="1"/>
          <p:nvPr/>
        </p:nvSpPr>
        <p:spPr>
          <a:xfrm>
            <a:off x="7715285" y="137160"/>
            <a:ext cx="1262974" cy="369332"/>
          </a:xfrm>
          <a:prstGeom prst="rect">
            <a:avLst/>
          </a:prstGeom>
          <a:noFill/>
        </p:spPr>
        <p:txBody>
          <a:bodyPr wrap="none" rtlCol="0">
            <a:spAutoFit/>
          </a:bodyPr>
          <a:lstStyle/>
          <a:p>
            <a:r>
              <a:rPr lang="en-US" altLang="zh-CN" dirty="0" smtClean="0">
                <a:solidFill>
                  <a:schemeClr val="bg1">
                    <a:lumMod val="50000"/>
                  </a:schemeClr>
                </a:solidFill>
              </a:rPr>
              <a:t>Experiment</a:t>
            </a:r>
            <a:endParaRPr lang="zh-CN" altLang="en-US" dirty="0">
              <a:solidFill>
                <a:schemeClr val="bg1">
                  <a:lumMod val="50000"/>
                </a:schemeClr>
              </a:solidFill>
            </a:endParaRPr>
          </a:p>
        </p:txBody>
      </p:sp>
      <p:sp>
        <p:nvSpPr>
          <p:cNvPr id="8" name="文本框 7"/>
          <p:cNvSpPr txBox="1"/>
          <p:nvPr/>
        </p:nvSpPr>
        <p:spPr>
          <a:xfrm>
            <a:off x="3811603" y="137160"/>
            <a:ext cx="1066959" cy="369332"/>
          </a:xfrm>
          <a:prstGeom prst="rect">
            <a:avLst/>
          </a:prstGeom>
          <a:noFill/>
        </p:spPr>
        <p:txBody>
          <a:bodyPr wrap="none" rtlCol="0">
            <a:spAutoFit/>
          </a:bodyPr>
          <a:lstStyle/>
          <a:p>
            <a:r>
              <a:rPr lang="en-US" altLang="zh-CN" dirty="0">
                <a:solidFill>
                  <a:schemeClr val="bg1"/>
                </a:solidFill>
              </a:rPr>
              <a:t>Examples</a:t>
            </a:r>
            <a:endParaRPr lang="zh-CN" altLang="en-US" dirty="0">
              <a:solidFill>
                <a:schemeClr val="bg1"/>
              </a:solidFill>
            </a:endParaRPr>
          </a:p>
        </p:txBody>
      </p:sp>
      <p:sp>
        <p:nvSpPr>
          <p:cNvPr id="9" name="文本框 8"/>
          <p:cNvSpPr txBox="1"/>
          <p:nvPr/>
        </p:nvSpPr>
        <p:spPr>
          <a:xfrm>
            <a:off x="5904731" y="137160"/>
            <a:ext cx="1094980" cy="369332"/>
          </a:xfrm>
          <a:prstGeom prst="rect">
            <a:avLst/>
          </a:prstGeom>
          <a:noFill/>
        </p:spPr>
        <p:txBody>
          <a:bodyPr wrap="none" rtlCol="0">
            <a:spAutoFit/>
          </a:bodyPr>
          <a:lstStyle/>
          <a:p>
            <a:r>
              <a:rPr lang="en-US" altLang="zh-CN" dirty="0" smtClean="0">
                <a:solidFill>
                  <a:schemeClr val="bg1">
                    <a:lumMod val="50000"/>
                  </a:schemeClr>
                </a:solidFill>
              </a:rPr>
              <a:t>Extension</a:t>
            </a:r>
            <a:endParaRPr lang="zh-CN" altLang="en-US" dirty="0">
              <a:solidFill>
                <a:schemeClr val="bg1">
                  <a:lumMod val="50000"/>
                </a:schemeClr>
              </a:solidFill>
            </a:endParaRPr>
          </a:p>
        </p:txBody>
      </p:sp>
      <p:sp>
        <p:nvSpPr>
          <p:cNvPr id="10" name="椭圆 9"/>
          <p:cNvSpPr/>
          <p:nvPr/>
        </p:nvSpPr>
        <p:spPr>
          <a:xfrm>
            <a:off x="19202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 name="椭圆 10"/>
          <p:cNvSpPr/>
          <p:nvPr/>
        </p:nvSpPr>
        <p:spPr>
          <a:xfrm>
            <a:off x="3877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2" name="椭圆 11"/>
          <p:cNvSpPr/>
          <p:nvPr/>
        </p:nvSpPr>
        <p:spPr>
          <a:xfrm>
            <a:off x="48554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3" name="椭圆 12"/>
          <p:cNvSpPr/>
          <p:nvPr/>
        </p:nvSpPr>
        <p:spPr>
          <a:xfrm>
            <a:off x="68122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4" name="椭圆 13"/>
          <p:cNvSpPr/>
          <p:nvPr/>
        </p:nvSpPr>
        <p:spPr>
          <a:xfrm>
            <a:off x="97475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5" name="椭圆 14"/>
          <p:cNvSpPr/>
          <p:nvPr/>
        </p:nvSpPr>
        <p:spPr>
          <a:xfrm>
            <a:off x="107259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6" name="椭圆 15"/>
          <p:cNvSpPr/>
          <p:nvPr/>
        </p:nvSpPr>
        <p:spPr>
          <a:xfrm>
            <a:off x="77907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7" name="椭圆 16"/>
          <p:cNvSpPr/>
          <p:nvPr/>
        </p:nvSpPr>
        <p:spPr>
          <a:xfrm>
            <a:off x="28986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8" name="椭圆 17"/>
          <p:cNvSpPr/>
          <p:nvPr/>
        </p:nvSpPr>
        <p:spPr>
          <a:xfrm>
            <a:off x="58338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9" name="椭圆 18"/>
          <p:cNvSpPr/>
          <p:nvPr/>
        </p:nvSpPr>
        <p:spPr>
          <a:xfrm>
            <a:off x="87691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0" name="椭圆 19"/>
          <p:cNvSpPr/>
          <p:nvPr/>
        </p:nvSpPr>
        <p:spPr>
          <a:xfrm>
            <a:off x="78183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1" name="椭圆 20"/>
          <p:cNvSpPr/>
          <p:nvPr/>
        </p:nvSpPr>
        <p:spPr>
          <a:xfrm>
            <a:off x="80018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2" name="椭圆 21"/>
          <p:cNvSpPr/>
          <p:nvPr/>
        </p:nvSpPr>
        <p:spPr>
          <a:xfrm>
            <a:off x="80936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3" name="椭圆 22"/>
          <p:cNvSpPr/>
          <p:nvPr/>
        </p:nvSpPr>
        <p:spPr>
          <a:xfrm>
            <a:off x="79100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4" name="椭圆 23"/>
          <p:cNvSpPr/>
          <p:nvPr/>
        </p:nvSpPr>
        <p:spPr>
          <a:xfrm>
            <a:off x="390873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5" name="椭圆 24"/>
          <p:cNvSpPr/>
          <p:nvPr/>
        </p:nvSpPr>
        <p:spPr>
          <a:xfrm>
            <a:off x="410270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6" name="椭圆 25"/>
          <p:cNvSpPr/>
          <p:nvPr/>
        </p:nvSpPr>
        <p:spPr>
          <a:xfrm>
            <a:off x="419969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7" name="椭圆 26"/>
          <p:cNvSpPr/>
          <p:nvPr/>
        </p:nvSpPr>
        <p:spPr>
          <a:xfrm>
            <a:off x="439366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8" name="椭圆 27"/>
          <p:cNvSpPr/>
          <p:nvPr/>
        </p:nvSpPr>
        <p:spPr>
          <a:xfrm>
            <a:off x="468462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9" name="椭圆 28"/>
          <p:cNvSpPr/>
          <p:nvPr/>
        </p:nvSpPr>
        <p:spPr>
          <a:xfrm>
            <a:off x="478160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0" name="椭圆 29"/>
          <p:cNvSpPr/>
          <p:nvPr/>
        </p:nvSpPr>
        <p:spPr>
          <a:xfrm>
            <a:off x="449064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1" name="椭圆 30"/>
          <p:cNvSpPr/>
          <p:nvPr/>
        </p:nvSpPr>
        <p:spPr>
          <a:xfrm>
            <a:off x="400571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2" name="椭圆 31"/>
          <p:cNvSpPr/>
          <p:nvPr/>
        </p:nvSpPr>
        <p:spPr>
          <a:xfrm>
            <a:off x="429667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3" name="椭圆 32"/>
          <p:cNvSpPr/>
          <p:nvPr/>
        </p:nvSpPr>
        <p:spPr>
          <a:xfrm>
            <a:off x="458763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4" name="椭圆 33"/>
          <p:cNvSpPr/>
          <p:nvPr/>
        </p:nvSpPr>
        <p:spPr>
          <a:xfrm>
            <a:off x="60072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5" name="椭圆 34"/>
          <p:cNvSpPr/>
          <p:nvPr/>
        </p:nvSpPr>
        <p:spPr>
          <a:xfrm>
            <a:off x="61907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6" name="椭圆 35"/>
          <p:cNvSpPr/>
          <p:nvPr/>
        </p:nvSpPr>
        <p:spPr>
          <a:xfrm>
            <a:off x="6282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7" name="椭圆 36"/>
          <p:cNvSpPr/>
          <p:nvPr/>
        </p:nvSpPr>
        <p:spPr>
          <a:xfrm>
            <a:off x="646610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8" name="椭圆 37"/>
          <p:cNvSpPr/>
          <p:nvPr/>
        </p:nvSpPr>
        <p:spPr>
          <a:xfrm>
            <a:off x="674144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9" name="椭圆 38"/>
          <p:cNvSpPr/>
          <p:nvPr/>
        </p:nvSpPr>
        <p:spPr>
          <a:xfrm>
            <a:off x="655788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0" name="椭圆 39"/>
          <p:cNvSpPr/>
          <p:nvPr/>
        </p:nvSpPr>
        <p:spPr>
          <a:xfrm>
            <a:off x="60989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1" name="椭圆 40"/>
          <p:cNvSpPr/>
          <p:nvPr/>
        </p:nvSpPr>
        <p:spPr>
          <a:xfrm>
            <a:off x="63743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2" name="椭圆 41"/>
          <p:cNvSpPr/>
          <p:nvPr/>
        </p:nvSpPr>
        <p:spPr>
          <a:xfrm>
            <a:off x="664966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3" name="椭圆 42"/>
          <p:cNvSpPr/>
          <p:nvPr/>
        </p:nvSpPr>
        <p:spPr>
          <a:xfrm>
            <a:off x="200697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4" name="椭圆 43"/>
          <p:cNvSpPr/>
          <p:nvPr/>
        </p:nvSpPr>
        <p:spPr>
          <a:xfrm>
            <a:off x="220265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5" name="椭圆 44"/>
          <p:cNvSpPr/>
          <p:nvPr/>
        </p:nvSpPr>
        <p:spPr>
          <a:xfrm>
            <a:off x="230049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6" name="椭圆 45"/>
          <p:cNvSpPr/>
          <p:nvPr/>
        </p:nvSpPr>
        <p:spPr>
          <a:xfrm>
            <a:off x="249617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7" name="椭圆 46"/>
          <p:cNvSpPr/>
          <p:nvPr/>
        </p:nvSpPr>
        <p:spPr>
          <a:xfrm>
            <a:off x="278970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8" name="椭圆 47"/>
          <p:cNvSpPr/>
          <p:nvPr/>
        </p:nvSpPr>
        <p:spPr>
          <a:xfrm>
            <a:off x="288754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9" name="椭圆 48"/>
          <p:cNvSpPr/>
          <p:nvPr/>
        </p:nvSpPr>
        <p:spPr>
          <a:xfrm>
            <a:off x="259401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0" name="椭圆 49"/>
          <p:cNvSpPr/>
          <p:nvPr/>
        </p:nvSpPr>
        <p:spPr>
          <a:xfrm>
            <a:off x="210481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1" name="椭圆 50"/>
          <p:cNvSpPr/>
          <p:nvPr/>
        </p:nvSpPr>
        <p:spPr>
          <a:xfrm>
            <a:off x="239833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2" name="椭圆 51"/>
          <p:cNvSpPr/>
          <p:nvPr/>
        </p:nvSpPr>
        <p:spPr>
          <a:xfrm>
            <a:off x="269186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3" name="椭圆 52"/>
          <p:cNvSpPr/>
          <p:nvPr/>
        </p:nvSpPr>
        <p:spPr>
          <a:xfrm>
            <a:off x="49755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4" name="椭圆 53"/>
          <p:cNvSpPr/>
          <p:nvPr/>
        </p:nvSpPr>
        <p:spPr>
          <a:xfrm>
            <a:off x="526653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5" name="椭圆 54"/>
          <p:cNvSpPr/>
          <p:nvPr/>
        </p:nvSpPr>
        <p:spPr>
          <a:xfrm>
            <a:off x="5169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6" name="椭圆 55"/>
          <p:cNvSpPr/>
          <p:nvPr/>
        </p:nvSpPr>
        <p:spPr>
          <a:xfrm>
            <a:off x="507256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7" name="椭圆 56"/>
          <p:cNvSpPr/>
          <p:nvPr/>
        </p:nvSpPr>
        <p:spPr>
          <a:xfrm>
            <a:off x="48785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Tree>
    <p:extLst>
      <p:ext uri="{BB962C8B-B14F-4D97-AF65-F5344CB8AC3E}">
        <p14:creationId xmlns:p14="http://schemas.microsoft.com/office/powerpoint/2010/main" val="36272949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还没讲到的：</a:t>
            </a:r>
            <a:endParaRPr lang="zh-CN" altLang="en-US" dirty="0"/>
          </a:p>
        </p:txBody>
      </p:sp>
      <p:sp>
        <p:nvSpPr>
          <p:cNvPr id="3" name="内容占位符 2"/>
          <p:cNvSpPr>
            <a:spLocks noGrp="1"/>
          </p:cNvSpPr>
          <p:nvPr>
            <p:ph idx="1"/>
          </p:nvPr>
        </p:nvSpPr>
        <p:spPr/>
        <p:txBody>
          <a:bodyPr/>
          <a:lstStyle/>
          <a:p>
            <a:r>
              <a:rPr lang="en-US" altLang="zh-CN" dirty="0" err="1" smtClean="0"/>
              <a:t>DataLoader</a:t>
            </a:r>
            <a:endParaRPr lang="en-US" altLang="zh-CN" dirty="0" smtClean="0"/>
          </a:p>
          <a:p>
            <a:r>
              <a:rPr lang="en-US" altLang="zh-CN" dirty="0"/>
              <a:t>Optimizer</a:t>
            </a:r>
            <a:endParaRPr lang="zh-CN" altLang="en-US" dirty="0"/>
          </a:p>
        </p:txBody>
      </p:sp>
      <p:sp>
        <p:nvSpPr>
          <p:cNvPr id="4" name="文本框 3"/>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solidFill>
              </a:rPr>
              <a:t>Tensors</a:t>
            </a:r>
            <a:endParaRPr lang="zh-CN" altLang="en-US" dirty="0">
              <a:solidFill>
                <a:schemeClr val="bg1"/>
              </a:solidFill>
            </a:endParaRPr>
          </a:p>
        </p:txBody>
      </p:sp>
      <p:sp>
        <p:nvSpPr>
          <p:cNvPr id="5" name="文本框 4"/>
          <p:cNvSpPr txBox="1"/>
          <p:nvPr/>
        </p:nvSpPr>
        <p:spPr>
          <a:xfrm>
            <a:off x="1931094" y="137160"/>
            <a:ext cx="1052917"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err="1"/>
              <a:t>Autograd</a:t>
            </a:r>
            <a:endParaRPr lang="zh-CN" altLang="en-US" dirty="0"/>
          </a:p>
        </p:txBody>
      </p:sp>
      <p:sp>
        <p:nvSpPr>
          <p:cNvPr id="6" name="文本框 5"/>
          <p:cNvSpPr txBox="1"/>
          <p:nvPr/>
        </p:nvSpPr>
        <p:spPr>
          <a:xfrm>
            <a:off x="7715285" y="137160"/>
            <a:ext cx="1262974" cy="369332"/>
          </a:xfrm>
          <a:prstGeom prst="rect">
            <a:avLst/>
          </a:prstGeom>
          <a:noFill/>
        </p:spPr>
        <p:txBody>
          <a:bodyPr wrap="none" rtlCol="0">
            <a:spAutoFit/>
          </a:bodyPr>
          <a:lstStyle/>
          <a:p>
            <a:r>
              <a:rPr lang="en-US" altLang="zh-CN" dirty="0" smtClean="0">
                <a:solidFill>
                  <a:schemeClr val="bg1">
                    <a:lumMod val="50000"/>
                  </a:schemeClr>
                </a:solidFill>
              </a:rPr>
              <a:t>Experiment</a:t>
            </a:r>
            <a:endParaRPr lang="zh-CN" altLang="en-US" dirty="0">
              <a:solidFill>
                <a:schemeClr val="bg1">
                  <a:lumMod val="50000"/>
                </a:schemeClr>
              </a:solidFill>
            </a:endParaRPr>
          </a:p>
        </p:txBody>
      </p:sp>
      <p:sp>
        <p:nvSpPr>
          <p:cNvPr id="7" name="文本框 6"/>
          <p:cNvSpPr txBox="1"/>
          <p:nvPr/>
        </p:nvSpPr>
        <p:spPr>
          <a:xfrm>
            <a:off x="3811603" y="137160"/>
            <a:ext cx="1066959" cy="369332"/>
          </a:xfrm>
          <a:prstGeom prst="rect">
            <a:avLst/>
          </a:prstGeom>
          <a:noFill/>
        </p:spPr>
        <p:txBody>
          <a:bodyPr wrap="none" rtlCol="0">
            <a:spAutoFit/>
          </a:bodyPr>
          <a:lstStyle/>
          <a:p>
            <a:r>
              <a:rPr lang="en-US" altLang="zh-CN" dirty="0">
                <a:solidFill>
                  <a:schemeClr val="bg1"/>
                </a:solidFill>
              </a:rPr>
              <a:t>Examples</a:t>
            </a:r>
            <a:endParaRPr lang="zh-CN" altLang="en-US" dirty="0">
              <a:solidFill>
                <a:schemeClr val="bg1"/>
              </a:solidFill>
            </a:endParaRPr>
          </a:p>
        </p:txBody>
      </p:sp>
      <p:sp>
        <p:nvSpPr>
          <p:cNvPr id="8" name="文本框 7"/>
          <p:cNvSpPr txBox="1"/>
          <p:nvPr/>
        </p:nvSpPr>
        <p:spPr>
          <a:xfrm>
            <a:off x="5904731" y="137160"/>
            <a:ext cx="1094980" cy="369332"/>
          </a:xfrm>
          <a:prstGeom prst="rect">
            <a:avLst/>
          </a:prstGeom>
          <a:noFill/>
        </p:spPr>
        <p:txBody>
          <a:bodyPr wrap="none" rtlCol="0">
            <a:spAutoFit/>
          </a:bodyPr>
          <a:lstStyle/>
          <a:p>
            <a:r>
              <a:rPr lang="en-US" altLang="zh-CN" dirty="0" smtClean="0">
                <a:solidFill>
                  <a:schemeClr val="bg1">
                    <a:lumMod val="50000"/>
                  </a:schemeClr>
                </a:solidFill>
              </a:rPr>
              <a:t>Extension</a:t>
            </a:r>
            <a:endParaRPr lang="zh-CN" altLang="en-US" dirty="0">
              <a:solidFill>
                <a:schemeClr val="bg1">
                  <a:lumMod val="50000"/>
                </a:schemeClr>
              </a:solidFill>
            </a:endParaRPr>
          </a:p>
        </p:txBody>
      </p:sp>
      <p:sp>
        <p:nvSpPr>
          <p:cNvPr id="9" name="椭圆 8"/>
          <p:cNvSpPr/>
          <p:nvPr/>
        </p:nvSpPr>
        <p:spPr>
          <a:xfrm>
            <a:off x="19202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 name="椭圆 9"/>
          <p:cNvSpPr/>
          <p:nvPr/>
        </p:nvSpPr>
        <p:spPr>
          <a:xfrm>
            <a:off x="3877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 name="椭圆 10"/>
          <p:cNvSpPr/>
          <p:nvPr/>
        </p:nvSpPr>
        <p:spPr>
          <a:xfrm>
            <a:off x="48554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2" name="椭圆 11"/>
          <p:cNvSpPr/>
          <p:nvPr/>
        </p:nvSpPr>
        <p:spPr>
          <a:xfrm>
            <a:off x="68122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3" name="椭圆 12"/>
          <p:cNvSpPr/>
          <p:nvPr/>
        </p:nvSpPr>
        <p:spPr>
          <a:xfrm>
            <a:off x="97475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4" name="椭圆 13"/>
          <p:cNvSpPr/>
          <p:nvPr/>
        </p:nvSpPr>
        <p:spPr>
          <a:xfrm>
            <a:off x="107259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5" name="椭圆 14"/>
          <p:cNvSpPr/>
          <p:nvPr/>
        </p:nvSpPr>
        <p:spPr>
          <a:xfrm>
            <a:off x="77907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6" name="椭圆 15"/>
          <p:cNvSpPr/>
          <p:nvPr/>
        </p:nvSpPr>
        <p:spPr>
          <a:xfrm>
            <a:off x="28986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7" name="椭圆 16"/>
          <p:cNvSpPr/>
          <p:nvPr/>
        </p:nvSpPr>
        <p:spPr>
          <a:xfrm>
            <a:off x="58338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8" name="椭圆 17"/>
          <p:cNvSpPr/>
          <p:nvPr/>
        </p:nvSpPr>
        <p:spPr>
          <a:xfrm>
            <a:off x="87691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9" name="椭圆 18"/>
          <p:cNvSpPr/>
          <p:nvPr/>
        </p:nvSpPr>
        <p:spPr>
          <a:xfrm>
            <a:off x="78183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0" name="椭圆 19"/>
          <p:cNvSpPr/>
          <p:nvPr/>
        </p:nvSpPr>
        <p:spPr>
          <a:xfrm>
            <a:off x="80018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1" name="椭圆 20"/>
          <p:cNvSpPr/>
          <p:nvPr/>
        </p:nvSpPr>
        <p:spPr>
          <a:xfrm>
            <a:off x="80936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2" name="椭圆 21"/>
          <p:cNvSpPr/>
          <p:nvPr/>
        </p:nvSpPr>
        <p:spPr>
          <a:xfrm>
            <a:off x="79100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3" name="椭圆 22"/>
          <p:cNvSpPr/>
          <p:nvPr/>
        </p:nvSpPr>
        <p:spPr>
          <a:xfrm>
            <a:off x="390873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4" name="椭圆 23"/>
          <p:cNvSpPr/>
          <p:nvPr/>
        </p:nvSpPr>
        <p:spPr>
          <a:xfrm>
            <a:off x="410270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5" name="椭圆 24"/>
          <p:cNvSpPr/>
          <p:nvPr/>
        </p:nvSpPr>
        <p:spPr>
          <a:xfrm>
            <a:off x="419969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6" name="椭圆 25"/>
          <p:cNvSpPr/>
          <p:nvPr/>
        </p:nvSpPr>
        <p:spPr>
          <a:xfrm>
            <a:off x="439366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7" name="椭圆 26"/>
          <p:cNvSpPr/>
          <p:nvPr/>
        </p:nvSpPr>
        <p:spPr>
          <a:xfrm>
            <a:off x="468462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8" name="椭圆 27"/>
          <p:cNvSpPr/>
          <p:nvPr/>
        </p:nvSpPr>
        <p:spPr>
          <a:xfrm>
            <a:off x="478160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9" name="椭圆 28"/>
          <p:cNvSpPr/>
          <p:nvPr/>
        </p:nvSpPr>
        <p:spPr>
          <a:xfrm>
            <a:off x="449064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0" name="椭圆 29"/>
          <p:cNvSpPr/>
          <p:nvPr/>
        </p:nvSpPr>
        <p:spPr>
          <a:xfrm>
            <a:off x="400571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1" name="椭圆 30"/>
          <p:cNvSpPr/>
          <p:nvPr/>
        </p:nvSpPr>
        <p:spPr>
          <a:xfrm>
            <a:off x="429667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2" name="椭圆 31"/>
          <p:cNvSpPr/>
          <p:nvPr/>
        </p:nvSpPr>
        <p:spPr>
          <a:xfrm>
            <a:off x="458763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3" name="椭圆 32"/>
          <p:cNvSpPr/>
          <p:nvPr/>
        </p:nvSpPr>
        <p:spPr>
          <a:xfrm>
            <a:off x="60072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4" name="椭圆 33"/>
          <p:cNvSpPr/>
          <p:nvPr/>
        </p:nvSpPr>
        <p:spPr>
          <a:xfrm>
            <a:off x="61907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5" name="椭圆 34"/>
          <p:cNvSpPr/>
          <p:nvPr/>
        </p:nvSpPr>
        <p:spPr>
          <a:xfrm>
            <a:off x="6282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6" name="椭圆 35"/>
          <p:cNvSpPr/>
          <p:nvPr/>
        </p:nvSpPr>
        <p:spPr>
          <a:xfrm>
            <a:off x="646610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7" name="椭圆 36"/>
          <p:cNvSpPr/>
          <p:nvPr/>
        </p:nvSpPr>
        <p:spPr>
          <a:xfrm>
            <a:off x="674144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8" name="椭圆 37"/>
          <p:cNvSpPr/>
          <p:nvPr/>
        </p:nvSpPr>
        <p:spPr>
          <a:xfrm>
            <a:off x="655788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9" name="椭圆 38"/>
          <p:cNvSpPr/>
          <p:nvPr/>
        </p:nvSpPr>
        <p:spPr>
          <a:xfrm>
            <a:off x="60989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0" name="椭圆 39"/>
          <p:cNvSpPr/>
          <p:nvPr/>
        </p:nvSpPr>
        <p:spPr>
          <a:xfrm>
            <a:off x="63743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1" name="椭圆 40"/>
          <p:cNvSpPr/>
          <p:nvPr/>
        </p:nvSpPr>
        <p:spPr>
          <a:xfrm>
            <a:off x="664966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2" name="椭圆 41"/>
          <p:cNvSpPr/>
          <p:nvPr/>
        </p:nvSpPr>
        <p:spPr>
          <a:xfrm>
            <a:off x="200697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3" name="椭圆 42"/>
          <p:cNvSpPr/>
          <p:nvPr/>
        </p:nvSpPr>
        <p:spPr>
          <a:xfrm>
            <a:off x="220265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4" name="椭圆 43"/>
          <p:cNvSpPr/>
          <p:nvPr/>
        </p:nvSpPr>
        <p:spPr>
          <a:xfrm>
            <a:off x="230049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5" name="椭圆 44"/>
          <p:cNvSpPr/>
          <p:nvPr/>
        </p:nvSpPr>
        <p:spPr>
          <a:xfrm>
            <a:off x="249617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6" name="椭圆 45"/>
          <p:cNvSpPr/>
          <p:nvPr/>
        </p:nvSpPr>
        <p:spPr>
          <a:xfrm>
            <a:off x="278970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7" name="椭圆 46"/>
          <p:cNvSpPr/>
          <p:nvPr/>
        </p:nvSpPr>
        <p:spPr>
          <a:xfrm>
            <a:off x="288754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8" name="椭圆 47"/>
          <p:cNvSpPr/>
          <p:nvPr/>
        </p:nvSpPr>
        <p:spPr>
          <a:xfrm>
            <a:off x="259401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9" name="椭圆 48"/>
          <p:cNvSpPr/>
          <p:nvPr/>
        </p:nvSpPr>
        <p:spPr>
          <a:xfrm>
            <a:off x="210481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0" name="椭圆 49"/>
          <p:cNvSpPr/>
          <p:nvPr/>
        </p:nvSpPr>
        <p:spPr>
          <a:xfrm>
            <a:off x="239833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1" name="椭圆 50"/>
          <p:cNvSpPr/>
          <p:nvPr/>
        </p:nvSpPr>
        <p:spPr>
          <a:xfrm>
            <a:off x="269186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2" name="椭圆 51"/>
          <p:cNvSpPr/>
          <p:nvPr/>
        </p:nvSpPr>
        <p:spPr>
          <a:xfrm>
            <a:off x="49755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3" name="椭圆 52"/>
          <p:cNvSpPr/>
          <p:nvPr/>
        </p:nvSpPr>
        <p:spPr>
          <a:xfrm>
            <a:off x="526653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4" name="椭圆 53"/>
          <p:cNvSpPr/>
          <p:nvPr/>
        </p:nvSpPr>
        <p:spPr>
          <a:xfrm>
            <a:off x="5169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5" name="椭圆 54"/>
          <p:cNvSpPr/>
          <p:nvPr/>
        </p:nvSpPr>
        <p:spPr>
          <a:xfrm>
            <a:off x="507256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6" name="椭圆 55"/>
          <p:cNvSpPr/>
          <p:nvPr/>
        </p:nvSpPr>
        <p:spPr>
          <a:xfrm>
            <a:off x="48785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Tree>
    <p:extLst>
      <p:ext uri="{BB962C8B-B14F-4D97-AF65-F5344CB8AC3E}">
        <p14:creationId xmlns:p14="http://schemas.microsoft.com/office/powerpoint/2010/main" val="328003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Data Loading——Dataset</a:t>
            </a:r>
            <a:endParaRPr lang="zh-CN" altLang="en-US" dirty="0"/>
          </a:p>
        </p:txBody>
      </p:sp>
      <p:sp>
        <p:nvSpPr>
          <p:cNvPr id="3" name="内容占位符 2"/>
          <p:cNvSpPr>
            <a:spLocks noGrp="1"/>
          </p:cNvSpPr>
          <p:nvPr>
            <p:ph idx="1"/>
          </p:nvPr>
        </p:nvSpPr>
        <p:spPr/>
        <p:txBody>
          <a:bodyPr/>
          <a:lstStyle/>
          <a:p>
            <a:r>
              <a:rPr lang="en-US" altLang="zh-CN" dirty="0"/>
              <a:t>A lot of effort in solving any machine learning problem goes in to preparing the data. </a:t>
            </a:r>
            <a:endParaRPr lang="en-US" altLang="zh-CN" dirty="0" smtClean="0"/>
          </a:p>
          <a:p>
            <a:r>
              <a:rPr lang="en-US" altLang="zh-CN" dirty="0" err="1">
                <a:solidFill>
                  <a:srgbClr val="C00000"/>
                </a:solidFill>
              </a:rPr>
              <a:t>torch.utils.data.Dataset</a:t>
            </a:r>
            <a:r>
              <a:rPr lang="en-US" altLang="zh-CN" dirty="0"/>
              <a:t> is an abstract class representing a dataset. </a:t>
            </a:r>
            <a:endParaRPr lang="en-US" altLang="zh-CN" dirty="0" smtClean="0"/>
          </a:p>
          <a:p>
            <a:r>
              <a:rPr lang="en-US" altLang="zh-CN" dirty="0"/>
              <a:t>Your custom dataset should inherit Dataset and override the following methods:</a:t>
            </a:r>
          </a:p>
          <a:p>
            <a:pPr lvl="1"/>
            <a:r>
              <a:rPr lang="en-US" altLang="zh-CN" dirty="0" smtClean="0">
                <a:solidFill>
                  <a:srgbClr val="C00000"/>
                </a:solidFill>
              </a:rPr>
              <a:t>__</a:t>
            </a:r>
            <a:r>
              <a:rPr lang="en-US" altLang="zh-CN" dirty="0" err="1">
                <a:solidFill>
                  <a:srgbClr val="C00000"/>
                </a:solidFill>
              </a:rPr>
              <a:t>len</a:t>
            </a:r>
            <a:r>
              <a:rPr lang="en-US" altLang="zh-CN" dirty="0">
                <a:solidFill>
                  <a:srgbClr val="C00000"/>
                </a:solidFill>
              </a:rPr>
              <a:t>__ </a:t>
            </a:r>
            <a:r>
              <a:rPr lang="en-US" altLang="zh-CN" dirty="0"/>
              <a:t>so that </a:t>
            </a:r>
            <a:r>
              <a:rPr lang="en-US" altLang="zh-CN" dirty="0" err="1"/>
              <a:t>len</a:t>
            </a:r>
            <a:r>
              <a:rPr lang="en-US" altLang="zh-CN" dirty="0"/>
              <a:t>(dataset) returns the size of the dataset.</a:t>
            </a:r>
          </a:p>
          <a:p>
            <a:pPr lvl="1"/>
            <a:r>
              <a:rPr lang="en-US" altLang="zh-CN" dirty="0">
                <a:solidFill>
                  <a:srgbClr val="C00000"/>
                </a:solidFill>
              </a:rPr>
              <a:t>__</a:t>
            </a:r>
            <a:r>
              <a:rPr lang="en-US" altLang="zh-CN" dirty="0" err="1">
                <a:solidFill>
                  <a:srgbClr val="C00000"/>
                </a:solidFill>
              </a:rPr>
              <a:t>getitem</a:t>
            </a:r>
            <a:r>
              <a:rPr lang="en-US" altLang="zh-CN" dirty="0">
                <a:solidFill>
                  <a:srgbClr val="C00000"/>
                </a:solidFill>
              </a:rPr>
              <a:t>__ </a:t>
            </a:r>
            <a:r>
              <a:rPr lang="en-US" altLang="zh-CN" dirty="0"/>
              <a:t>to support the indexing such that </a:t>
            </a:r>
            <a:r>
              <a:rPr lang="en-US" altLang="zh-CN" dirty="0">
                <a:solidFill>
                  <a:srgbClr val="C00000"/>
                </a:solidFill>
              </a:rPr>
              <a:t>dataset[</a:t>
            </a:r>
            <a:r>
              <a:rPr lang="en-US" altLang="zh-CN" dirty="0" err="1">
                <a:solidFill>
                  <a:srgbClr val="C00000"/>
                </a:solidFill>
              </a:rPr>
              <a:t>i</a:t>
            </a:r>
            <a:r>
              <a:rPr lang="en-US" altLang="zh-CN" dirty="0">
                <a:solidFill>
                  <a:srgbClr val="C00000"/>
                </a:solidFill>
              </a:rPr>
              <a:t>]</a:t>
            </a:r>
            <a:r>
              <a:rPr lang="en-US" altLang="zh-CN" dirty="0"/>
              <a:t> can be used to get </a:t>
            </a:r>
            <a:r>
              <a:rPr lang="en-US" altLang="zh-CN" dirty="0" err="1"/>
              <a:t>ith</a:t>
            </a:r>
            <a:r>
              <a:rPr lang="en-US" altLang="zh-CN" dirty="0"/>
              <a:t> sample</a:t>
            </a:r>
            <a:endParaRPr lang="zh-CN" altLang="en-US" dirty="0"/>
          </a:p>
        </p:txBody>
      </p:sp>
      <p:sp>
        <p:nvSpPr>
          <p:cNvPr id="5" name="文本框 4"/>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solidFill>
              </a:rPr>
              <a:t>Tensors</a:t>
            </a:r>
            <a:endParaRPr lang="zh-CN" altLang="en-US" dirty="0">
              <a:solidFill>
                <a:schemeClr val="bg1"/>
              </a:solidFill>
            </a:endParaRPr>
          </a:p>
        </p:txBody>
      </p:sp>
      <p:sp>
        <p:nvSpPr>
          <p:cNvPr id="6" name="文本框 5"/>
          <p:cNvSpPr txBox="1"/>
          <p:nvPr/>
        </p:nvSpPr>
        <p:spPr>
          <a:xfrm>
            <a:off x="1931094" y="137160"/>
            <a:ext cx="1052917"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err="1"/>
              <a:t>Autograd</a:t>
            </a:r>
            <a:endParaRPr lang="zh-CN" altLang="en-US" dirty="0"/>
          </a:p>
        </p:txBody>
      </p:sp>
      <p:sp>
        <p:nvSpPr>
          <p:cNvPr id="7" name="文本框 6"/>
          <p:cNvSpPr txBox="1"/>
          <p:nvPr/>
        </p:nvSpPr>
        <p:spPr>
          <a:xfrm>
            <a:off x="7715285" y="137160"/>
            <a:ext cx="1262974" cy="369332"/>
          </a:xfrm>
          <a:prstGeom prst="rect">
            <a:avLst/>
          </a:prstGeom>
          <a:noFill/>
        </p:spPr>
        <p:txBody>
          <a:bodyPr wrap="none" rtlCol="0">
            <a:spAutoFit/>
          </a:bodyPr>
          <a:lstStyle/>
          <a:p>
            <a:r>
              <a:rPr lang="en-US" altLang="zh-CN" dirty="0" smtClean="0">
                <a:solidFill>
                  <a:schemeClr val="bg1">
                    <a:lumMod val="50000"/>
                  </a:schemeClr>
                </a:solidFill>
              </a:rPr>
              <a:t>Experiment</a:t>
            </a:r>
            <a:endParaRPr lang="zh-CN" altLang="en-US" dirty="0">
              <a:solidFill>
                <a:schemeClr val="bg1">
                  <a:lumMod val="50000"/>
                </a:schemeClr>
              </a:solidFill>
            </a:endParaRPr>
          </a:p>
        </p:txBody>
      </p:sp>
      <p:sp>
        <p:nvSpPr>
          <p:cNvPr id="8" name="文本框 7"/>
          <p:cNvSpPr txBox="1"/>
          <p:nvPr/>
        </p:nvSpPr>
        <p:spPr>
          <a:xfrm>
            <a:off x="3811603" y="137160"/>
            <a:ext cx="1066959"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a:t>Examples</a:t>
            </a:r>
            <a:endParaRPr lang="zh-CN" altLang="en-US" dirty="0"/>
          </a:p>
        </p:txBody>
      </p:sp>
      <p:sp>
        <p:nvSpPr>
          <p:cNvPr id="9" name="文本框 8"/>
          <p:cNvSpPr txBox="1"/>
          <p:nvPr/>
        </p:nvSpPr>
        <p:spPr>
          <a:xfrm>
            <a:off x="5904731" y="137160"/>
            <a:ext cx="1094980" cy="369332"/>
          </a:xfrm>
          <a:prstGeom prst="rect">
            <a:avLst/>
          </a:prstGeom>
          <a:noFill/>
        </p:spPr>
        <p:txBody>
          <a:bodyPr wrap="none" rtlCol="0">
            <a:spAutoFit/>
          </a:bodyPr>
          <a:lstStyle/>
          <a:p>
            <a:r>
              <a:rPr lang="en-US" altLang="zh-CN" dirty="0" smtClean="0">
                <a:solidFill>
                  <a:schemeClr val="bg1">
                    <a:lumMod val="50000"/>
                  </a:schemeClr>
                </a:solidFill>
              </a:rPr>
              <a:t>Extension</a:t>
            </a:r>
            <a:endParaRPr lang="zh-CN" altLang="en-US" dirty="0">
              <a:solidFill>
                <a:schemeClr val="bg1">
                  <a:lumMod val="50000"/>
                </a:schemeClr>
              </a:solidFill>
            </a:endParaRPr>
          </a:p>
        </p:txBody>
      </p:sp>
      <p:sp>
        <p:nvSpPr>
          <p:cNvPr id="10" name="椭圆 9"/>
          <p:cNvSpPr/>
          <p:nvPr/>
        </p:nvSpPr>
        <p:spPr>
          <a:xfrm>
            <a:off x="19202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 name="椭圆 10"/>
          <p:cNvSpPr/>
          <p:nvPr/>
        </p:nvSpPr>
        <p:spPr>
          <a:xfrm>
            <a:off x="3877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2" name="椭圆 11"/>
          <p:cNvSpPr/>
          <p:nvPr/>
        </p:nvSpPr>
        <p:spPr>
          <a:xfrm>
            <a:off x="48554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3" name="椭圆 12"/>
          <p:cNvSpPr/>
          <p:nvPr/>
        </p:nvSpPr>
        <p:spPr>
          <a:xfrm>
            <a:off x="68122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4" name="椭圆 13"/>
          <p:cNvSpPr/>
          <p:nvPr/>
        </p:nvSpPr>
        <p:spPr>
          <a:xfrm>
            <a:off x="97475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5" name="椭圆 14"/>
          <p:cNvSpPr/>
          <p:nvPr/>
        </p:nvSpPr>
        <p:spPr>
          <a:xfrm>
            <a:off x="107259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6" name="椭圆 15"/>
          <p:cNvSpPr/>
          <p:nvPr/>
        </p:nvSpPr>
        <p:spPr>
          <a:xfrm>
            <a:off x="77907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7" name="椭圆 16"/>
          <p:cNvSpPr/>
          <p:nvPr/>
        </p:nvSpPr>
        <p:spPr>
          <a:xfrm>
            <a:off x="28986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8" name="椭圆 17"/>
          <p:cNvSpPr/>
          <p:nvPr/>
        </p:nvSpPr>
        <p:spPr>
          <a:xfrm>
            <a:off x="58338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9" name="椭圆 18"/>
          <p:cNvSpPr/>
          <p:nvPr/>
        </p:nvSpPr>
        <p:spPr>
          <a:xfrm>
            <a:off x="87691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0" name="椭圆 19"/>
          <p:cNvSpPr/>
          <p:nvPr/>
        </p:nvSpPr>
        <p:spPr>
          <a:xfrm>
            <a:off x="78183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1" name="椭圆 20"/>
          <p:cNvSpPr/>
          <p:nvPr/>
        </p:nvSpPr>
        <p:spPr>
          <a:xfrm>
            <a:off x="80018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2" name="椭圆 21"/>
          <p:cNvSpPr/>
          <p:nvPr/>
        </p:nvSpPr>
        <p:spPr>
          <a:xfrm>
            <a:off x="80936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3" name="椭圆 22"/>
          <p:cNvSpPr/>
          <p:nvPr/>
        </p:nvSpPr>
        <p:spPr>
          <a:xfrm>
            <a:off x="79100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4" name="椭圆 23"/>
          <p:cNvSpPr/>
          <p:nvPr/>
        </p:nvSpPr>
        <p:spPr>
          <a:xfrm>
            <a:off x="390873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5" name="椭圆 24"/>
          <p:cNvSpPr/>
          <p:nvPr/>
        </p:nvSpPr>
        <p:spPr>
          <a:xfrm>
            <a:off x="410270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6" name="椭圆 25"/>
          <p:cNvSpPr/>
          <p:nvPr/>
        </p:nvSpPr>
        <p:spPr>
          <a:xfrm>
            <a:off x="419969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7" name="椭圆 26"/>
          <p:cNvSpPr/>
          <p:nvPr/>
        </p:nvSpPr>
        <p:spPr>
          <a:xfrm>
            <a:off x="439366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8" name="椭圆 27"/>
          <p:cNvSpPr/>
          <p:nvPr/>
        </p:nvSpPr>
        <p:spPr>
          <a:xfrm>
            <a:off x="468462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9" name="椭圆 28"/>
          <p:cNvSpPr/>
          <p:nvPr/>
        </p:nvSpPr>
        <p:spPr>
          <a:xfrm>
            <a:off x="47816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0" name="椭圆 29"/>
          <p:cNvSpPr/>
          <p:nvPr/>
        </p:nvSpPr>
        <p:spPr>
          <a:xfrm>
            <a:off x="449064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1" name="椭圆 30"/>
          <p:cNvSpPr/>
          <p:nvPr/>
        </p:nvSpPr>
        <p:spPr>
          <a:xfrm>
            <a:off x="400571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2" name="椭圆 31"/>
          <p:cNvSpPr/>
          <p:nvPr/>
        </p:nvSpPr>
        <p:spPr>
          <a:xfrm>
            <a:off x="429667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3" name="椭圆 32"/>
          <p:cNvSpPr/>
          <p:nvPr/>
        </p:nvSpPr>
        <p:spPr>
          <a:xfrm>
            <a:off x="458763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4" name="椭圆 33"/>
          <p:cNvSpPr/>
          <p:nvPr/>
        </p:nvSpPr>
        <p:spPr>
          <a:xfrm>
            <a:off x="60072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5" name="椭圆 34"/>
          <p:cNvSpPr/>
          <p:nvPr/>
        </p:nvSpPr>
        <p:spPr>
          <a:xfrm>
            <a:off x="61907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6" name="椭圆 35"/>
          <p:cNvSpPr/>
          <p:nvPr/>
        </p:nvSpPr>
        <p:spPr>
          <a:xfrm>
            <a:off x="6282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7" name="椭圆 36"/>
          <p:cNvSpPr/>
          <p:nvPr/>
        </p:nvSpPr>
        <p:spPr>
          <a:xfrm>
            <a:off x="646610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8" name="椭圆 37"/>
          <p:cNvSpPr/>
          <p:nvPr/>
        </p:nvSpPr>
        <p:spPr>
          <a:xfrm>
            <a:off x="674144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9" name="椭圆 38"/>
          <p:cNvSpPr/>
          <p:nvPr/>
        </p:nvSpPr>
        <p:spPr>
          <a:xfrm>
            <a:off x="655788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0" name="椭圆 39"/>
          <p:cNvSpPr/>
          <p:nvPr/>
        </p:nvSpPr>
        <p:spPr>
          <a:xfrm>
            <a:off x="60989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1" name="椭圆 40"/>
          <p:cNvSpPr/>
          <p:nvPr/>
        </p:nvSpPr>
        <p:spPr>
          <a:xfrm>
            <a:off x="63743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2" name="椭圆 41"/>
          <p:cNvSpPr/>
          <p:nvPr/>
        </p:nvSpPr>
        <p:spPr>
          <a:xfrm>
            <a:off x="664966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3" name="椭圆 42"/>
          <p:cNvSpPr/>
          <p:nvPr/>
        </p:nvSpPr>
        <p:spPr>
          <a:xfrm>
            <a:off x="200697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4" name="椭圆 43"/>
          <p:cNvSpPr/>
          <p:nvPr/>
        </p:nvSpPr>
        <p:spPr>
          <a:xfrm>
            <a:off x="220265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5" name="椭圆 44"/>
          <p:cNvSpPr/>
          <p:nvPr/>
        </p:nvSpPr>
        <p:spPr>
          <a:xfrm>
            <a:off x="230049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6" name="椭圆 45"/>
          <p:cNvSpPr/>
          <p:nvPr/>
        </p:nvSpPr>
        <p:spPr>
          <a:xfrm>
            <a:off x="249617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7" name="椭圆 46"/>
          <p:cNvSpPr/>
          <p:nvPr/>
        </p:nvSpPr>
        <p:spPr>
          <a:xfrm>
            <a:off x="278970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8" name="椭圆 47"/>
          <p:cNvSpPr/>
          <p:nvPr/>
        </p:nvSpPr>
        <p:spPr>
          <a:xfrm>
            <a:off x="288754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9" name="椭圆 48"/>
          <p:cNvSpPr/>
          <p:nvPr/>
        </p:nvSpPr>
        <p:spPr>
          <a:xfrm>
            <a:off x="259401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0" name="椭圆 49"/>
          <p:cNvSpPr/>
          <p:nvPr/>
        </p:nvSpPr>
        <p:spPr>
          <a:xfrm>
            <a:off x="210481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1" name="椭圆 50"/>
          <p:cNvSpPr/>
          <p:nvPr/>
        </p:nvSpPr>
        <p:spPr>
          <a:xfrm>
            <a:off x="239833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2" name="椭圆 51"/>
          <p:cNvSpPr/>
          <p:nvPr/>
        </p:nvSpPr>
        <p:spPr>
          <a:xfrm>
            <a:off x="269186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3" name="椭圆 52"/>
          <p:cNvSpPr/>
          <p:nvPr/>
        </p:nvSpPr>
        <p:spPr>
          <a:xfrm>
            <a:off x="49755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4" name="椭圆 53"/>
          <p:cNvSpPr/>
          <p:nvPr/>
        </p:nvSpPr>
        <p:spPr>
          <a:xfrm>
            <a:off x="526653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5" name="椭圆 54"/>
          <p:cNvSpPr/>
          <p:nvPr/>
        </p:nvSpPr>
        <p:spPr>
          <a:xfrm>
            <a:off x="5169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6" name="椭圆 55"/>
          <p:cNvSpPr/>
          <p:nvPr/>
        </p:nvSpPr>
        <p:spPr>
          <a:xfrm>
            <a:off x="507256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7" name="椭圆 56"/>
          <p:cNvSpPr/>
          <p:nvPr/>
        </p:nvSpPr>
        <p:spPr>
          <a:xfrm>
            <a:off x="48785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Tree>
    <p:extLst>
      <p:ext uri="{BB962C8B-B14F-4D97-AF65-F5344CB8AC3E}">
        <p14:creationId xmlns:p14="http://schemas.microsoft.com/office/powerpoint/2010/main" val="298847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Transform</a:t>
            </a:r>
            <a:endParaRPr lang="zh-CN" altLang="en-US" dirty="0"/>
          </a:p>
        </p:txBody>
      </p:sp>
      <p:sp>
        <p:nvSpPr>
          <p:cNvPr id="3" name="内容占位符 2"/>
          <p:cNvSpPr>
            <a:spLocks noGrp="1"/>
          </p:cNvSpPr>
          <p:nvPr>
            <p:ph idx="1"/>
          </p:nvPr>
        </p:nvSpPr>
        <p:spPr/>
        <p:txBody>
          <a:bodyPr/>
          <a:lstStyle/>
          <a:p>
            <a:r>
              <a:rPr lang="zh-CN" altLang="en-US" dirty="0" smtClean="0"/>
              <a:t>大部分神经网络希望输入是固定大小的，通常就需要编写预处理代码</a:t>
            </a:r>
            <a:r>
              <a:rPr lang="en-US" altLang="zh-CN" dirty="0" smtClean="0"/>
              <a:t> </a:t>
            </a:r>
          </a:p>
          <a:p>
            <a:r>
              <a:rPr lang="zh-CN" altLang="en-US" dirty="0"/>
              <a:t>几</a:t>
            </a:r>
            <a:r>
              <a:rPr lang="zh-CN" altLang="en-US" dirty="0" smtClean="0"/>
              <a:t>个例子</a:t>
            </a:r>
            <a:r>
              <a:rPr lang="en-US" altLang="zh-CN" dirty="0" smtClean="0"/>
              <a:t>:</a:t>
            </a:r>
          </a:p>
          <a:p>
            <a:pPr lvl="1"/>
            <a:r>
              <a:rPr lang="en-US" altLang="zh-CN" dirty="0"/>
              <a:t>Rescale: </a:t>
            </a:r>
            <a:r>
              <a:rPr lang="zh-CN" altLang="en-US" dirty="0" smtClean="0"/>
              <a:t>缩放图片</a:t>
            </a:r>
            <a:endParaRPr lang="en-US" altLang="zh-CN" dirty="0"/>
          </a:p>
          <a:p>
            <a:pPr lvl="1"/>
            <a:r>
              <a:rPr lang="en-US" altLang="zh-CN" dirty="0" err="1"/>
              <a:t>RandomCrop</a:t>
            </a:r>
            <a:r>
              <a:rPr lang="en-US" altLang="zh-CN" dirty="0"/>
              <a:t>: </a:t>
            </a:r>
            <a:r>
              <a:rPr lang="zh-CN" altLang="en-US" dirty="0" smtClean="0"/>
              <a:t>随机裁剪，以达到数据增广</a:t>
            </a:r>
            <a:endParaRPr lang="en-US" altLang="zh-CN" dirty="0"/>
          </a:p>
          <a:p>
            <a:pPr lvl="1"/>
            <a:r>
              <a:rPr lang="en-US" altLang="zh-CN" dirty="0" err="1"/>
              <a:t>ToTensor</a:t>
            </a:r>
            <a:r>
              <a:rPr lang="en-US" altLang="zh-CN" dirty="0"/>
              <a:t>: </a:t>
            </a:r>
            <a:r>
              <a:rPr lang="zh-CN" altLang="en-US" dirty="0" smtClean="0"/>
              <a:t>将存储为</a:t>
            </a:r>
            <a:r>
              <a:rPr lang="en-US" altLang="zh-CN" dirty="0" err="1" smtClean="0"/>
              <a:t>Numpy</a:t>
            </a:r>
            <a:r>
              <a:rPr lang="zh-CN" altLang="en-US" dirty="0" smtClean="0"/>
              <a:t>格式的图像转化为</a:t>
            </a:r>
            <a:r>
              <a:rPr lang="en-US" altLang="zh-CN" dirty="0" smtClean="0"/>
              <a:t>Tensor</a:t>
            </a:r>
            <a:r>
              <a:rPr lang="zh-CN" altLang="en-US" dirty="0" smtClean="0"/>
              <a:t>，可能还会伴随着矩阵转置</a:t>
            </a:r>
            <a:endParaRPr lang="en-US" altLang="zh-CN" dirty="0" smtClean="0"/>
          </a:p>
          <a:p>
            <a:r>
              <a:rPr lang="en-US" altLang="zh-CN" dirty="0" smtClean="0"/>
              <a:t>Transform</a:t>
            </a:r>
            <a:r>
              <a:rPr lang="zh-CN" altLang="en-US" dirty="0" smtClean="0"/>
              <a:t>需要定义</a:t>
            </a:r>
            <a:r>
              <a:rPr lang="en-US" altLang="zh-CN" dirty="0" smtClean="0">
                <a:solidFill>
                  <a:srgbClr val="C00000"/>
                </a:solidFill>
              </a:rPr>
              <a:t>__</a:t>
            </a:r>
            <a:r>
              <a:rPr lang="en-US" altLang="zh-CN" dirty="0">
                <a:solidFill>
                  <a:srgbClr val="C00000"/>
                </a:solidFill>
              </a:rPr>
              <a:t>call__ </a:t>
            </a:r>
            <a:r>
              <a:rPr lang="zh-CN" altLang="en-US" dirty="0" smtClean="0"/>
              <a:t>函数，以使其对象可被调用</a:t>
            </a:r>
            <a:endParaRPr lang="en-US" altLang="zh-CN" dirty="0" smtClean="0"/>
          </a:p>
          <a:p>
            <a:r>
              <a:rPr lang="zh-CN" altLang="en-US" dirty="0"/>
              <a:t>多</a:t>
            </a:r>
            <a:r>
              <a:rPr lang="zh-CN" altLang="en-US" dirty="0" smtClean="0"/>
              <a:t>个</a:t>
            </a:r>
            <a:r>
              <a:rPr lang="en-US" altLang="zh-CN" dirty="0" smtClean="0"/>
              <a:t>Transform</a:t>
            </a:r>
            <a:r>
              <a:rPr lang="zh-CN" altLang="en-US" dirty="0" smtClean="0"/>
              <a:t>可以通过</a:t>
            </a:r>
            <a:r>
              <a:rPr lang="en-US" altLang="zh-CN" dirty="0" err="1" smtClean="0">
                <a:solidFill>
                  <a:srgbClr val="C00000"/>
                </a:solidFill>
              </a:rPr>
              <a:t>torchvision.transforms.Compose</a:t>
            </a:r>
            <a:r>
              <a:rPr lang="en-US" altLang="zh-CN" dirty="0" smtClean="0">
                <a:solidFill>
                  <a:srgbClr val="C00000"/>
                </a:solidFill>
              </a:rPr>
              <a:t> </a:t>
            </a:r>
            <a:r>
              <a:rPr lang="zh-CN" altLang="en-US" dirty="0" smtClean="0"/>
              <a:t>进行组合</a:t>
            </a:r>
            <a:endParaRPr lang="zh-CN" altLang="en-US" dirty="0"/>
          </a:p>
        </p:txBody>
      </p:sp>
      <p:sp>
        <p:nvSpPr>
          <p:cNvPr id="7" name="文本框 6"/>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solidFill>
              </a:rPr>
              <a:t>Tensors</a:t>
            </a:r>
            <a:endParaRPr lang="zh-CN" altLang="en-US" dirty="0">
              <a:solidFill>
                <a:schemeClr val="bg1"/>
              </a:solidFill>
            </a:endParaRPr>
          </a:p>
        </p:txBody>
      </p:sp>
      <p:sp>
        <p:nvSpPr>
          <p:cNvPr id="8" name="文本框 7"/>
          <p:cNvSpPr txBox="1"/>
          <p:nvPr/>
        </p:nvSpPr>
        <p:spPr>
          <a:xfrm>
            <a:off x="1931094" y="137160"/>
            <a:ext cx="1052917"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err="1"/>
              <a:t>Autograd</a:t>
            </a:r>
            <a:endParaRPr lang="zh-CN" altLang="en-US" dirty="0"/>
          </a:p>
        </p:txBody>
      </p:sp>
      <p:sp>
        <p:nvSpPr>
          <p:cNvPr id="9" name="文本框 8"/>
          <p:cNvSpPr txBox="1"/>
          <p:nvPr/>
        </p:nvSpPr>
        <p:spPr>
          <a:xfrm>
            <a:off x="7715285" y="137160"/>
            <a:ext cx="1262974" cy="369332"/>
          </a:xfrm>
          <a:prstGeom prst="rect">
            <a:avLst/>
          </a:prstGeom>
          <a:noFill/>
        </p:spPr>
        <p:txBody>
          <a:bodyPr wrap="none" rtlCol="0">
            <a:spAutoFit/>
          </a:bodyPr>
          <a:lstStyle/>
          <a:p>
            <a:r>
              <a:rPr lang="en-US" altLang="zh-CN" dirty="0" smtClean="0">
                <a:solidFill>
                  <a:schemeClr val="bg1">
                    <a:lumMod val="50000"/>
                  </a:schemeClr>
                </a:solidFill>
              </a:rPr>
              <a:t>Experiment</a:t>
            </a:r>
            <a:endParaRPr lang="zh-CN" altLang="en-US" dirty="0">
              <a:solidFill>
                <a:schemeClr val="bg1">
                  <a:lumMod val="50000"/>
                </a:schemeClr>
              </a:solidFill>
            </a:endParaRPr>
          </a:p>
        </p:txBody>
      </p:sp>
      <p:sp>
        <p:nvSpPr>
          <p:cNvPr id="10" name="文本框 9"/>
          <p:cNvSpPr txBox="1"/>
          <p:nvPr/>
        </p:nvSpPr>
        <p:spPr>
          <a:xfrm>
            <a:off x="3811603" y="137160"/>
            <a:ext cx="1066959"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a:t>Examples</a:t>
            </a:r>
            <a:endParaRPr lang="zh-CN" altLang="en-US" dirty="0"/>
          </a:p>
        </p:txBody>
      </p:sp>
      <p:sp>
        <p:nvSpPr>
          <p:cNvPr id="11" name="文本框 10"/>
          <p:cNvSpPr txBox="1"/>
          <p:nvPr/>
        </p:nvSpPr>
        <p:spPr>
          <a:xfrm>
            <a:off x="5904731" y="137160"/>
            <a:ext cx="1094980" cy="369332"/>
          </a:xfrm>
          <a:prstGeom prst="rect">
            <a:avLst/>
          </a:prstGeom>
          <a:noFill/>
        </p:spPr>
        <p:txBody>
          <a:bodyPr wrap="none" rtlCol="0">
            <a:spAutoFit/>
          </a:bodyPr>
          <a:lstStyle/>
          <a:p>
            <a:r>
              <a:rPr lang="en-US" altLang="zh-CN" dirty="0" smtClean="0">
                <a:solidFill>
                  <a:schemeClr val="bg1">
                    <a:lumMod val="50000"/>
                  </a:schemeClr>
                </a:solidFill>
              </a:rPr>
              <a:t>Extension</a:t>
            </a:r>
            <a:endParaRPr lang="zh-CN" altLang="en-US" dirty="0">
              <a:solidFill>
                <a:schemeClr val="bg1">
                  <a:lumMod val="50000"/>
                </a:schemeClr>
              </a:solidFill>
            </a:endParaRPr>
          </a:p>
        </p:txBody>
      </p:sp>
      <p:sp>
        <p:nvSpPr>
          <p:cNvPr id="12" name="椭圆 11"/>
          <p:cNvSpPr/>
          <p:nvPr/>
        </p:nvSpPr>
        <p:spPr>
          <a:xfrm>
            <a:off x="19202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3" name="椭圆 12"/>
          <p:cNvSpPr/>
          <p:nvPr/>
        </p:nvSpPr>
        <p:spPr>
          <a:xfrm>
            <a:off x="3877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4" name="椭圆 13"/>
          <p:cNvSpPr/>
          <p:nvPr/>
        </p:nvSpPr>
        <p:spPr>
          <a:xfrm>
            <a:off x="48554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5" name="椭圆 14"/>
          <p:cNvSpPr/>
          <p:nvPr/>
        </p:nvSpPr>
        <p:spPr>
          <a:xfrm>
            <a:off x="68122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6" name="椭圆 15"/>
          <p:cNvSpPr/>
          <p:nvPr/>
        </p:nvSpPr>
        <p:spPr>
          <a:xfrm>
            <a:off x="97475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7" name="椭圆 16"/>
          <p:cNvSpPr/>
          <p:nvPr/>
        </p:nvSpPr>
        <p:spPr>
          <a:xfrm>
            <a:off x="107259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8" name="椭圆 17"/>
          <p:cNvSpPr/>
          <p:nvPr/>
        </p:nvSpPr>
        <p:spPr>
          <a:xfrm>
            <a:off x="77907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9" name="椭圆 18"/>
          <p:cNvSpPr/>
          <p:nvPr/>
        </p:nvSpPr>
        <p:spPr>
          <a:xfrm>
            <a:off x="28986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0" name="椭圆 19"/>
          <p:cNvSpPr/>
          <p:nvPr/>
        </p:nvSpPr>
        <p:spPr>
          <a:xfrm>
            <a:off x="58338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1" name="椭圆 20"/>
          <p:cNvSpPr/>
          <p:nvPr/>
        </p:nvSpPr>
        <p:spPr>
          <a:xfrm>
            <a:off x="87691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2" name="椭圆 21"/>
          <p:cNvSpPr/>
          <p:nvPr/>
        </p:nvSpPr>
        <p:spPr>
          <a:xfrm>
            <a:off x="78183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3" name="椭圆 22"/>
          <p:cNvSpPr/>
          <p:nvPr/>
        </p:nvSpPr>
        <p:spPr>
          <a:xfrm>
            <a:off x="80018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4" name="椭圆 23"/>
          <p:cNvSpPr/>
          <p:nvPr/>
        </p:nvSpPr>
        <p:spPr>
          <a:xfrm>
            <a:off x="80936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5" name="椭圆 24"/>
          <p:cNvSpPr/>
          <p:nvPr/>
        </p:nvSpPr>
        <p:spPr>
          <a:xfrm>
            <a:off x="79100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6" name="椭圆 25"/>
          <p:cNvSpPr/>
          <p:nvPr/>
        </p:nvSpPr>
        <p:spPr>
          <a:xfrm>
            <a:off x="390873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7" name="椭圆 26"/>
          <p:cNvSpPr/>
          <p:nvPr/>
        </p:nvSpPr>
        <p:spPr>
          <a:xfrm>
            <a:off x="410270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8" name="椭圆 27"/>
          <p:cNvSpPr/>
          <p:nvPr/>
        </p:nvSpPr>
        <p:spPr>
          <a:xfrm>
            <a:off x="419969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9" name="椭圆 28"/>
          <p:cNvSpPr/>
          <p:nvPr/>
        </p:nvSpPr>
        <p:spPr>
          <a:xfrm>
            <a:off x="439366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0" name="椭圆 29"/>
          <p:cNvSpPr/>
          <p:nvPr/>
        </p:nvSpPr>
        <p:spPr>
          <a:xfrm>
            <a:off x="468462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1" name="椭圆 30"/>
          <p:cNvSpPr/>
          <p:nvPr/>
        </p:nvSpPr>
        <p:spPr>
          <a:xfrm>
            <a:off x="47816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2" name="椭圆 31"/>
          <p:cNvSpPr/>
          <p:nvPr/>
        </p:nvSpPr>
        <p:spPr>
          <a:xfrm>
            <a:off x="449064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3" name="椭圆 32"/>
          <p:cNvSpPr/>
          <p:nvPr/>
        </p:nvSpPr>
        <p:spPr>
          <a:xfrm>
            <a:off x="400571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4" name="椭圆 33"/>
          <p:cNvSpPr/>
          <p:nvPr/>
        </p:nvSpPr>
        <p:spPr>
          <a:xfrm>
            <a:off x="429667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5" name="椭圆 34"/>
          <p:cNvSpPr/>
          <p:nvPr/>
        </p:nvSpPr>
        <p:spPr>
          <a:xfrm>
            <a:off x="458763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6" name="椭圆 35"/>
          <p:cNvSpPr/>
          <p:nvPr/>
        </p:nvSpPr>
        <p:spPr>
          <a:xfrm>
            <a:off x="60072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7" name="椭圆 36"/>
          <p:cNvSpPr/>
          <p:nvPr/>
        </p:nvSpPr>
        <p:spPr>
          <a:xfrm>
            <a:off x="61907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8" name="椭圆 37"/>
          <p:cNvSpPr/>
          <p:nvPr/>
        </p:nvSpPr>
        <p:spPr>
          <a:xfrm>
            <a:off x="6282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9" name="椭圆 38"/>
          <p:cNvSpPr/>
          <p:nvPr/>
        </p:nvSpPr>
        <p:spPr>
          <a:xfrm>
            <a:off x="646610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0" name="椭圆 39"/>
          <p:cNvSpPr/>
          <p:nvPr/>
        </p:nvSpPr>
        <p:spPr>
          <a:xfrm>
            <a:off x="674144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1" name="椭圆 40"/>
          <p:cNvSpPr/>
          <p:nvPr/>
        </p:nvSpPr>
        <p:spPr>
          <a:xfrm>
            <a:off x="655788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2" name="椭圆 41"/>
          <p:cNvSpPr/>
          <p:nvPr/>
        </p:nvSpPr>
        <p:spPr>
          <a:xfrm>
            <a:off x="60989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3" name="椭圆 42"/>
          <p:cNvSpPr/>
          <p:nvPr/>
        </p:nvSpPr>
        <p:spPr>
          <a:xfrm>
            <a:off x="63743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4" name="椭圆 43"/>
          <p:cNvSpPr/>
          <p:nvPr/>
        </p:nvSpPr>
        <p:spPr>
          <a:xfrm>
            <a:off x="664966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5" name="椭圆 44"/>
          <p:cNvSpPr/>
          <p:nvPr/>
        </p:nvSpPr>
        <p:spPr>
          <a:xfrm>
            <a:off x="200697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6" name="椭圆 45"/>
          <p:cNvSpPr/>
          <p:nvPr/>
        </p:nvSpPr>
        <p:spPr>
          <a:xfrm>
            <a:off x="220265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7" name="椭圆 46"/>
          <p:cNvSpPr/>
          <p:nvPr/>
        </p:nvSpPr>
        <p:spPr>
          <a:xfrm>
            <a:off x="230049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8" name="椭圆 47"/>
          <p:cNvSpPr/>
          <p:nvPr/>
        </p:nvSpPr>
        <p:spPr>
          <a:xfrm>
            <a:off x="249617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9" name="椭圆 48"/>
          <p:cNvSpPr/>
          <p:nvPr/>
        </p:nvSpPr>
        <p:spPr>
          <a:xfrm>
            <a:off x="278970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0" name="椭圆 49"/>
          <p:cNvSpPr/>
          <p:nvPr/>
        </p:nvSpPr>
        <p:spPr>
          <a:xfrm>
            <a:off x="288754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1" name="椭圆 50"/>
          <p:cNvSpPr/>
          <p:nvPr/>
        </p:nvSpPr>
        <p:spPr>
          <a:xfrm>
            <a:off x="259401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2" name="椭圆 51"/>
          <p:cNvSpPr/>
          <p:nvPr/>
        </p:nvSpPr>
        <p:spPr>
          <a:xfrm>
            <a:off x="210481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3" name="椭圆 52"/>
          <p:cNvSpPr/>
          <p:nvPr/>
        </p:nvSpPr>
        <p:spPr>
          <a:xfrm>
            <a:off x="239833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4" name="椭圆 53"/>
          <p:cNvSpPr/>
          <p:nvPr/>
        </p:nvSpPr>
        <p:spPr>
          <a:xfrm>
            <a:off x="269186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5" name="椭圆 54"/>
          <p:cNvSpPr/>
          <p:nvPr/>
        </p:nvSpPr>
        <p:spPr>
          <a:xfrm>
            <a:off x="49755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6" name="椭圆 55"/>
          <p:cNvSpPr/>
          <p:nvPr/>
        </p:nvSpPr>
        <p:spPr>
          <a:xfrm>
            <a:off x="526653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7" name="椭圆 56"/>
          <p:cNvSpPr/>
          <p:nvPr/>
        </p:nvSpPr>
        <p:spPr>
          <a:xfrm>
            <a:off x="5169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8" name="椭圆 57"/>
          <p:cNvSpPr/>
          <p:nvPr/>
        </p:nvSpPr>
        <p:spPr>
          <a:xfrm>
            <a:off x="507256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9" name="椭圆 58"/>
          <p:cNvSpPr/>
          <p:nvPr/>
        </p:nvSpPr>
        <p:spPr>
          <a:xfrm>
            <a:off x="487859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Tree>
    <p:extLst>
      <p:ext uri="{BB962C8B-B14F-4D97-AF65-F5344CB8AC3E}">
        <p14:creationId xmlns:p14="http://schemas.microsoft.com/office/powerpoint/2010/main" val="124604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DataLoader</a:t>
            </a:r>
            <a:endParaRPr lang="zh-CN" altLang="en-US" dirty="0"/>
          </a:p>
        </p:txBody>
      </p:sp>
      <p:sp>
        <p:nvSpPr>
          <p:cNvPr id="3" name="内容占位符 2"/>
          <p:cNvSpPr>
            <a:spLocks noGrp="1"/>
          </p:cNvSpPr>
          <p:nvPr>
            <p:ph idx="1"/>
          </p:nvPr>
        </p:nvSpPr>
        <p:spPr/>
        <p:txBody>
          <a:bodyPr/>
          <a:lstStyle/>
          <a:p>
            <a:r>
              <a:rPr lang="en-US" altLang="zh-CN" dirty="0" err="1" smtClean="0"/>
              <a:t>torch.utils.data.DataLoader</a:t>
            </a:r>
            <a:r>
              <a:rPr lang="zh-CN" altLang="en-US" dirty="0" smtClean="0"/>
              <a:t>负责提供：</a:t>
            </a:r>
            <a:endParaRPr lang="en-US" altLang="zh-CN" dirty="0" smtClean="0"/>
          </a:p>
          <a:p>
            <a:pPr lvl="1"/>
            <a:r>
              <a:rPr lang="en-US" altLang="zh-CN" dirty="0" smtClean="0"/>
              <a:t>Batching</a:t>
            </a:r>
          </a:p>
          <a:p>
            <a:pPr lvl="1"/>
            <a:r>
              <a:rPr lang="en-US" altLang="zh-CN" dirty="0" smtClean="0"/>
              <a:t>Shuffling</a:t>
            </a:r>
          </a:p>
          <a:p>
            <a:pPr lvl="1"/>
            <a:r>
              <a:rPr lang="zh-CN" altLang="en-US" dirty="0"/>
              <a:t>多</a:t>
            </a:r>
            <a:r>
              <a:rPr lang="zh-CN" altLang="en-US" dirty="0" smtClean="0"/>
              <a:t>线程操作</a:t>
            </a:r>
            <a:endParaRPr lang="en-US" altLang="zh-CN" dirty="0" smtClean="0"/>
          </a:p>
          <a:p>
            <a:r>
              <a:rPr lang="zh-CN" altLang="en-US" dirty="0" smtClean="0"/>
              <a:t>通过</a:t>
            </a:r>
            <a:r>
              <a:rPr lang="en-US" altLang="zh-CN" dirty="0" smtClean="0"/>
              <a:t>enumerate</a:t>
            </a:r>
            <a:r>
              <a:rPr lang="zh-CN" altLang="en-US" dirty="0" smtClean="0"/>
              <a:t>获取批数据</a:t>
            </a: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b="33607"/>
          <a:stretch/>
        </p:blipFill>
        <p:spPr>
          <a:xfrm>
            <a:off x="764965" y="3943379"/>
            <a:ext cx="7632000" cy="2568856"/>
          </a:xfrm>
          <a:prstGeom prst="rect">
            <a:avLst/>
          </a:prstGeom>
        </p:spPr>
      </p:pic>
      <p:sp>
        <p:nvSpPr>
          <p:cNvPr id="5" name="文本框 4"/>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solidFill>
              </a:rPr>
              <a:t>Tensors</a:t>
            </a:r>
            <a:endParaRPr lang="zh-CN" altLang="en-US" dirty="0">
              <a:solidFill>
                <a:schemeClr val="bg1"/>
              </a:solidFill>
            </a:endParaRPr>
          </a:p>
        </p:txBody>
      </p:sp>
      <p:sp>
        <p:nvSpPr>
          <p:cNvPr id="6" name="文本框 5"/>
          <p:cNvSpPr txBox="1"/>
          <p:nvPr/>
        </p:nvSpPr>
        <p:spPr>
          <a:xfrm>
            <a:off x="1931094" y="137160"/>
            <a:ext cx="1052917"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err="1"/>
              <a:t>Autograd</a:t>
            </a:r>
            <a:endParaRPr lang="zh-CN" altLang="en-US" dirty="0"/>
          </a:p>
        </p:txBody>
      </p:sp>
      <p:sp>
        <p:nvSpPr>
          <p:cNvPr id="7" name="文本框 6"/>
          <p:cNvSpPr txBox="1"/>
          <p:nvPr/>
        </p:nvSpPr>
        <p:spPr>
          <a:xfrm>
            <a:off x="7715285" y="137160"/>
            <a:ext cx="1262974" cy="369332"/>
          </a:xfrm>
          <a:prstGeom prst="rect">
            <a:avLst/>
          </a:prstGeom>
          <a:noFill/>
        </p:spPr>
        <p:txBody>
          <a:bodyPr wrap="none" rtlCol="0">
            <a:spAutoFit/>
          </a:bodyPr>
          <a:lstStyle/>
          <a:p>
            <a:r>
              <a:rPr lang="en-US" altLang="zh-CN" dirty="0" smtClean="0">
                <a:solidFill>
                  <a:schemeClr val="bg1">
                    <a:lumMod val="50000"/>
                  </a:schemeClr>
                </a:solidFill>
              </a:rPr>
              <a:t>Experiment</a:t>
            </a:r>
            <a:endParaRPr lang="zh-CN" altLang="en-US" dirty="0">
              <a:solidFill>
                <a:schemeClr val="bg1">
                  <a:lumMod val="50000"/>
                </a:schemeClr>
              </a:solidFill>
            </a:endParaRPr>
          </a:p>
        </p:txBody>
      </p:sp>
      <p:sp>
        <p:nvSpPr>
          <p:cNvPr id="8" name="文本框 7"/>
          <p:cNvSpPr txBox="1"/>
          <p:nvPr/>
        </p:nvSpPr>
        <p:spPr>
          <a:xfrm>
            <a:off x="3811603" y="137160"/>
            <a:ext cx="1066959" cy="369332"/>
          </a:xfrm>
          <a:prstGeom prst="rect">
            <a:avLst/>
          </a:prstGeom>
          <a:noFill/>
        </p:spPr>
        <p:txBody>
          <a:bodyPr wrap="none" rtlCol="0">
            <a:spAutoFit/>
          </a:bodyPr>
          <a:lstStyle/>
          <a:p>
            <a:r>
              <a:rPr lang="en-US" altLang="zh-CN" dirty="0">
                <a:solidFill>
                  <a:schemeClr val="bg1"/>
                </a:solidFill>
              </a:rPr>
              <a:t>Examples</a:t>
            </a:r>
            <a:endParaRPr lang="zh-CN" altLang="en-US" dirty="0">
              <a:solidFill>
                <a:schemeClr val="bg1"/>
              </a:solidFill>
            </a:endParaRPr>
          </a:p>
        </p:txBody>
      </p:sp>
      <p:sp>
        <p:nvSpPr>
          <p:cNvPr id="9" name="文本框 8"/>
          <p:cNvSpPr txBox="1"/>
          <p:nvPr/>
        </p:nvSpPr>
        <p:spPr>
          <a:xfrm>
            <a:off x="5904731" y="137160"/>
            <a:ext cx="1094980" cy="369332"/>
          </a:xfrm>
          <a:prstGeom prst="rect">
            <a:avLst/>
          </a:prstGeom>
          <a:noFill/>
        </p:spPr>
        <p:txBody>
          <a:bodyPr wrap="none" rtlCol="0">
            <a:spAutoFit/>
          </a:bodyPr>
          <a:lstStyle/>
          <a:p>
            <a:r>
              <a:rPr lang="en-US" altLang="zh-CN" dirty="0" smtClean="0">
                <a:solidFill>
                  <a:schemeClr val="bg1">
                    <a:lumMod val="50000"/>
                  </a:schemeClr>
                </a:solidFill>
              </a:rPr>
              <a:t>Extension</a:t>
            </a:r>
            <a:endParaRPr lang="zh-CN" altLang="en-US" dirty="0">
              <a:solidFill>
                <a:schemeClr val="bg1">
                  <a:lumMod val="50000"/>
                </a:schemeClr>
              </a:solidFill>
            </a:endParaRPr>
          </a:p>
        </p:txBody>
      </p:sp>
      <p:sp>
        <p:nvSpPr>
          <p:cNvPr id="10" name="椭圆 9"/>
          <p:cNvSpPr/>
          <p:nvPr/>
        </p:nvSpPr>
        <p:spPr>
          <a:xfrm>
            <a:off x="19202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 name="椭圆 10"/>
          <p:cNvSpPr/>
          <p:nvPr/>
        </p:nvSpPr>
        <p:spPr>
          <a:xfrm>
            <a:off x="3877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2" name="椭圆 11"/>
          <p:cNvSpPr/>
          <p:nvPr/>
        </p:nvSpPr>
        <p:spPr>
          <a:xfrm>
            <a:off x="48554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3" name="椭圆 12"/>
          <p:cNvSpPr/>
          <p:nvPr/>
        </p:nvSpPr>
        <p:spPr>
          <a:xfrm>
            <a:off x="68122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4" name="椭圆 13"/>
          <p:cNvSpPr/>
          <p:nvPr/>
        </p:nvSpPr>
        <p:spPr>
          <a:xfrm>
            <a:off x="97475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5" name="椭圆 14"/>
          <p:cNvSpPr/>
          <p:nvPr/>
        </p:nvSpPr>
        <p:spPr>
          <a:xfrm>
            <a:off x="107259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6" name="椭圆 15"/>
          <p:cNvSpPr/>
          <p:nvPr/>
        </p:nvSpPr>
        <p:spPr>
          <a:xfrm>
            <a:off x="77907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7" name="椭圆 16"/>
          <p:cNvSpPr/>
          <p:nvPr/>
        </p:nvSpPr>
        <p:spPr>
          <a:xfrm>
            <a:off x="28986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8" name="椭圆 17"/>
          <p:cNvSpPr/>
          <p:nvPr/>
        </p:nvSpPr>
        <p:spPr>
          <a:xfrm>
            <a:off x="58338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9" name="椭圆 18"/>
          <p:cNvSpPr/>
          <p:nvPr/>
        </p:nvSpPr>
        <p:spPr>
          <a:xfrm>
            <a:off x="87691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0" name="椭圆 19"/>
          <p:cNvSpPr/>
          <p:nvPr/>
        </p:nvSpPr>
        <p:spPr>
          <a:xfrm>
            <a:off x="78183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1" name="椭圆 20"/>
          <p:cNvSpPr/>
          <p:nvPr/>
        </p:nvSpPr>
        <p:spPr>
          <a:xfrm>
            <a:off x="80018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2" name="椭圆 21"/>
          <p:cNvSpPr/>
          <p:nvPr/>
        </p:nvSpPr>
        <p:spPr>
          <a:xfrm>
            <a:off x="80936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3" name="椭圆 22"/>
          <p:cNvSpPr/>
          <p:nvPr/>
        </p:nvSpPr>
        <p:spPr>
          <a:xfrm>
            <a:off x="79100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4" name="椭圆 23"/>
          <p:cNvSpPr/>
          <p:nvPr/>
        </p:nvSpPr>
        <p:spPr>
          <a:xfrm>
            <a:off x="390873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5" name="椭圆 24"/>
          <p:cNvSpPr/>
          <p:nvPr/>
        </p:nvSpPr>
        <p:spPr>
          <a:xfrm>
            <a:off x="410270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6" name="椭圆 25"/>
          <p:cNvSpPr/>
          <p:nvPr/>
        </p:nvSpPr>
        <p:spPr>
          <a:xfrm>
            <a:off x="419969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7" name="椭圆 26"/>
          <p:cNvSpPr/>
          <p:nvPr/>
        </p:nvSpPr>
        <p:spPr>
          <a:xfrm>
            <a:off x="439366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8" name="椭圆 27"/>
          <p:cNvSpPr/>
          <p:nvPr/>
        </p:nvSpPr>
        <p:spPr>
          <a:xfrm>
            <a:off x="468462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9" name="椭圆 28"/>
          <p:cNvSpPr/>
          <p:nvPr/>
        </p:nvSpPr>
        <p:spPr>
          <a:xfrm>
            <a:off x="47816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0" name="椭圆 29"/>
          <p:cNvSpPr/>
          <p:nvPr/>
        </p:nvSpPr>
        <p:spPr>
          <a:xfrm>
            <a:off x="449064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1" name="椭圆 30"/>
          <p:cNvSpPr/>
          <p:nvPr/>
        </p:nvSpPr>
        <p:spPr>
          <a:xfrm>
            <a:off x="400571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2" name="椭圆 31"/>
          <p:cNvSpPr/>
          <p:nvPr/>
        </p:nvSpPr>
        <p:spPr>
          <a:xfrm>
            <a:off x="429667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3" name="椭圆 32"/>
          <p:cNvSpPr/>
          <p:nvPr/>
        </p:nvSpPr>
        <p:spPr>
          <a:xfrm>
            <a:off x="458763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4" name="椭圆 33"/>
          <p:cNvSpPr/>
          <p:nvPr/>
        </p:nvSpPr>
        <p:spPr>
          <a:xfrm>
            <a:off x="60072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5" name="椭圆 34"/>
          <p:cNvSpPr/>
          <p:nvPr/>
        </p:nvSpPr>
        <p:spPr>
          <a:xfrm>
            <a:off x="61907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6" name="椭圆 35"/>
          <p:cNvSpPr/>
          <p:nvPr/>
        </p:nvSpPr>
        <p:spPr>
          <a:xfrm>
            <a:off x="6282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7" name="椭圆 36"/>
          <p:cNvSpPr/>
          <p:nvPr/>
        </p:nvSpPr>
        <p:spPr>
          <a:xfrm>
            <a:off x="646610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8" name="椭圆 37"/>
          <p:cNvSpPr/>
          <p:nvPr/>
        </p:nvSpPr>
        <p:spPr>
          <a:xfrm>
            <a:off x="674144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9" name="椭圆 38"/>
          <p:cNvSpPr/>
          <p:nvPr/>
        </p:nvSpPr>
        <p:spPr>
          <a:xfrm>
            <a:off x="655788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0" name="椭圆 39"/>
          <p:cNvSpPr/>
          <p:nvPr/>
        </p:nvSpPr>
        <p:spPr>
          <a:xfrm>
            <a:off x="60989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1" name="椭圆 40"/>
          <p:cNvSpPr/>
          <p:nvPr/>
        </p:nvSpPr>
        <p:spPr>
          <a:xfrm>
            <a:off x="63743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2" name="椭圆 41"/>
          <p:cNvSpPr/>
          <p:nvPr/>
        </p:nvSpPr>
        <p:spPr>
          <a:xfrm>
            <a:off x="664966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3" name="椭圆 42"/>
          <p:cNvSpPr/>
          <p:nvPr/>
        </p:nvSpPr>
        <p:spPr>
          <a:xfrm>
            <a:off x="200697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4" name="椭圆 43"/>
          <p:cNvSpPr/>
          <p:nvPr/>
        </p:nvSpPr>
        <p:spPr>
          <a:xfrm>
            <a:off x="220265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5" name="椭圆 44"/>
          <p:cNvSpPr/>
          <p:nvPr/>
        </p:nvSpPr>
        <p:spPr>
          <a:xfrm>
            <a:off x="230049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6" name="椭圆 45"/>
          <p:cNvSpPr/>
          <p:nvPr/>
        </p:nvSpPr>
        <p:spPr>
          <a:xfrm>
            <a:off x="249617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7" name="椭圆 46"/>
          <p:cNvSpPr/>
          <p:nvPr/>
        </p:nvSpPr>
        <p:spPr>
          <a:xfrm>
            <a:off x="278970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8" name="椭圆 47"/>
          <p:cNvSpPr/>
          <p:nvPr/>
        </p:nvSpPr>
        <p:spPr>
          <a:xfrm>
            <a:off x="288754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9" name="椭圆 48"/>
          <p:cNvSpPr/>
          <p:nvPr/>
        </p:nvSpPr>
        <p:spPr>
          <a:xfrm>
            <a:off x="259401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0" name="椭圆 49"/>
          <p:cNvSpPr/>
          <p:nvPr/>
        </p:nvSpPr>
        <p:spPr>
          <a:xfrm>
            <a:off x="210481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1" name="椭圆 50"/>
          <p:cNvSpPr/>
          <p:nvPr/>
        </p:nvSpPr>
        <p:spPr>
          <a:xfrm>
            <a:off x="239833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2" name="椭圆 51"/>
          <p:cNvSpPr/>
          <p:nvPr/>
        </p:nvSpPr>
        <p:spPr>
          <a:xfrm>
            <a:off x="269186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3" name="椭圆 52"/>
          <p:cNvSpPr/>
          <p:nvPr/>
        </p:nvSpPr>
        <p:spPr>
          <a:xfrm>
            <a:off x="497557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4" name="椭圆 53"/>
          <p:cNvSpPr/>
          <p:nvPr/>
        </p:nvSpPr>
        <p:spPr>
          <a:xfrm>
            <a:off x="526653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5" name="椭圆 54"/>
          <p:cNvSpPr/>
          <p:nvPr/>
        </p:nvSpPr>
        <p:spPr>
          <a:xfrm>
            <a:off x="5169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6" name="椭圆 55"/>
          <p:cNvSpPr/>
          <p:nvPr/>
        </p:nvSpPr>
        <p:spPr>
          <a:xfrm>
            <a:off x="507256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7" name="椭圆 56"/>
          <p:cNvSpPr/>
          <p:nvPr/>
        </p:nvSpPr>
        <p:spPr>
          <a:xfrm>
            <a:off x="487859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Tree>
    <p:extLst>
      <p:ext uri="{BB962C8B-B14F-4D97-AF65-F5344CB8AC3E}">
        <p14:creationId xmlns:p14="http://schemas.microsoft.com/office/powerpoint/2010/main" val="1789606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torch.optim</a:t>
            </a:r>
            <a:endParaRPr lang="zh-CN" altLang="en-US" dirty="0"/>
          </a:p>
        </p:txBody>
      </p:sp>
      <p:sp>
        <p:nvSpPr>
          <p:cNvPr id="3" name="内容占位符 2"/>
          <p:cNvSpPr>
            <a:spLocks noGrp="1"/>
          </p:cNvSpPr>
          <p:nvPr>
            <p:ph idx="1"/>
          </p:nvPr>
        </p:nvSpPr>
        <p:spPr/>
        <p:txBody>
          <a:bodyPr/>
          <a:lstStyle/>
          <a:p>
            <a:r>
              <a:rPr lang="zh-CN" altLang="en-US" dirty="0" smtClean="0"/>
              <a:t>最优化方法：</a:t>
            </a:r>
            <a:r>
              <a:rPr lang="en-US" altLang="zh-CN" dirty="0">
                <a:hlinkClick r:id="rId2"/>
              </a:rPr>
              <a:t>https://www.bilibili.com/video/av15997678/?</a:t>
            </a:r>
            <a:r>
              <a:rPr lang="en-US" altLang="zh-CN" dirty="0" smtClean="0">
                <a:hlinkClick r:id="rId2"/>
              </a:rPr>
              <a:t>p=16</a:t>
            </a:r>
            <a:endParaRPr lang="en-US" altLang="zh-CN" dirty="0" smtClean="0"/>
          </a:p>
          <a:p>
            <a:endParaRPr lang="en-US" altLang="zh-CN" b="1" dirty="0" smtClean="0"/>
          </a:p>
          <a:p>
            <a:r>
              <a:rPr lang="zh-CN" altLang="en-US" dirty="0" smtClean="0"/>
              <a:t>其他参考资料：</a:t>
            </a:r>
            <a:r>
              <a:rPr lang="en-US" altLang="zh-CN" dirty="0" smtClean="0"/>
              <a:t>An </a:t>
            </a:r>
            <a:r>
              <a:rPr lang="en-US" altLang="zh-CN" dirty="0"/>
              <a:t>overview of gradient descent optimization </a:t>
            </a:r>
            <a:r>
              <a:rPr lang="en-US" altLang="zh-CN" dirty="0" smtClean="0"/>
              <a:t>algorithms</a:t>
            </a:r>
            <a:r>
              <a:rPr lang="zh-CN" altLang="en-US" b="1" dirty="0" smtClean="0"/>
              <a:t>（</a:t>
            </a:r>
            <a:r>
              <a:rPr lang="en-US" altLang="zh-CN" dirty="0" smtClean="0">
                <a:hlinkClick r:id="rId3"/>
              </a:rPr>
              <a:t>http</a:t>
            </a:r>
            <a:r>
              <a:rPr lang="en-US" altLang="zh-CN" dirty="0">
                <a:hlinkClick r:id="rId3"/>
              </a:rPr>
              <a:t>://</a:t>
            </a:r>
            <a:r>
              <a:rPr lang="en-US" altLang="zh-CN" dirty="0" smtClean="0">
                <a:hlinkClick r:id="rId3"/>
              </a:rPr>
              <a:t>ruder.io/optimizing-gradient-descent/index.html</a:t>
            </a:r>
            <a:r>
              <a:rPr lang="zh-CN" altLang="en-US" b="1" dirty="0"/>
              <a:t>）</a:t>
            </a:r>
            <a:endParaRPr lang="en-US" altLang="zh-CN" dirty="0"/>
          </a:p>
          <a:p>
            <a:endParaRPr lang="zh-CN" altLang="en-US" dirty="0"/>
          </a:p>
        </p:txBody>
      </p:sp>
      <p:sp>
        <p:nvSpPr>
          <p:cNvPr id="4" name="文本框 3"/>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solidFill>
              </a:rPr>
              <a:t>Tensors</a:t>
            </a:r>
            <a:endParaRPr lang="zh-CN" altLang="en-US" dirty="0">
              <a:solidFill>
                <a:schemeClr val="bg1"/>
              </a:solidFill>
            </a:endParaRPr>
          </a:p>
        </p:txBody>
      </p:sp>
      <p:sp>
        <p:nvSpPr>
          <p:cNvPr id="5" name="文本框 4"/>
          <p:cNvSpPr txBox="1"/>
          <p:nvPr/>
        </p:nvSpPr>
        <p:spPr>
          <a:xfrm>
            <a:off x="1931094" y="137160"/>
            <a:ext cx="1052917"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err="1"/>
              <a:t>Autograd</a:t>
            </a:r>
            <a:endParaRPr lang="zh-CN" altLang="en-US" dirty="0"/>
          </a:p>
        </p:txBody>
      </p:sp>
      <p:sp>
        <p:nvSpPr>
          <p:cNvPr id="6" name="文本框 5"/>
          <p:cNvSpPr txBox="1"/>
          <p:nvPr/>
        </p:nvSpPr>
        <p:spPr>
          <a:xfrm>
            <a:off x="7715285" y="137160"/>
            <a:ext cx="1262974" cy="369332"/>
          </a:xfrm>
          <a:prstGeom prst="rect">
            <a:avLst/>
          </a:prstGeom>
          <a:noFill/>
        </p:spPr>
        <p:txBody>
          <a:bodyPr wrap="none" rtlCol="0">
            <a:spAutoFit/>
          </a:bodyPr>
          <a:lstStyle/>
          <a:p>
            <a:r>
              <a:rPr lang="en-US" altLang="zh-CN" dirty="0" smtClean="0">
                <a:solidFill>
                  <a:schemeClr val="bg1">
                    <a:lumMod val="50000"/>
                  </a:schemeClr>
                </a:solidFill>
              </a:rPr>
              <a:t>Experiment</a:t>
            </a:r>
            <a:endParaRPr lang="zh-CN" altLang="en-US" dirty="0">
              <a:solidFill>
                <a:schemeClr val="bg1">
                  <a:lumMod val="50000"/>
                </a:schemeClr>
              </a:solidFill>
            </a:endParaRPr>
          </a:p>
        </p:txBody>
      </p:sp>
      <p:sp>
        <p:nvSpPr>
          <p:cNvPr id="7" name="文本框 6"/>
          <p:cNvSpPr txBox="1"/>
          <p:nvPr/>
        </p:nvSpPr>
        <p:spPr>
          <a:xfrm>
            <a:off x="3811603" y="137160"/>
            <a:ext cx="1066959" cy="369332"/>
          </a:xfrm>
          <a:prstGeom prst="rect">
            <a:avLst/>
          </a:prstGeom>
          <a:noFill/>
        </p:spPr>
        <p:txBody>
          <a:bodyPr wrap="none" rtlCol="0">
            <a:spAutoFit/>
          </a:bodyPr>
          <a:lstStyle/>
          <a:p>
            <a:r>
              <a:rPr lang="en-US" altLang="zh-CN" dirty="0">
                <a:solidFill>
                  <a:schemeClr val="bg1"/>
                </a:solidFill>
              </a:rPr>
              <a:t>Examples</a:t>
            </a:r>
            <a:endParaRPr lang="zh-CN" altLang="en-US" dirty="0">
              <a:solidFill>
                <a:schemeClr val="bg1"/>
              </a:solidFill>
            </a:endParaRPr>
          </a:p>
        </p:txBody>
      </p:sp>
      <p:sp>
        <p:nvSpPr>
          <p:cNvPr id="8" name="文本框 7"/>
          <p:cNvSpPr txBox="1"/>
          <p:nvPr/>
        </p:nvSpPr>
        <p:spPr>
          <a:xfrm>
            <a:off x="5904731" y="137160"/>
            <a:ext cx="1094980" cy="369332"/>
          </a:xfrm>
          <a:prstGeom prst="rect">
            <a:avLst/>
          </a:prstGeom>
          <a:noFill/>
        </p:spPr>
        <p:txBody>
          <a:bodyPr wrap="none" rtlCol="0">
            <a:spAutoFit/>
          </a:bodyPr>
          <a:lstStyle/>
          <a:p>
            <a:r>
              <a:rPr lang="en-US" altLang="zh-CN" dirty="0" smtClean="0">
                <a:solidFill>
                  <a:schemeClr val="bg1">
                    <a:lumMod val="50000"/>
                  </a:schemeClr>
                </a:solidFill>
              </a:rPr>
              <a:t>Extension</a:t>
            </a:r>
            <a:endParaRPr lang="zh-CN" altLang="en-US" dirty="0">
              <a:solidFill>
                <a:schemeClr val="bg1">
                  <a:lumMod val="50000"/>
                </a:schemeClr>
              </a:solidFill>
            </a:endParaRPr>
          </a:p>
        </p:txBody>
      </p:sp>
      <p:sp>
        <p:nvSpPr>
          <p:cNvPr id="9" name="椭圆 8"/>
          <p:cNvSpPr/>
          <p:nvPr/>
        </p:nvSpPr>
        <p:spPr>
          <a:xfrm>
            <a:off x="19202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 name="椭圆 9"/>
          <p:cNvSpPr/>
          <p:nvPr/>
        </p:nvSpPr>
        <p:spPr>
          <a:xfrm>
            <a:off x="3877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 name="椭圆 10"/>
          <p:cNvSpPr/>
          <p:nvPr/>
        </p:nvSpPr>
        <p:spPr>
          <a:xfrm>
            <a:off x="48554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2" name="椭圆 11"/>
          <p:cNvSpPr/>
          <p:nvPr/>
        </p:nvSpPr>
        <p:spPr>
          <a:xfrm>
            <a:off x="68122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3" name="椭圆 12"/>
          <p:cNvSpPr/>
          <p:nvPr/>
        </p:nvSpPr>
        <p:spPr>
          <a:xfrm>
            <a:off x="97475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4" name="椭圆 13"/>
          <p:cNvSpPr/>
          <p:nvPr/>
        </p:nvSpPr>
        <p:spPr>
          <a:xfrm>
            <a:off x="107259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5" name="椭圆 14"/>
          <p:cNvSpPr/>
          <p:nvPr/>
        </p:nvSpPr>
        <p:spPr>
          <a:xfrm>
            <a:off x="77907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6" name="椭圆 15"/>
          <p:cNvSpPr/>
          <p:nvPr/>
        </p:nvSpPr>
        <p:spPr>
          <a:xfrm>
            <a:off x="28986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7" name="椭圆 16"/>
          <p:cNvSpPr/>
          <p:nvPr/>
        </p:nvSpPr>
        <p:spPr>
          <a:xfrm>
            <a:off x="58338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8" name="椭圆 17"/>
          <p:cNvSpPr/>
          <p:nvPr/>
        </p:nvSpPr>
        <p:spPr>
          <a:xfrm>
            <a:off x="87691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9" name="椭圆 18"/>
          <p:cNvSpPr/>
          <p:nvPr/>
        </p:nvSpPr>
        <p:spPr>
          <a:xfrm>
            <a:off x="78183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0" name="椭圆 19"/>
          <p:cNvSpPr/>
          <p:nvPr/>
        </p:nvSpPr>
        <p:spPr>
          <a:xfrm>
            <a:off x="80018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1" name="椭圆 20"/>
          <p:cNvSpPr/>
          <p:nvPr/>
        </p:nvSpPr>
        <p:spPr>
          <a:xfrm>
            <a:off x="80936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2" name="椭圆 21"/>
          <p:cNvSpPr/>
          <p:nvPr/>
        </p:nvSpPr>
        <p:spPr>
          <a:xfrm>
            <a:off x="79100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3" name="椭圆 22"/>
          <p:cNvSpPr/>
          <p:nvPr/>
        </p:nvSpPr>
        <p:spPr>
          <a:xfrm>
            <a:off x="390873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4" name="椭圆 23"/>
          <p:cNvSpPr/>
          <p:nvPr/>
        </p:nvSpPr>
        <p:spPr>
          <a:xfrm>
            <a:off x="410270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5" name="椭圆 24"/>
          <p:cNvSpPr/>
          <p:nvPr/>
        </p:nvSpPr>
        <p:spPr>
          <a:xfrm>
            <a:off x="419969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6" name="椭圆 25"/>
          <p:cNvSpPr/>
          <p:nvPr/>
        </p:nvSpPr>
        <p:spPr>
          <a:xfrm>
            <a:off x="439366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7" name="椭圆 26"/>
          <p:cNvSpPr/>
          <p:nvPr/>
        </p:nvSpPr>
        <p:spPr>
          <a:xfrm>
            <a:off x="468462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8" name="椭圆 27"/>
          <p:cNvSpPr/>
          <p:nvPr/>
        </p:nvSpPr>
        <p:spPr>
          <a:xfrm>
            <a:off x="47816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9" name="椭圆 28"/>
          <p:cNvSpPr/>
          <p:nvPr/>
        </p:nvSpPr>
        <p:spPr>
          <a:xfrm>
            <a:off x="449064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0" name="椭圆 29"/>
          <p:cNvSpPr/>
          <p:nvPr/>
        </p:nvSpPr>
        <p:spPr>
          <a:xfrm>
            <a:off x="400571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1" name="椭圆 30"/>
          <p:cNvSpPr/>
          <p:nvPr/>
        </p:nvSpPr>
        <p:spPr>
          <a:xfrm>
            <a:off x="429667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2" name="椭圆 31"/>
          <p:cNvSpPr/>
          <p:nvPr/>
        </p:nvSpPr>
        <p:spPr>
          <a:xfrm>
            <a:off x="458763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3" name="椭圆 32"/>
          <p:cNvSpPr/>
          <p:nvPr/>
        </p:nvSpPr>
        <p:spPr>
          <a:xfrm>
            <a:off x="60072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4" name="椭圆 33"/>
          <p:cNvSpPr/>
          <p:nvPr/>
        </p:nvSpPr>
        <p:spPr>
          <a:xfrm>
            <a:off x="61907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5" name="椭圆 34"/>
          <p:cNvSpPr/>
          <p:nvPr/>
        </p:nvSpPr>
        <p:spPr>
          <a:xfrm>
            <a:off x="6282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6" name="椭圆 35"/>
          <p:cNvSpPr/>
          <p:nvPr/>
        </p:nvSpPr>
        <p:spPr>
          <a:xfrm>
            <a:off x="646610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7" name="椭圆 36"/>
          <p:cNvSpPr/>
          <p:nvPr/>
        </p:nvSpPr>
        <p:spPr>
          <a:xfrm>
            <a:off x="674144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8" name="椭圆 37"/>
          <p:cNvSpPr/>
          <p:nvPr/>
        </p:nvSpPr>
        <p:spPr>
          <a:xfrm>
            <a:off x="655788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9" name="椭圆 38"/>
          <p:cNvSpPr/>
          <p:nvPr/>
        </p:nvSpPr>
        <p:spPr>
          <a:xfrm>
            <a:off x="60989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0" name="椭圆 39"/>
          <p:cNvSpPr/>
          <p:nvPr/>
        </p:nvSpPr>
        <p:spPr>
          <a:xfrm>
            <a:off x="63743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1" name="椭圆 40"/>
          <p:cNvSpPr/>
          <p:nvPr/>
        </p:nvSpPr>
        <p:spPr>
          <a:xfrm>
            <a:off x="664966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2" name="椭圆 41"/>
          <p:cNvSpPr/>
          <p:nvPr/>
        </p:nvSpPr>
        <p:spPr>
          <a:xfrm>
            <a:off x="200697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3" name="椭圆 42"/>
          <p:cNvSpPr/>
          <p:nvPr/>
        </p:nvSpPr>
        <p:spPr>
          <a:xfrm>
            <a:off x="220265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4" name="椭圆 43"/>
          <p:cNvSpPr/>
          <p:nvPr/>
        </p:nvSpPr>
        <p:spPr>
          <a:xfrm>
            <a:off x="230049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5" name="椭圆 44"/>
          <p:cNvSpPr/>
          <p:nvPr/>
        </p:nvSpPr>
        <p:spPr>
          <a:xfrm>
            <a:off x="249617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6" name="椭圆 45"/>
          <p:cNvSpPr/>
          <p:nvPr/>
        </p:nvSpPr>
        <p:spPr>
          <a:xfrm>
            <a:off x="278970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7" name="椭圆 46"/>
          <p:cNvSpPr/>
          <p:nvPr/>
        </p:nvSpPr>
        <p:spPr>
          <a:xfrm>
            <a:off x="288754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8" name="椭圆 47"/>
          <p:cNvSpPr/>
          <p:nvPr/>
        </p:nvSpPr>
        <p:spPr>
          <a:xfrm>
            <a:off x="259401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9" name="椭圆 48"/>
          <p:cNvSpPr/>
          <p:nvPr/>
        </p:nvSpPr>
        <p:spPr>
          <a:xfrm>
            <a:off x="210481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0" name="椭圆 49"/>
          <p:cNvSpPr/>
          <p:nvPr/>
        </p:nvSpPr>
        <p:spPr>
          <a:xfrm>
            <a:off x="239833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1" name="椭圆 50"/>
          <p:cNvSpPr/>
          <p:nvPr/>
        </p:nvSpPr>
        <p:spPr>
          <a:xfrm>
            <a:off x="269186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2" name="椭圆 51"/>
          <p:cNvSpPr/>
          <p:nvPr/>
        </p:nvSpPr>
        <p:spPr>
          <a:xfrm>
            <a:off x="497557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3" name="椭圆 52"/>
          <p:cNvSpPr/>
          <p:nvPr/>
        </p:nvSpPr>
        <p:spPr>
          <a:xfrm>
            <a:off x="526653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4" name="椭圆 53"/>
          <p:cNvSpPr/>
          <p:nvPr/>
        </p:nvSpPr>
        <p:spPr>
          <a:xfrm>
            <a:off x="5169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5" name="椭圆 54"/>
          <p:cNvSpPr/>
          <p:nvPr/>
        </p:nvSpPr>
        <p:spPr>
          <a:xfrm>
            <a:off x="507256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6" name="椭圆 55"/>
          <p:cNvSpPr/>
          <p:nvPr/>
        </p:nvSpPr>
        <p:spPr>
          <a:xfrm>
            <a:off x="487859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Tree>
    <p:extLst>
      <p:ext uri="{BB962C8B-B14F-4D97-AF65-F5344CB8AC3E}">
        <p14:creationId xmlns:p14="http://schemas.microsoft.com/office/powerpoint/2010/main" val="3235021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torch.optim</a:t>
            </a:r>
            <a:endParaRPr lang="zh-CN" altLang="en-US" dirty="0"/>
          </a:p>
        </p:txBody>
      </p:sp>
      <p:sp>
        <p:nvSpPr>
          <p:cNvPr id="3" name="内容占位符 2"/>
          <p:cNvSpPr>
            <a:spLocks noGrp="1"/>
          </p:cNvSpPr>
          <p:nvPr>
            <p:ph idx="1"/>
          </p:nvPr>
        </p:nvSpPr>
        <p:spPr/>
        <p:txBody>
          <a:bodyPr/>
          <a:lstStyle/>
          <a:p>
            <a:r>
              <a:rPr lang="en-US" altLang="zh-CN" dirty="0" err="1" smtClean="0"/>
              <a:t>torch.optim</a:t>
            </a:r>
            <a:r>
              <a:rPr lang="zh-CN" altLang="en-US" dirty="0" smtClean="0"/>
              <a:t>包含很多可以用来</a:t>
            </a:r>
            <a:r>
              <a:rPr lang="zh-CN" altLang="en-US" dirty="0"/>
              <a:t>更新参数的优化算法，比如</a:t>
            </a:r>
            <a:r>
              <a:rPr lang="en-US" altLang="zh-CN" dirty="0"/>
              <a:t>SGD</a:t>
            </a:r>
            <a:r>
              <a:rPr lang="zh-CN" altLang="en-US" dirty="0"/>
              <a:t>、</a:t>
            </a:r>
            <a:r>
              <a:rPr lang="en-US" altLang="zh-CN" dirty="0" err="1"/>
              <a:t>AdaGrad</a:t>
            </a:r>
            <a:r>
              <a:rPr lang="zh-CN" altLang="en-US" dirty="0"/>
              <a:t>、</a:t>
            </a:r>
            <a:r>
              <a:rPr lang="en-US" altLang="zh-CN" dirty="0" err="1"/>
              <a:t>RMSProp</a:t>
            </a:r>
            <a:r>
              <a:rPr lang="zh-CN" altLang="en-US" dirty="0"/>
              <a:t>、 </a:t>
            </a:r>
            <a:r>
              <a:rPr lang="en-US" altLang="zh-CN" dirty="0"/>
              <a:t>Adam</a:t>
            </a:r>
            <a:r>
              <a:rPr lang="zh-CN" altLang="en-US" dirty="0" smtClean="0"/>
              <a:t>等</a:t>
            </a:r>
            <a:endParaRPr lang="en-US" altLang="zh-CN" dirty="0" smtClean="0"/>
          </a:p>
          <a:p>
            <a:r>
              <a:rPr lang="zh-CN" altLang="en-US" dirty="0" smtClean="0"/>
              <a:t>在使用</a:t>
            </a:r>
            <a:r>
              <a:rPr lang="en-US" altLang="zh-CN" dirty="0" err="1" smtClean="0"/>
              <a:t>torch.optim</a:t>
            </a:r>
            <a:r>
              <a:rPr lang="zh-CN" altLang="en-US" dirty="0" smtClean="0"/>
              <a:t>前，需要</a:t>
            </a:r>
            <a:r>
              <a:rPr lang="zh-CN" altLang="en-US" dirty="0"/>
              <a:t>构建一个</a:t>
            </a:r>
            <a:r>
              <a:rPr lang="en-US" altLang="zh-CN" dirty="0"/>
              <a:t>optimizer</a:t>
            </a:r>
            <a:r>
              <a:rPr lang="zh-CN" altLang="en-US" dirty="0"/>
              <a:t>对象。这个对象能够保持当前参数状态并基于计算得到的梯度进行参数</a:t>
            </a:r>
            <a:r>
              <a:rPr lang="zh-CN" altLang="en-US" dirty="0" smtClean="0"/>
              <a:t>更新</a:t>
            </a:r>
            <a:endParaRPr lang="en-US" altLang="zh-CN" dirty="0" smtClean="0"/>
          </a:p>
          <a:p>
            <a:endParaRPr lang="en-US" altLang="zh-CN" dirty="0" smtClean="0"/>
          </a:p>
          <a:p>
            <a:endParaRPr lang="en-US" altLang="zh-CN" dirty="0"/>
          </a:p>
          <a:p>
            <a:endParaRPr lang="en-US" altLang="zh-CN" dirty="0" smtClean="0"/>
          </a:p>
          <a:p>
            <a:r>
              <a:rPr lang="zh-CN" altLang="en-US" dirty="0"/>
              <a:t>所有的</a:t>
            </a:r>
            <a:r>
              <a:rPr lang="en-US" altLang="zh-CN" dirty="0"/>
              <a:t>optimizer</a:t>
            </a:r>
            <a:r>
              <a:rPr lang="zh-CN" altLang="en-US" dirty="0"/>
              <a:t>都实现了</a:t>
            </a:r>
            <a:r>
              <a:rPr lang="en-US" altLang="zh-CN" dirty="0"/>
              <a:t>step()</a:t>
            </a:r>
            <a:r>
              <a:rPr lang="zh-CN" altLang="en-US" dirty="0"/>
              <a:t>方法，这个方法会更新所有的参数。一旦梯度被如</a:t>
            </a:r>
            <a:r>
              <a:rPr lang="en-US" altLang="zh-CN" dirty="0"/>
              <a:t>backward()</a:t>
            </a:r>
            <a:r>
              <a:rPr lang="zh-CN" altLang="en-US" dirty="0"/>
              <a:t>之类的函数计算好后，我们就可以</a:t>
            </a:r>
            <a:r>
              <a:rPr lang="zh-CN" altLang="en-US" dirty="0" smtClean="0"/>
              <a:t>调用</a:t>
            </a:r>
            <a:r>
              <a:rPr lang="en-US" altLang="zh-CN" dirty="0" err="1"/>
              <a:t>optimizer.step</a:t>
            </a:r>
            <a:r>
              <a:rPr lang="en-US" altLang="zh-CN" dirty="0" smtClean="0"/>
              <a:t>()</a:t>
            </a:r>
            <a:r>
              <a:rPr lang="zh-CN" altLang="en-US" dirty="0" smtClean="0"/>
              <a:t>来更新参数</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766" y="3804073"/>
            <a:ext cx="8865693" cy="1064809"/>
          </a:xfrm>
          <a:prstGeom prst="rect">
            <a:avLst/>
          </a:prstGeom>
        </p:spPr>
      </p:pic>
      <p:sp>
        <p:nvSpPr>
          <p:cNvPr id="8" name="文本框 7"/>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solidFill>
              </a:rPr>
              <a:t>Tensors</a:t>
            </a:r>
            <a:endParaRPr lang="zh-CN" altLang="en-US" dirty="0">
              <a:solidFill>
                <a:schemeClr val="bg1"/>
              </a:solidFill>
            </a:endParaRPr>
          </a:p>
        </p:txBody>
      </p:sp>
      <p:sp>
        <p:nvSpPr>
          <p:cNvPr id="9" name="文本框 8"/>
          <p:cNvSpPr txBox="1"/>
          <p:nvPr/>
        </p:nvSpPr>
        <p:spPr>
          <a:xfrm>
            <a:off x="1931094" y="137160"/>
            <a:ext cx="1052917"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err="1"/>
              <a:t>Autograd</a:t>
            </a:r>
            <a:endParaRPr lang="zh-CN" altLang="en-US" dirty="0"/>
          </a:p>
        </p:txBody>
      </p:sp>
      <p:sp>
        <p:nvSpPr>
          <p:cNvPr id="10" name="文本框 9"/>
          <p:cNvSpPr txBox="1"/>
          <p:nvPr/>
        </p:nvSpPr>
        <p:spPr>
          <a:xfrm>
            <a:off x="7715285" y="137160"/>
            <a:ext cx="1262974" cy="369332"/>
          </a:xfrm>
          <a:prstGeom prst="rect">
            <a:avLst/>
          </a:prstGeom>
          <a:noFill/>
        </p:spPr>
        <p:txBody>
          <a:bodyPr wrap="none" rtlCol="0">
            <a:spAutoFit/>
          </a:bodyPr>
          <a:lstStyle/>
          <a:p>
            <a:r>
              <a:rPr lang="en-US" altLang="zh-CN" dirty="0" smtClean="0">
                <a:solidFill>
                  <a:schemeClr val="bg1">
                    <a:lumMod val="50000"/>
                  </a:schemeClr>
                </a:solidFill>
              </a:rPr>
              <a:t>Experiment</a:t>
            </a:r>
            <a:endParaRPr lang="zh-CN" altLang="en-US" dirty="0">
              <a:solidFill>
                <a:schemeClr val="bg1">
                  <a:lumMod val="50000"/>
                </a:schemeClr>
              </a:solidFill>
            </a:endParaRPr>
          </a:p>
        </p:txBody>
      </p:sp>
      <p:sp>
        <p:nvSpPr>
          <p:cNvPr id="11" name="文本框 10"/>
          <p:cNvSpPr txBox="1"/>
          <p:nvPr/>
        </p:nvSpPr>
        <p:spPr>
          <a:xfrm>
            <a:off x="3811603" y="137160"/>
            <a:ext cx="1066959" cy="369332"/>
          </a:xfrm>
          <a:prstGeom prst="rect">
            <a:avLst/>
          </a:prstGeom>
          <a:noFill/>
        </p:spPr>
        <p:txBody>
          <a:bodyPr wrap="none" rtlCol="0">
            <a:spAutoFit/>
          </a:bodyPr>
          <a:lstStyle/>
          <a:p>
            <a:r>
              <a:rPr lang="en-US" altLang="zh-CN" dirty="0">
                <a:solidFill>
                  <a:schemeClr val="bg1"/>
                </a:solidFill>
              </a:rPr>
              <a:t>Examples</a:t>
            </a:r>
            <a:endParaRPr lang="zh-CN" altLang="en-US" dirty="0">
              <a:solidFill>
                <a:schemeClr val="bg1"/>
              </a:solidFill>
            </a:endParaRPr>
          </a:p>
        </p:txBody>
      </p:sp>
      <p:sp>
        <p:nvSpPr>
          <p:cNvPr id="12" name="文本框 11"/>
          <p:cNvSpPr txBox="1"/>
          <p:nvPr/>
        </p:nvSpPr>
        <p:spPr>
          <a:xfrm>
            <a:off x="5904731" y="137160"/>
            <a:ext cx="1094980" cy="369332"/>
          </a:xfrm>
          <a:prstGeom prst="rect">
            <a:avLst/>
          </a:prstGeom>
          <a:noFill/>
        </p:spPr>
        <p:txBody>
          <a:bodyPr wrap="none" rtlCol="0">
            <a:spAutoFit/>
          </a:bodyPr>
          <a:lstStyle/>
          <a:p>
            <a:r>
              <a:rPr lang="en-US" altLang="zh-CN" dirty="0" smtClean="0">
                <a:solidFill>
                  <a:schemeClr val="bg1">
                    <a:lumMod val="50000"/>
                  </a:schemeClr>
                </a:solidFill>
              </a:rPr>
              <a:t>Extension</a:t>
            </a:r>
            <a:endParaRPr lang="zh-CN" altLang="en-US" dirty="0">
              <a:solidFill>
                <a:schemeClr val="bg1">
                  <a:lumMod val="50000"/>
                </a:schemeClr>
              </a:solidFill>
            </a:endParaRPr>
          </a:p>
        </p:txBody>
      </p:sp>
      <p:sp>
        <p:nvSpPr>
          <p:cNvPr id="13" name="椭圆 12"/>
          <p:cNvSpPr/>
          <p:nvPr/>
        </p:nvSpPr>
        <p:spPr>
          <a:xfrm>
            <a:off x="19202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4" name="椭圆 13"/>
          <p:cNvSpPr/>
          <p:nvPr/>
        </p:nvSpPr>
        <p:spPr>
          <a:xfrm>
            <a:off x="3877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5" name="椭圆 14"/>
          <p:cNvSpPr/>
          <p:nvPr/>
        </p:nvSpPr>
        <p:spPr>
          <a:xfrm>
            <a:off x="48554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6" name="椭圆 15"/>
          <p:cNvSpPr/>
          <p:nvPr/>
        </p:nvSpPr>
        <p:spPr>
          <a:xfrm>
            <a:off x="68122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7" name="椭圆 16"/>
          <p:cNvSpPr/>
          <p:nvPr/>
        </p:nvSpPr>
        <p:spPr>
          <a:xfrm>
            <a:off x="97475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8" name="椭圆 17"/>
          <p:cNvSpPr/>
          <p:nvPr/>
        </p:nvSpPr>
        <p:spPr>
          <a:xfrm>
            <a:off x="107259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9" name="椭圆 18"/>
          <p:cNvSpPr/>
          <p:nvPr/>
        </p:nvSpPr>
        <p:spPr>
          <a:xfrm>
            <a:off x="77907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0" name="椭圆 19"/>
          <p:cNvSpPr/>
          <p:nvPr/>
        </p:nvSpPr>
        <p:spPr>
          <a:xfrm>
            <a:off x="28986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1" name="椭圆 20"/>
          <p:cNvSpPr/>
          <p:nvPr/>
        </p:nvSpPr>
        <p:spPr>
          <a:xfrm>
            <a:off x="58338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2" name="椭圆 21"/>
          <p:cNvSpPr/>
          <p:nvPr/>
        </p:nvSpPr>
        <p:spPr>
          <a:xfrm>
            <a:off x="87691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3" name="椭圆 22"/>
          <p:cNvSpPr/>
          <p:nvPr/>
        </p:nvSpPr>
        <p:spPr>
          <a:xfrm>
            <a:off x="78183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4" name="椭圆 23"/>
          <p:cNvSpPr/>
          <p:nvPr/>
        </p:nvSpPr>
        <p:spPr>
          <a:xfrm>
            <a:off x="80018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5" name="椭圆 24"/>
          <p:cNvSpPr/>
          <p:nvPr/>
        </p:nvSpPr>
        <p:spPr>
          <a:xfrm>
            <a:off x="80936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6" name="椭圆 25"/>
          <p:cNvSpPr/>
          <p:nvPr/>
        </p:nvSpPr>
        <p:spPr>
          <a:xfrm>
            <a:off x="79100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7" name="椭圆 26"/>
          <p:cNvSpPr/>
          <p:nvPr/>
        </p:nvSpPr>
        <p:spPr>
          <a:xfrm>
            <a:off x="390873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8" name="椭圆 27"/>
          <p:cNvSpPr/>
          <p:nvPr/>
        </p:nvSpPr>
        <p:spPr>
          <a:xfrm>
            <a:off x="410270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9" name="椭圆 28"/>
          <p:cNvSpPr/>
          <p:nvPr/>
        </p:nvSpPr>
        <p:spPr>
          <a:xfrm>
            <a:off x="419969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0" name="椭圆 29"/>
          <p:cNvSpPr/>
          <p:nvPr/>
        </p:nvSpPr>
        <p:spPr>
          <a:xfrm>
            <a:off x="439366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1" name="椭圆 30"/>
          <p:cNvSpPr/>
          <p:nvPr/>
        </p:nvSpPr>
        <p:spPr>
          <a:xfrm>
            <a:off x="468462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2" name="椭圆 31"/>
          <p:cNvSpPr/>
          <p:nvPr/>
        </p:nvSpPr>
        <p:spPr>
          <a:xfrm>
            <a:off x="47816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3" name="椭圆 32"/>
          <p:cNvSpPr/>
          <p:nvPr/>
        </p:nvSpPr>
        <p:spPr>
          <a:xfrm>
            <a:off x="449064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4" name="椭圆 33"/>
          <p:cNvSpPr/>
          <p:nvPr/>
        </p:nvSpPr>
        <p:spPr>
          <a:xfrm>
            <a:off x="400571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5" name="椭圆 34"/>
          <p:cNvSpPr/>
          <p:nvPr/>
        </p:nvSpPr>
        <p:spPr>
          <a:xfrm>
            <a:off x="429667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6" name="椭圆 35"/>
          <p:cNvSpPr/>
          <p:nvPr/>
        </p:nvSpPr>
        <p:spPr>
          <a:xfrm>
            <a:off x="458763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7" name="椭圆 36"/>
          <p:cNvSpPr/>
          <p:nvPr/>
        </p:nvSpPr>
        <p:spPr>
          <a:xfrm>
            <a:off x="60072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8" name="椭圆 37"/>
          <p:cNvSpPr/>
          <p:nvPr/>
        </p:nvSpPr>
        <p:spPr>
          <a:xfrm>
            <a:off x="61907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9" name="椭圆 38"/>
          <p:cNvSpPr/>
          <p:nvPr/>
        </p:nvSpPr>
        <p:spPr>
          <a:xfrm>
            <a:off x="6282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0" name="椭圆 39"/>
          <p:cNvSpPr/>
          <p:nvPr/>
        </p:nvSpPr>
        <p:spPr>
          <a:xfrm>
            <a:off x="646610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1" name="椭圆 40"/>
          <p:cNvSpPr/>
          <p:nvPr/>
        </p:nvSpPr>
        <p:spPr>
          <a:xfrm>
            <a:off x="674144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2" name="椭圆 41"/>
          <p:cNvSpPr/>
          <p:nvPr/>
        </p:nvSpPr>
        <p:spPr>
          <a:xfrm>
            <a:off x="655788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3" name="椭圆 42"/>
          <p:cNvSpPr/>
          <p:nvPr/>
        </p:nvSpPr>
        <p:spPr>
          <a:xfrm>
            <a:off x="60989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4" name="椭圆 43"/>
          <p:cNvSpPr/>
          <p:nvPr/>
        </p:nvSpPr>
        <p:spPr>
          <a:xfrm>
            <a:off x="63743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5" name="椭圆 44"/>
          <p:cNvSpPr/>
          <p:nvPr/>
        </p:nvSpPr>
        <p:spPr>
          <a:xfrm>
            <a:off x="664966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6" name="椭圆 45"/>
          <p:cNvSpPr/>
          <p:nvPr/>
        </p:nvSpPr>
        <p:spPr>
          <a:xfrm>
            <a:off x="200697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7" name="椭圆 46"/>
          <p:cNvSpPr/>
          <p:nvPr/>
        </p:nvSpPr>
        <p:spPr>
          <a:xfrm>
            <a:off x="220265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8" name="椭圆 47"/>
          <p:cNvSpPr/>
          <p:nvPr/>
        </p:nvSpPr>
        <p:spPr>
          <a:xfrm>
            <a:off x="230049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9" name="椭圆 48"/>
          <p:cNvSpPr/>
          <p:nvPr/>
        </p:nvSpPr>
        <p:spPr>
          <a:xfrm>
            <a:off x="249617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0" name="椭圆 49"/>
          <p:cNvSpPr/>
          <p:nvPr/>
        </p:nvSpPr>
        <p:spPr>
          <a:xfrm>
            <a:off x="278970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1" name="椭圆 50"/>
          <p:cNvSpPr/>
          <p:nvPr/>
        </p:nvSpPr>
        <p:spPr>
          <a:xfrm>
            <a:off x="288754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2" name="椭圆 51"/>
          <p:cNvSpPr/>
          <p:nvPr/>
        </p:nvSpPr>
        <p:spPr>
          <a:xfrm>
            <a:off x="259401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3" name="椭圆 52"/>
          <p:cNvSpPr/>
          <p:nvPr/>
        </p:nvSpPr>
        <p:spPr>
          <a:xfrm>
            <a:off x="210481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4" name="椭圆 53"/>
          <p:cNvSpPr/>
          <p:nvPr/>
        </p:nvSpPr>
        <p:spPr>
          <a:xfrm>
            <a:off x="239833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5" name="椭圆 54"/>
          <p:cNvSpPr/>
          <p:nvPr/>
        </p:nvSpPr>
        <p:spPr>
          <a:xfrm>
            <a:off x="269186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6" name="椭圆 55"/>
          <p:cNvSpPr/>
          <p:nvPr/>
        </p:nvSpPr>
        <p:spPr>
          <a:xfrm>
            <a:off x="497557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7" name="椭圆 56"/>
          <p:cNvSpPr/>
          <p:nvPr/>
        </p:nvSpPr>
        <p:spPr>
          <a:xfrm>
            <a:off x="526653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8" name="椭圆 57"/>
          <p:cNvSpPr/>
          <p:nvPr/>
        </p:nvSpPr>
        <p:spPr>
          <a:xfrm>
            <a:off x="5169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9" name="椭圆 58"/>
          <p:cNvSpPr/>
          <p:nvPr/>
        </p:nvSpPr>
        <p:spPr>
          <a:xfrm>
            <a:off x="507256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0" name="椭圆 59"/>
          <p:cNvSpPr/>
          <p:nvPr/>
        </p:nvSpPr>
        <p:spPr>
          <a:xfrm>
            <a:off x="487859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Tree>
    <p:extLst>
      <p:ext uri="{BB962C8B-B14F-4D97-AF65-F5344CB8AC3E}">
        <p14:creationId xmlns:p14="http://schemas.microsoft.com/office/powerpoint/2010/main" val="3979096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Disclaimer</a:t>
            </a:r>
            <a:endParaRPr lang="zh-CN" altLang="en-US" dirty="0"/>
          </a:p>
        </p:txBody>
      </p:sp>
      <p:sp>
        <p:nvSpPr>
          <p:cNvPr id="3" name="内容占位符 2"/>
          <p:cNvSpPr>
            <a:spLocks noGrp="1"/>
          </p:cNvSpPr>
          <p:nvPr>
            <p:ph idx="1"/>
          </p:nvPr>
        </p:nvSpPr>
        <p:spPr/>
        <p:txBody>
          <a:bodyPr>
            <a:normAutofit/>
          </a:bodyPr>
          <a:lstStyle/>
          <a:p>
            <a:r>
              <a:rPr lang="zh-CN" altLang="en-US" dirty="0" smtClean="0"/>
              <a:t>深度学习框架仍在高速地发展中</a:t>
            </a:r>
            <a:endParaRPr lang="en-US" altLang="zh-CN" dirty="0" smtClean="0"/>
          </a:p>
          <a:p>
            <a:r>
              <a:rPr lang="zh-CN" altLang="en-US" dirty="0" smtClean="0"/>
              <a:t>本节课内容基于</a:t>
            </a:r>
            <a:r>
              <a:rPr lang="en-US" altLang="zh-CN" dirty="0" smtClean="0"/>
              <a:t>v1.0.1</a:t>
            </a:r>
            <a:r>
              <a:rPr lang="zh-CN" altLang="en-US" dirty="0" smtClean="0"/>
              <a:t>版本</a:t>
            </a:r>
            <a:endParaRPr lang="en-US" altLang="zh-CN" dirty="0" smtClean="0"/>
          </a:p>
          <a:p>
            <a:r>
              <a:rPr lang="zh-CN" altLang="en-US" dirty="0" smtClean="0"/>
              <a:t>官方教程：</a:t>
            </a:r>
            <a:r>
              <a:rPr lang="en-US" altLang="zh-CN" dirty="0">
                <a:hlinkClick r:id="rId2"/>
              </a:rPr>
              <a:t>https://pytorch.org/tutorials/beginner/deep_learning_60min_blitz.html</a:t>
            </a:r>
            <a:endParaRPr lang="en-US" altLang="zh-CN" dirty="0" smtClean="0"/>
          </a:p>
          <a:p>
            <a:r>
              <a:rPr lang="zh-CN" altLang="en-US" dirty="0" smtClean="0"/>
              <a:t>穿插</a:t>
            </a:r>
            <a:r>
              <a:rPr lang="zh-CN" altLang="en-US" dirty="0" smtClean="0"/>
              <a:t>一些随堂练习</a:t>
            </a:r>
            <a:endParaRPr lang="en-US" altLang="zh-CN" dirty="0" smtClean="0"/>
          </a:p>
        </p:txBody>
      </p:sp>
      <p:pic>
        <p:nvPicPr>
          <p:cNvPr id="59" name="Picture 2" descr="https://ss1.bdstatic.com/70cFvXSh_Q1YnxGkpoWK1HF6hhy/it/u=1862678191,543325770&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5944" t="11333" r="38793" b="18849"/>
          <a:stretch/>
        </p:blipFill>
        <p:spPr bwMode="auto">
          <a:xfrm>
            <a:off x="3342201" y="3832522"/>
            <a:ext cx="299788" cy="466336"/>
          </a:xfrm>
          <a:prstGeom prst="rect">
            <a:avLst/>
          </a:prstGeom>
          <a:noFill/>
          <a:extLst>
            <a:ext uri="{909E8E84-426E-40DD-AFC4-6F175D3DCCD1}">
              <a14:hiddenFill xmlns:a14="http://schemas.microsoft.com/office/drawing/2010/main">
                <a:solidFill>
                  <a:srgbClr val="FFFFFF"/>
                </a:solidFill>
              </a14:hiddenFill>
            </a:ext>
          </a:extLst>
        </p:spPr>
      </p:pic>
      <p:sp>
        <p:nvSpPr>
          <p:cNvPr id="60" name="文本框 59"/>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lumMod val="50000"/>
                  </a:schemeClr>
                </a:solidFill>
              </a:rPr>
              <a:t>Tensors</a:t>
            </a:r>
            <a:endParaRPr lang="zh-CN" altLang="en-US" dirty="0">
              <a:solidFill>
                <a:schemeClr val="bg1">
                  <a:lumMod val="50000"/>
                </a:schemeClr>
              </a:solidFill>
            </a:endParaRPr>
          </a:p>
        </p:txBody>
      </p:sp>
      <p:sp>
        <p:nvSpPr>
          <p:cNvPr id="61" name="文本框 60"/>
          <p:cNvSpPr txBox="1"/>
          <p:nvPr/>
        </p:nvSpPr>
        <p:spPr>
          <a:xfrm>
            <a:off x="1931094" y="137160"/>
            <a:ext cx="1052917" cy="369332"/>
          </a:xfrm>
          <a:prstGeom prst="rect">
            <a:avLst/>
          </a:prstGeom>
          <a:noFill/>
        </p:spPr>
        <p:txBody>
          <a:bodyPr wrap="none" rtlCol="0">
            <a:spAutoFit/>
          </a:bodyPr>
          <a:lstStyle/>
          <a:p>
            <a:r>
              <a:rPr lang="en-US" altLang="zh-CN" dirty="0" err="1" smtClean="0">
                <a:solidFill>
                  <a:schemeClr val="bg1">
                    <a:lumMod val="50000"/>
                  </a:schemeClr>
                </a:solidFill>
              </a:rPr>
              <a:t>Autograd</a:t>
            </a:r>
            <a:endParaRPr lang="zh-CN" altLang="en-US" dirty="0">
              <a:solidFill>
                <a:schemeClr val="bg1">
                  <a:lumMod val="50000"/>
                </a:schemeClr>
              </a:solidFill>
            </a:endParaRPr>
          </a:p>
        </p:txBody>
      </p:sp>
      <p:sp>
        <p:nvSpPr>
          <p:cNvPr id="62" name="文本框 61"/>
          <p:cNvSpPr txBox="1"/>
          <p:nvPr/>
        </p:nvSpPr>
        <p:spPr>
          <a:xfrm>
            <a:off x="7715285" y="137160"/>
            <a:ext cx="1262974" cy="369332"/>
          </a:xfrm>
          <a:prstGeom prst="rect">
            <a:avLst/>
          </a:prstGeom>
          <a:noFill/>
        </p:spPr>
        <p:txBody>
          <a:bodyPr wrap="none" rtlCol="0">
            <a:spAutoFit/>
          </a:bodyPr>
          <a:lstStyle/>
          <a:p>
            <a:r>
              <a:rPr lang="en-US" altLang="zh-CN" dirty="0" smtClean="0">
                <a:solidFill>
                  <a:schemeClr val="bg1">
                    <a:lumMod val="50000"/>
                  </a:schemeClr>
                </a:solidFill>
              </a:rPr>
              <a:t>Experiment</a:t>
            </a:r>
            <a:endParaRPr lang="zh-CN" altLang="en-US" dirty="0">
              <a:solidFill>
                <a:schemeClr val="bg1">
                  <a:lumMod val="50000"/>
                </a:schemeClr>
              </a:solidFill>
            </a:endParaRPr>
          </a:p>
        </p:txBody>
      </p:sp>
      <p:sp>
        <p:nvSpPr>
          <p:cNvPr id="63" name="文本框 62"/>
          <p:cNvSpPr txBox="1"/>
          <p:nvPr/>
        </p:nvSpPr>
        <p:spPr>
          <a:xfrm>
            <a:off x="3811603" y="137160"/>
            <a:ext cx="1066959" cy="369332"/>
          </a:xfrm>
          <a:prstGeom prst="rect">
            <a:avLst/>
          </a:prstGeom>
          <a:noFill/>
        </p:spPr>
        <p:txBody>
          <a:bodyPr wrap="none" rtlCol="0">
            <a:spAutoFit/>
          </a:bodyPr>
          <a:lstStyle/>
          <a:p>
            <a:r>
              <a:rPr lang="en-US" altLang="zh-CN" dirty="0" smtClean="0">
                <a:solidFill>
                  <a:schemeClr val="bg1">
                    <a:lumMod val="50000"/>
                  </a:schemeClr>
                </a:solidFill>
              </a:rPr>
              <a:t>Examples</a:t>
            </a:r>
            <a:endParaRPr lang="zh-CN" altLang="en-US" dirty="0">
              <a:solidFill>
                <a:schemeClr val="bg1">
                  <a:lumMod val="50000"/>
                </a:schemeClr>
              </a:solidFill>
            </a:endParaRPr>
          </a:p>
        </p:txBody>
      </p:sp>
      <p:sp>
        <p:nvSpPr>
          <p:cNvPr id="64" name="文本框 63"/>
          <p:cNvSpPr txBox="1"/>
          <p:nvPr/>
        </p:nvSpPr>
        <p:spPr>
          <a:xfrm>
            <a:off x="5904731" y="137160"/>
            <a:ext cx="1094980" cy="369332"/>
          </a:xfrm>
          <a:prstGeom prst="rect">
            <a:avLst/>
          </a:prstGeom>
          <a:noFill/>
        </p:spPr>
        <p:txBody>
          <a:bodyPr wrap="none" rtlCol="0">
            <a:spAutoFit/>
          </a:bodyPr>
          <a:lstStyle/>
          <a:p>
            <a:r>
              <a:rPr lang="en-US" altLang="zh-CN" dirty="0" smtClean="0">
                <a:solidFill>
                  <a:schemeClr val="bg1">
                    <a:lumMod val="50000"/>
                  </a:schemeClr>
                </a:solidFill>
              </a:rPr>
              <a:t>Extension</a:t>
            </a:r>
            <a:endParaRPr lang="zh-CN" altLang="en-US" dirty="0">
              <a:solidFill>
                <a:schemeClr val="bg1">
                  <a:lumMod val="50000"/>
                </a:schemeClr>
              </a:solidFill>
            </a:endParaRPr>
          </a:p>
        </p:txBody>
      </p:sp>
      <p:sp>
        <p:nvSpPr>
          <p:cNvPr id="65" name="椭圆 64"/>
          <p:cNvSpPr/>
          <p:nvPr/>
        </p:nvSpPr>
        <p:spPr>
          <a:xfrm>
            <a:off x="19202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6" name="椭圆 65"/>
          <p:cNvSpPr/>
          <p:nvPr/>
        </p:nvSpPr>
        <p:spPr>
          <a:xfrm>
            <a:off x="38770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7" name="椭圆 66"/>
          <p:cNvSpPr/>
          <p:nvPr/>
        </p:nvSpPr>
        <p:spPr>
          <a:xfrm>
            <a:off x="48554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8" name="椭圆 67"/>
          <p:cNvSpPr/>
          <p:nvPr/>
        </p:nvSpPr>
        <p:spPr>
          <a:xfrm>
            <a:off x="6812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9" name="椭圆 68"/>
          <p:cNvSpPr/>
          <p:nvPr/>
        </p:nvSpPr>
        <p:spPr>
          <a:xfrm>
            <a:off x="97475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0" name="椭圆 69"/>
          <p:cNvSpPr/>
          <p:nvPr/>
        </p:nvSpPr>
        <p:spPr>
          <a:xfrm>
            <a:off x="107259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1" name="椭圆 70"/>
          <p:cNvSpPr/>
          <p:nvPr/>
        </p:nvSpPr>
        <p:spPr>
          <a:xfrm>
            <a:off x="77907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2" name="椭圆 71"/>
          <p:cNvSpPr/>
          <p:nvPr/>
        </p:nvSpPr>
        <p:spPr>
          <a:xfrm>
            <a:off x="28986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3" name="椭圆 72"/>
          <p:cNvSpPr/>
          <p:nvPr/>
        </p:nvSpPr>
        <p:spPr>
          <a:xfrm>
            <a:off x="58338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4" name="椭圆 73"/>
          <p:cNvSpPr/>
          <p:nvPr/>
        </p:nvSpPr>
        <p:spPr>
          <a:xfrm>
            <a:off x="87691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5" name="椭圆 74"/>
          <p:cNvSpPr/>
          <p:nvPr/>
        </p:nvSpPr>
        <p:spPr>
          <a:xfrm>
            <a:off x="78183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6" name="椭圆 75"/>
          <p:cNvSpPr/>
          <p:nvPr/>
        </p:nvSpPr>
        <p:spPr>
          <a:xfrm>
            <a:off x="80018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7" name="椭圆 76"/>
          <p:cNvSpPr/>
          <p:nvPr/>
        </p:nvSpPr>
        <p:spPr>
          <a:xfrm>
            <a:off x="80936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8" name="椭圆 77"/>
          <p:cNvSpPr/>
          <p:nvPr/>
        </p:nvSpPr>
        <p:spPr>
          <a:xfrm>
            <a:off x="79100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9" name="椭圆 78"/>
          <p:cNvSpPr/>
          <p:nvPr/>
        </p:nvSpPr>
        <p:spPr>
          <a:xfrm>
            <a:off x="390873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0" name="椭圆 79"/>
          <p:cNvSpPr/>
          <p:nvPr/>
        </p:nvSpPr>
        <p:spPr>
          <a:xfrm>
            <a:off x="410270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1" name="椭圆 80"/>
          <p:cNvSpPr/>
          <p:nvPr/>
        </p:nvSpPr>
        <p:spPr>
          <a:xfrm>
            <a:off x="419969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2" name="椭圆 81"/>
          <p:cNvSpPr/>
          <p:nvPr/>
        </p:nvSpPr>
        <p:spPr>
          <a:xfrm>
            <a:off x="439366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3" name="椭圆 82"/>
          <p:cNvSpPr/>
          <p:nvPr/>
        </p:nvSpPr>
        <p:spPr>
          <a:xfrm>
            <a:off x="468462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4" name="椭圆 83"/>
          <p:cNvSpPr/>
          <p:nvPr/>
        </p:nvSpPr>
        <p:spPr>
          <a:xfrm>
            <a:off x="478160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5" name="椭圆 84"/>
          <p:cNvSpPr/>
          <p:nvPr/>
        </p:nvSpPr>
        <p:spPr>
          <a:xfrm>
            <a:off x="449064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6" name="椭圆 85"/>
          <p:cNvSpPr/>
          <p:nvPr/>
        </p:nvSpPr>
        <p:spPr>
          <a:xfrm>
            <a:off x="400571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7" name="椭圆 86"/>
          <p:cNvSpPr/>
          <p:nvPr/>
        </p:nvSpPr>
        <p:spPr>
          <a:xfrm>
            <a:off x="429667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8" name="椭圆 87"/>
          <p:cNvSpPr/>
          <p:nvPr/>
        </p:nvSpPr>
        <p:spPr>
          <a:xfrm>
            <a:off x="458763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9" name="椭圆 88"/>
          <p:cNvSpPr/>
          <p:nvPr/>
        </p:nvSpPr>
        <p:spPr>
          <a:xfrm>
            <a:off x="60072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0" name="椭圆 89"/>
          <p:cNvSpPr/>
          <p:nvPr/>
        </p:nvSpPr>
        <p:spPr>
          <a:xfrm>
            <a:off x="61907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1" name="椭圆 90"/>
          <p:cNvSpPr/>
          <p:nvPr/>
        </p:nvSpPr>
        <p:spPr>
          <a:xfrm>
            <a:off x="6282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2" name="椭圆 91"/>
          <p:cNvSpPr/>
          <p:nvPr/>
        </p:nvSpPr>
        <p:spPr>
          <a:xfrm>
            <a:off x="646610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3" name="椭圆 92"/>
          <p:cNvSpPr/>
          <p:nvPr/>
        </p:nvSpPr>
        <p:spPr>
          <a:xfrm>
            <a:off x="674144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4" name="椭圆 93"/>
          <p:cNvSpPr/>
          <p:nvPr/>
        </p:nvSpPr>
        <p:spPr>
          <a:xfrm>
            <a:off x="655788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5" name="椭圆 94"/>
          <p:cNvSpPr/>
          <p:nvPr/>
        </p:nvSpPr>
        <p:spPr>
          <a:xfrm>
            <a:off x="60989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6" name="椭圆 95"/>
          <p:cNvSpPr/>
          <p:nvPr/>
        </p:nvSpPr>
        <p:spPr>
          <a:xfrm>
            <a:off x="63743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7" name="椭圆 96"/>
          <p:cNvSpPr/>
          <p:nvPr/>
        </p:nvSpPr>
        <p:spPr>
          <a:xfrm>
            <a:off x="664966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8" name="椭圆 97"/>
          <p:cNvSpPr/>
          <p:nvPr/>
        </p:nvSpPr>
        <p:spPr>
          <a:xfrm>
            <a:off x="200697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9" name="椭圆 98"/>
          <p:cNvSpPr/>
          <p:nvPr/>
        </p:nvSpPr>
        <p:spPr>
          <a:xfrm>
            <a:off x="220265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0" name="椭圆 99"/>
          <p:cNvSpPr/>
          <p:nvPr/>
        </p:nvSpPr>
        <p:spPr>
          <a:xfrm>
            <a:off x="230049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1" name="椭圆 100"/>
          <p:cNvSpPr/>
          <p:nvPr/>
        </p:nvSpPr>
        <p:spPr>
          <a:xfrm>
            <a:off x="24961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2" name="椭圆 101"/>
          <p:cNvSpPr/>
          <p:nvPr/>
        </p:nvSpPr>
        <p:spPr>
          <a:xfrm>
            <a:off x="278970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3" name="椭圆 102"/>
          <p:cNvSpPr/>
          <p:nvPr/>
        </p:nvSpPr>
        <p:spPr>
          <a:xfrm>
            <a:off x="288754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4" name="椭圆 103"/>
          <p:cNvSpPr/>
          <p:nvPr/>
        </p:nvSpPr>
        <p:spPr>
          <a:xfrm>
            <a:off x="259401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5" name="椭圆 104"/>
          <p:cNvSpPr/>
          <p:nvPr/>
        </p:nvSpPr>
        <p:spPr>
          <a:xfrm>
            <a:off x="210481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6" name="椭圆 105"/>
          <p:cNvSpPr/>
          <p:nvPr/>
        </p:nvSpPr>
        <p:spPr>
          <a:xfrm>
            <a:off x="239833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7" name="椭圆 106"/>
          <p:cNvSpPr/>
          <p:nvPr/>
        </p:nvSpPr>
        <p:spPr>
          <a:xfrm>
            <a:off x="269186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8" name="椭圆 107"/>
          <p:cNvSpPr/>
          <p:nvPr/>
        </p:nvSpPr>
        <p:spPr>
          <a:xfrm>
            <a:off x="49755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9" name="椭圆 108"/>
          <p:cNvSpPr/>
          <p:nvPr/>
        </p:nvSpPr>
        <p:spPr>
          <a:xfrm>
            <a:off x="526653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0" name="椭圆 109"/>
          <p:cNvSpPr/>
          <p:nvPr/>
        </p:nvSpPr>
        <p:spPr>
          <a:xfrm>
            <a:off x="5169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1" name="椭圆 110"/>
          <p:cNvSpPr/>
          <p:nvPr/>
        </p:nvSpPr>
        <p:spPr>
          <a:xfrm>
            <a:off x="507256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2" name="椭圆 111"/>
          <p:cNvSpPr/>
          <p:nvPr/>
        </p:nvSpPr>
        <p:spPr>
          <a:xfrm>
            <a:off x="48785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Tree>
    <p:extLst>
      <p:ext uri="{BB962C8B-B14F-4D97-AF65-F5344CB8AC3E}">
        <p14:creationId xmlns:p14="http://schemas.microsoft.com/office/powerpoint/2010/main" val="277779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torch.optim</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321" y="1560265"/>
            <a:ext cx="8693288" cy="4187392"/>
          </a:xfrm>
        </p:spPr>
      </p:pic>
      <p:sp>
        <p:nvSpPr>
          <p:cNvPr id="5" name="文本框 4"/>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solidFill>
              </a:rPr>
              <a:t>Tensors</a:t>
            </a:r>
            <a:endParaRPr lang="zh-CN" altLang="en-US" dirty="0">
              <a:solidFill>
                <a:schemeClr val="bg1"/>
              </a:solidFill>
            </a:endParaRPr>
          </a:p>
        </p:txBody>
      </p:sp>
      <p:sp>
        <p:nvSpPr>
          <p:cNvPr id="6" name="文本框 5"/>
          <p:cNvSpPr txBox="1"/>
          <p:nvPr/>
        </p:nvSpPr>
        <p:spPr>
          <a:xfrm>
            <a:off x="1931094" y="137160"/>
            <a:ext cx="1052917"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err="1"/>
              <a:t>Autograd</a:t>
            </a:r>
            <a:endParaRPr lang="zh-CN" altLang="en-US" dirty="0"/>
          </a:p>
        </p:txBody>
      </p:sp>
      <p:sp>
        <p:nvSpPr>
          <p:cNvPr id="7" name="文本框 6"/>
          <p:cNvSpPr txBox="1"/>
          <p:nvPr/>
        </p:nvSpPr>
        <p:spPr>
          <a:xfrm>
            <a:off x="7715285" y="137160"/>
            <a:ext cx="1262974" cy="369332"/>
          </a:xfrm>
          <a:prstGeom prst="rect">
            <a:avLst/>
          </a:prstGeom>
          <a:noFill/>
        </p:spPr>
        <p:txBody>
          <a:bodyPr wrap="none" rtlCol="0">
            <a:spAutoFit/>
          </a:bodyPr>
          <a:lstStyle/>
          <a:p>
            <a:r>
              <a:rPr lang="en-US" altLang="zh-CN" dirty="0" smtClean="0">
                <a:solidFill>
                  <a:schemeClr val="bg1">
                    <a:lumMod val="50000"/>
                  </a:schemeClr>
                </a:solidFill>
              </a:rPr>
              <a:t>Experiment</a:t>
            </a:r>
            <a:endParaRPr lang="zh-CN" altLang="en-US" dirty="0">
              <a:solidFill>
                <a:schemeClr val="bg1">
                  <a:lumMod val="50000"/>
                </a:schemeClr>
              </a:solidFill>
            </a:endParaRPr>
          </a:p>
        </p:txBody>
      </p:sp>
      <p:sp>
        <p:nvSpPr>
          <p:cNvPr id="8" name="文本框 7"/>
          <p:cNvSpPr txBox="1"/>
          <p:nvPr/>
        </p:nvSpPr>
        <p:spPr>
          <a:xfrm>
            <a:off x="3811603" y="137160"/>
            <a:ext cx="1066959" cy="369332"/>
          </a:xfrm>
          <a:prstGeom prst="rect">
            <a:avLst/>
          </a:prstGeom>
          <a:noFill/>
        </p:spPr>
        <p:txBody>
          <a:bodyPr wrap="none" rtlCol="0">
            <a:spAutoFit/>
          </a:bodyPr>
          <a:lstStyle/>
          <a:p>
            <a:r>
              <a:rPr lang="en-US" altLang="zh-CN" dirty="0">
                <a:solidFill>
                  <a:schemeClr val="bg1"/>
                </a:solidFill>
              </a:rPr>
              <a:t>Examples</a:t>
            </a:r>
            <a:endParaRPr lang="zh-CN" altLang="en-US" dirty="0">
              <a:solidFill>
                <a:schemeClr val="bg1"/>
              </a:solidFill>
            </a:endParaRPr>
          </a:p>
        </p:txBody>
      </p:sp>
      <p:sp>
        <p:nvSpPr>
          <p:cNvPr id="9" name="文本框 8"/>
          <p:cNvSpPr txBox="1"/>
          <p:nvPr/>
        </p:nvSpPr>
        <p:spPr>
          <a:xfrm>
            <a:off x="5904731" y="137160"/>
            <a:ext cx="1094980" cy="369332"/>
          </a:xfrm>
          <a:prstGeom prst="rect">
            <a:avLst/>
          </a:prstGeom>
          <a:noFill/>
        </p:spPr>
        <p:txBody>
          <a:bodyPr wrap="none" rtlCol="0">
            <a:spAutoFit/>
          </a:bodyPr>
          <a:lstStyle/>
          <a:p>
            <a:r>
              <a:rPr lang="en-US" altLang="zh-CN" dirty="0" smtClean="0">
                <a:solidFill>
                  <a:schemeClr val="bg1">
                    <a:lumMod val="50000"/>
                  </a:schemeClr>
                </a:solidFill>
              </a:rPr>
              <a:t>Extension</a:t>
            </a:r>
            <a:endParaRPr lang="zh-CN" altLang="en-US" dirty="0">
              <a:solidFill>
                <a:schemeClr val="bg1">
                  <a:lumMod val="50000"/>
                </a:schemeClr>
              </a:solidFill>
            </a:endParaRPr>
          </a:p>
        </p:txBody>
      </p:sp>
      <p:sp>
        <p:nvSpPr>
          <p:cNvPr id="10" name="椭圆 9"/>
          <p:cNvSpPr/>
          <p:nvPr/>
        </p:nvSpPr>
        <p:spPr>
          <a:xfrm>
            <a:off x="19202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 name="椭圆 10"/>
          <p:cNvSpPr/>
          <p:nvPr/>
        </p:nvSpPr>
        <p:spPr>
          <a:xfrm>
            <a:off x="3877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2" name="椭圆 11"/>
          <p:cNvSpPr/>
          <p:nvPr/>
        </p:nvSpPr>
        <p:spPr>
          <a:xfrm>
            <a:off x="48554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3" name="椭圆 12"/>
          <p:cNvSpPr/>
          <p:nvPr/>
        </p:nvSpPr>
        <p:spPr>
          <a:xfrm>
            <a:off x="68122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4" name="椭圆 13"/>
          <p:cNvSpPr/>
          <p:nvPr/>
        </p:nvSpPr>
        <p:spPr>
          <a:xfrm>
            <a:off x="97475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5" name="椭圆 14"/>
          <p:cNvSpPr/>
          <p:nvPr/>
        </p:nvSpPr>
        <p:spPr>
          <a:xfrm>
            <a:off x="107259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6" name="椭圆 15"/>
          <p:cNvSpPr/>
          <p:nvPr/>
        </p:nvSpPr>
        <p:spPr>
          <a:xfrm>
            <a:off x="77907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7" name="椭圆 16"/>
          <p:cNvSpPr/>
          <p:nvPr/>
        </p:nvSpPr>
        <p:spPr>
          <a:xfrm>
            <a:off x="28986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8" name="椭圆 17"/>
          <p:cNvSpPr/>
          <p:nvPr/>
        </p:nvSpPr>
        <p:spPr>
          <a:xfrm>
            <a:off x="58338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9" name="椭圆 18"/>
          <p:cNvSpPr/>
          <p:nvPr/>
        </p:nvSpPr>
        <p:spPr>
          <a:xfrm>
            <a:off x="87691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0" name="椭圆 19"/>
          <p:cNvSpPr/>
          <p:nvPr/>
        </p:nvSpPr>
        <p:spPr>
          <a:xfrm>
            <a:off x="78183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1" name="椭圆 20"/>
          <p:cNvSpPr/>
          <p:nvPr/>
        </p:nvSpPr>
        <p:spPr>
          <a:xfrm>
            <a:off x="80018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2" name="椭圆 21"/>
          <p:cNvSpPr/>
          <p:nvPr/>
        </p:nvSpPr>
        <p:spPr>
          <a:xfrm>
            <a:off x="80936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3" name="椭圆 22"/>
          <p:cNvSpPr/>
          <p:nvPr/>
        </p:nvSpPr>
        <p:spPr>
          <a:xfrm>
            <a:off x="79100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4" name="椭圆 23"/>
          <p:cNvSpPr/>
          <p:nvPr/>
        </p:nvSpPr>
        <p:spPr>
          <a:xfrm>
            <a:off x="390873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5" name="椭圆 24"/>
          <p:cNvSpPr/>
          <p:nvPr/>
        </p:nvSpPr>
        <p:spPr>
          <a:xfrm>
            <a:off x="410270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6" name="椭圆 25"/>
          <p:cNvSpPr/>
          <p:nvPr/>
        </p:nvSpPr>
        <p:spPr>
          <a:xfrm>
            <a:off x="419969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7" name="椭圆 26"/>
          <p:cNvSpPr/>
          <p:nvPr/>
        </p:nvSpPr>
        <p:spPr>
          <a:xfrm>
            <a:off x="439366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8" name="椭圆 27"/>
          <p:cNvSpPr/>
          <p:nvPr/>
        </p:nvSpPr>
        <p:spPr>
          <a:xfrm>
            <a:off x="468462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9" name="椭圆 28"/>
          <p:cNvSpPr/>
          <p:nvPr/>
        </p:nvSpPr>
        <p:spPr>
          <a:xfrm>
            <a:off x="47816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0" name="椭圆 29"/>
          <p:cNvSpPr/>
          <p:nvPr/>
        </p:nvSpPr>
        <p:spPr>
          <a:xfrm>
            <a:off x="449064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1" name="椭圆 30"/>
          <p:cNvSpPr/>
          <p:nvPr/>
        </p:nvSpPr>
        <p:spPr>
          <a:xfrm>
            <a:off x="400571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2" name="椭圆 31"/>
          <p:cNvSpPr/>
          <p:nvPr/>
        </p:nvSpPr>
        <p:spPr>
          <a:xfrm>
            <a:off x="429667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3" name="椭圆 32"/>
          <p:cNvSpPr/>
          <p:nvPr/>
        </p:nvSpPr>
        <p:spPr>
          <a:xfrm>
            <a:off x="458763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4" name="椭圆 33"/>
          <p:cNvSpPr/>
          <p:nvPr/>
        </p:nvSpPr>
        <p:spPr>
          <a:xfrm>
            <a:off x="60072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5" name="椭圆 34"/>
          <p:cNvSpPr/>
          <p:nvPr/>
        </p:nvSpPr>
        <p:spPr>
          <a:xfrm>
            <a:off x="61907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6" name="椭圆 35"/>
          <p:cNvSpPr/>
          <p:nvPr/>
        </p:nvSpPr>
        <p:spPr>
          <a:xfrm>
            <a:off x="6282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7" name="椭圆 36"/>
          <p:cNvSpPr/>
          <p:nvPr/>
        </p:nvSpPr>
        <p:spPr>
          <a:xfrm>
            <a:off x="646610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8" name="椭圆 37"/>
          <p:cNvSpPr/>
          <p:nvPr/>
        </p:nvSpPr>
        <p:spPr>
          <a:xfrm>
            <a:off x="674144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9" name="椭圆 38"/>
          <p:cNvSpPr/>
          <p:nvPr/>
        </p:nvSpPr>
        <p:spPr>
          <a:xfrm>
            <a:off x="655788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0" name="椭圆 39"/>
          <p:cNvSpPr/>
          <p:nvPr/>
        </p:nvSpPr>
        <p:spPr>
          <a:xfrm>
            <a:off x="60989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1" name="椭圆 40"/>
          <p:cNvSpPr/>
          <p:nvPr/>
        </p:nvSpPr>
        <p:spPr>
          <a:xfrm>
            <a:off x="63743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2" name="椭圆 41"/>
          <p:cNvSpPr/>
          <p:nvPr/>
        </p:nvSpPr>
        <p:spPr>
          <a:xfrm>
            <a:off x="664966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3" name="椭圆 42"/>
          <p:cNvSpPr/>
          <p:nvPr/>
        </p:nvSpPr>
        <p:spPr>
          <a:xfrm>
            <a:off x="200697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4" name="椭圆 43"/>
          <p:cNvSpPr/>
          <p:nvPr/>
        </p:nvSpPr>
        <p:spPr>
          <a:xfrm>
            <a:off x="220265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5" name="椭圆 44"/>
          <p:cNvSpPr/>
          <p:nvPr/>
        </p:nvSpPr>
        <p:spPr>
          <a:xfrm>
            <a:off x="230049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6" name="椭圆 45"/>
          <p:cNvSpPr/>
          <p:nvPr/>
        </p:nvSpPr>
        <p:spPr>
          <a:xfrm>
            <a:off x="249617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7" name="椭圆 46"/>
          <p:cNvSpPr/>
          <p:nvPr/>
        </p:nvSpPr>
        <p:spPr>
          <a:xfrm>
            <a:off x="278970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8" name="椭圆 47"/>
          <p:cNvSpPr/>
          <p:nvPr/>
        </p:nvSpPr>
        <p:spPr>
          <a:xfrm>
            <a:off x="288754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9" name="椭圆 48"/>
          <p:cNvSpPr/>
          <p:nvPr/>
        </p:nvSpPr>
        <p:spPr>
          <a:xfrm>
            <a:off x="259401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0" name="椭圆 49"/>
          <p:cNvSpPr/>
          <p:nvPr/>
        </p:nvSpPr>
        <p:spPr>
          <a:xfrm>
            <a:off x="210481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1" name="椭圆 50"/>
          <p:cNvSpPr/>
          <p:nvPr/>
        </p:nvSpPr>
        <p:spPr>
          <a:xfrm>
            <a:off x="239833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2" name="椭圆 51"/>
          <p:cNvSpPr/>
          <p:nvPr/>
        </p:nvSpPr>
        <p:spPr>
          <a:xfrm>
            <a:off x="269186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3" name="椭圆 52"/>
          <p:cNvSpPr/>
          <p:nvPr/>
        </p:nvSpPr>
        <p:spPr>
          <a:xfrm>
            <a:off x="497557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4" name="椭圆 53"/>
          <p:cNvSpPr/>
          <p:nvPr/>
        </p:nvSpPr>
        <p:spPr>
          <a:xfrm>
            <a:off x="526653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5" name="椭圆 54"/>
          <p:cNvSpPr/>
          <p:nvPr/>
        </p:nvSpPr>
        <p:spPr>
          <a:xfrm>
            <a:off x="5169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6" name="椭圆 55"/>
          <p:cNvSpPr/>
          <p:nvPr/>
        </p:nvSpPr>
        <p:spPr>
          <a:xfrm>
            <a:off x="507256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7" name="椭圆 56"/>
          <p:cNvSpPr/>
          <p:nvPr/>
        </p:nvSpPr>
        <p:spPr>
          <a:xfrm>
            <a:off x="487859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Tree>
    <p:extLst>
      <p:ext uri="{BB962C8B-B14F-4D97-AF65-F5344CB8AC3E}">
        <p14:creationId xmlns:p14="http://schemas.microsoft.com/office/powerpoint/2010/main" val="1505634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练习</a:t>
            </a:r>
            <a:r>
              <a:rPr lang="en-US" altLang="zh-CN" dirty="0" smtClean="0"/>
              <a:t>10</a:t>
            </a:r>
            <a:endParaRPr lang="zh-CN" altLang="en-US" dirty="0"/>
          </a:p>
        </p:txBody>
      </p:sp>
      <p:sp>
        <p:nvSpPr>
          <p:cNvPr id="3" name="内容占位符 2"/>
          <p:cNvSpPr>
            <a:spLocks noGrp="1"/>
          </p:cNvSpPr>
          <p:nvPr>
            <p:ph idx="1"/>
          </p:nvPr>
        </p:nvSpPr>
        <p:spPr/>
        <p:txBody>
          <a:bodyPr/>
          <a:lstStyle/>
          <a:p>
            <a:r>
              <a:rPr lang="zh-CN" altLang="en-US" dirty="0" smtClean="0"/>
              <a:t>下列代码中，哪一层循环结束后，表示完成了一次完整的数据集遍历</a:t>
            </a:r>
            <a:endParaRPr lang="en-US" altLang="zh-CN" dirty="0" smtClean="0"/>
          </a:p>
          <a:p>
            <a:endParaRPr lang="en-US" altLang="zh-CN" dirty="0"/>
          </a:p>
          <a:p>
            <a:endParaRPr lang="en-US" altLang="zh-CN" dirty="0" smtClean="0"/>
          </a:p>
          <a:p>
            <a:endParaRPr lang="en-US" altLang="zh-CN" dirty="0"/>
          </a:p>
          <a:p>
            <a:endParaRPr lang="en-US" altLang="zh-CN" dirty="0" smtClean="0"/>
          </a:p>
        </p:txBody>
      </p:sp>
      <p:pic>
        <p:nvPicPr>
          <p:cNvPr id="59" name="图片 58"/>
          <p:cNvPicPr>
            <a:picLocks noChangeAspect="1"/>
          </p:cNvPicPr>
          <p:nvPr/>
        </p:nvPicPr>
        <p:blipFill rotWithShape="1">
          <a:blip r:embed="rId2"/>
          <a:srcRect l="11623" t="36571" r="46814" b="47707"/>
          <a:stretch/>
        </p:blipFill>
        <p:spPr>
          <a:xfrm>
            <a:off x="320379" y="2660072"/>
            <a:ext cx="7481463" cy="1638796"/>
          </a:xfrm>
          <a:prstGeom prst="rect">
            <a:avLst/>
          </a:prstGeom>
        </p:spPr>
      </p:pic>
      <p:sp>
        <p:nvSpPr>
          <p:cNvPr id="60" name="矩形 59"/>
          <p:cNvSpPr/>
          <p:nvPr/>
        </p:nvSpPr>
        <p:spPr>
          <a:xfrm>
            <a:off x="351294" y="4621870"/>
            <a:ext cx="8138742" cy="523220"/>
          </a:xfrm>
          <a:prstGeom prst="rect">
            <a:avLst/>
          </a:prstGeom>
        </p:spPr>
        <p:txBody>
          <a:bodyPr wrap="square">
            <a:spAutoFit/>
          </a:bodyPr>
          <a:lstStyle/>
          <a:p>
            <a:r>
              <a:rPr lang="en-US" altLang="zh-CN" sz="2800" dirty="0"/>
              <a:t>A</a:t>
            </a:r>
            <a:r>
              <a:rPr lang="zh-CN" altLang="en-US" sz="2800" dirty="0"/>
              <a:t>、外层循环           </a:t>
            </a:r>
            <a:r>
              <a:rPr lang="en-US" altLang="zh-CN" sz="2800" dirty="0"/>
              <a:t>B</a:t>
            </a:r>
            <a:r>
              <a:rPr lang="zh-CN" altLang="en-US" sz="2800" dirty="0"/>
              <a:t>、内层循环</a:t>
            </a:r>
            <a:endParaRPr lang="zh-CN" altLang="en-US" sz="2800" dirty="0"/>
          </a:p>
        </p:txBody>
      </p:sp>
      <p:sp>
        <p:nvSpPr>
          <p:cNvPr id="61" name="矩形 60"/>
          <p:cNvSpPr/>
          <p:nvPr/>
        </p:nvSpPr>
        <p:spPr>
          <a:xfrm>
            <a:off x="351294" y="4621870"/>
            <a:ext cx="8138742" cy="523220"/>
          </a:xfrm>
          <a:prstGeom prst="rect">
            <a:avLst/>
          </a:prstGeom>
        </p:spPr>
        <p:txBody>
          <a:bodyPr wrap="square">
            <a:spAutoFit/>
          </a:bodyPr>
          <a:lstStyle/>
          <a:p>
            <a:r>
              <a:rPr lang="en-US" altLang="zh-CN" sz="2800" dirty="0"/>
              <a:t>A</a:t>
            </a:r>
            <a:r>
              <a:rPr lang="zh-CN" altLang="en-US" sz="2800" dirty="0"/>
              <a:t>、外层循环           </a:t>
            </a:r>
            <a:r>
              <a:rPr lang="en-US" altLang="zh-CN" sz="2800" u="sng" dirty="0"/>
              <a:t>B</a:t>
            </a:r>
            <a:r>
              <a:rPr lang="zh-CN" altLang="en-US" sz="2800" u="sng" dirty="0"/>
              <a:t>、内层循环</a:t>
            </a:r>
            <a:endParaRPr lang="zh-CN" altLang="en-US" sz="2800" u="sng" dirty="0"/>
          </a:p>
        </p:txBody>
      </p:sp>
      <p:sp>
        <p:nvSpPr>
          <p:cNvPr id="62" name="文本框 61"/>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solidFill>
              </a:rPr>
              <a:t>Tensors</a:t>
            </a:r>
            <a:endParaRPr lang="zh-CN" altLang="en-US" dirty="0">
              <a:solidFill>
                <a:schemeClr val="bg1"/>
              </a:solidFill>
            </a:endParaRPr>
          </a:p>
        </p:txBody>
      </p:sp>
      <p:sp>
        <p:nvSpPr>
          <p:cNvPr id="63" name="文本框 62"/>
          <p:cNvSpPr txBox="1"/>
          <p:nvPr/>
        </p:nvSpPr>
        <p:spPr>
          <a:xfrm>
            <a:off x="1931094" y="137160"/>
            <a:ext cx="1052917"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err="1"/>
              <a:t>Autograd</a:t>
            </a:r>
            <a:endParaRPr lang="zh-CN" altLang="en-US" dirty="0"/>
          </a:p>
        </p:txBody>
      </p:sp>
      <p:sp>
        <p:nvSpPr>
          <p:cNvPr id="64" name="文本框 63"/>
          <p:cNvSpPr txBox="1"/>
          <p:nvPr/>
        </p:nvSpPr>
        <p:spPr>
          <a:xfrm>
            <a:off x="7715285" y="137160"/>
            <a:ext cx="1262974" cy="369332"/>
          </a:xfrm>
          <a:prstGeom prst="rect">
            <a:avLst/>
          </a:prstGeom>
          <a:noFill/>
        </p:spPr>
        <p:txBody>
          <a:bodyPr wrap="none" rtlCol="0">
            <a:spAutoFit/>
          </a:bodyPr>
          <a:lstStyle/>
          <a:p>
            <a:r>
              <a:rPr lang="en-US" altLang="zh-CN" dirty="0" smtClean="0">
                <a:solidFill>
                  <a:schemeClr val="bg1">
                    <a:lumMod val="50000"/>
                  </a:schemeClr>
                </a:solidFill>
              </a:rPr>
              <a:t>Experiment</a:t>
            </a:r>
            <a:endParaRPr lang="zh-CN" altLang="en-US" dirty="0">
              <a:solidFill>
                <a:schemeClr val="bg1">
                  <a:lumMod val="50000"/>
                </a:schemeClr>
              </a:solidFill>
            </a:endParaRPr>
          </a:p>
        </p:txBody>
      </p:sp>
      <p:sp>
        <p:nvSpPr>
          <p:cNvPr id="65" name="文本框 64"/>
          <p:cNvSpPr txBox="1"/>
          <p:nvPr/>
        </p:nvSpPr>
        <p:spPr>
          <a:xfrm>
            <a:off x="3811603" y="137160"/>
            <a:ext cx="1066959"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a:t>Examples</a:t>
            </a:r>
            <a:endParaRPr lang="zh-CN" altLang="en-US" dirty="0"/>
          </a:p>
        </p:txBody>
      </p:sp>
      <p:sp>
        <p:nvSpPr>
          <p:cNvPr id="66" name="文本框 65"/>
          <p:cNvSpPr txBox="1"/>
          <p:nvPr/>
        </p:nvSpPr>
        <p:spPr>
          <a:xfrm>
            <a:off x="5904731" y="137160"/>
            <a:ext cx="1094980" cy="369332"/>
          </a:xfrm>
          <a:prstGeom prst="rect">
            <a:avLst/>
          </a:prstGeom>
          <a:noFill/>
        </p:spPr>
        <p:txBody>
          <a:bodyPr wrap="none" rtlCol="0">
            <a:spAutoFit/>
          </a:bodyPr>
          <a:lstStyle/>
          <a:p>
            <a:r>
              <a:rPr lang="en-US" altLang="zh-CN" dirty="0" smtClean="0">
                <a:solidFill>
                  <a:schemeClr val="bg1">
                    <a:lumMod val="50000"/>
                  </a:schemeClr>
                </a:solidFill>
              </a:rPr>
              <a:t>Extension</a:t>
            </a:r>
            <a:endParaRPr lang="zh-CN" altLang="en-US" dirty="0">
              <a:solidFill>
                <a:schemeClr val="bg1">
                  <a:lumMod val="50000"/>
                </a:schemeClr>
              </a:solidFill>
            </a:endParaRPr>
          </a:p>
        </p:txBody>
      </p:sp>
      <p:sp>
        <p:nvSpPr>
          <p:cNvPr id="67" name="椭圆 66"/>
          <p:cNvSpPr/>
          <p:nvPr/>
        </p:nvSpPr>
        <p:spPr>
          <a:xfrm>
            <a:off x="19202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8" name="椭圆 67"/>
          <p:cNvSpPr/>
          <p:nvPr/>
        </p:nvSpPr>
        <p:spPr>
          <a:xfrm>
            <a:off x="3877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9" name="椭圆 68"/>
          <p:cNvSpPr/>
          <p:nvPr/>
        </p:nvSpPr>
        <p:spPr>
          <a:xfrm>
            <a:off x="48554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0" name="椭圆 69"/>
          <p:cNvSpPr/>
          <p:nvPr/>
        </p:nvSpPr>
        <p:spPr>
          <a:xfrm>
            <a:off x="68122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1" name="椭圆 70"/>
          <p:cNvSpPr/>
          <p:nvPr/>
        </p:nvSpPr>
        <p:spPr>
          <a:xfrm>
            <a:off x="97475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2" name="椭圆 71"/>
          <p:cNvSpPr/>
          <p:nvPr/>
        </p:nvSpPr>
        <p:spPr>
          <a:xfrm>
            <a:off x="107259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3" name="椭圆 72"/>
          <p:cNvSpPr/>
          <p:nvPr/>
        </p:nvSpPr>
        <p:spPr>
          <a:xfrm>
            <a:off x="77907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4" name="椭圆 73"/>
          <p:cNvSpPr/>
          <p:nvPr/>
        </p:nvSpPr>
        <p:spPr>
          <a:xfrm>
            <a:off x="28986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5" name="椭圆 74"/>
          <p:cNvSpPr/>
          <p:nvPr/>
        </p:nvSpPr>
        <p:spPr>
          <a:xfrm>
            <a:off x="58338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6" name="椭圆 75"/>
          <p:cNvSpPr/>
          <p:nvPr/>
        </p:nvSpPr>
        <p:spPr>
          <a:xfrm>
            <a:off x="87691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7" name="椭圆 76"/>
          <p:cNvSpPr/>
          <p:nvPr/>
        </p:nvSpPr>
        <p:spPr>
          <a:xfrm>
            <a:off x="78183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8" name="椭圆 77"/>
          <p:cNvSpPr/>
          <p:nvPr/>
        </p:nvSpPr>
        <p:spPr>
          <a:xfrm>
            <a:off x="80018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9" name="椭圆 78"/>
          <p:cNvSpPr/>
          <p:nvPr/>
        </p:nvSpPr>
        <p:spPr>
          <a:xfrm>
            <a:off x="80936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0" name="椭圆 79"/>
          <p:cNvSpPr/>
          <p:nvPr/>
        </p:nvSpPr>
        <p:spPr>
          <a:xfrm>
            <a:off x="79100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1" name="椭圆 80"/>
          <p:cNvSpPr/>
          <p:nvPr/>
        </p:nvSpPr>
        <p:spPr>
          <a:xfrm>
            <a:off x="390873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2" name="椭圆 81"/>
          <p:cNvSpPr/>
          <p:nvPr/>
        </p:nvSpPr>
        <p:spPr>
          <a:xfrm>
            <a:off x="410270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3" name="椭圆 82"/>
          <p:cNvSpPr/>
          <p:nvPr/>
        </p:nvSpPr>
        <p:spPr>
          <a:xfrm>
            <a:off x="419969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4" name="椭圆 83"/>
          <p:cNvSpPr/>
          <p:nvPr/>
        </p:nvSpPr>
        <p:spPr>
          <a:xfrm>
            <a:off x="439366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5" name="椭圆 84"/>
          <p:cNvSpPr/>
          <p:nvPr/>
        </p:nvSpPr>
        <p:spPr>
          <a:xfrm>
            <a:off x="468462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6" name="椭圆 85"/>
          <p:cNvSpPr/>
          <p:nvPr/>
        </p:nvSpPr>
        <p:spPr>
          <a:xfrm>
            <a:off x="47816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7" name="椭圆 86"/>
          <p:cNvSpPr/>
          <p:nvPr/>
        </p:nvSpPr>
        <p:spPr>
          <a:xfrm>
            <a:off x="449064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8" name="椭圆 87"/>
          <p:cNvSpPr/>
          <p:nvPr/>
        </p:nvSpPr>
        <p:spPr>
          <a:xfrm>
            <a:off x="400571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9" name="椭圆 88"/>
          <p:cNvSpPr/>
          <p:nvPr/>
        </p:nvSpPr>
        <p:spPr>
          <a:xfrm>
            <a:off x="429667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0" name="椭圆 89"/>
          <p:cNvSpPr/>
          <p:nvPr/>
        </p:nvSpPr>
        <p:spPr>
          <a:xfrm>
            <a:off x="458763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1" name="椭圆 90"/>
          <p:cNvSpPr/>
          <p:nvPr/>
        </p:nvSpPr>
        <p:spPr>
          <a:xfrm>
            <a:off x="60072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2" name="椭圆 91"/>
          <p:cNvSpPr/>
          <p:nvPr/>
        </p:nvSpPr>
        <p:spPr>
          <a:xfrm>
            <a:off x="61907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3" name="椭圆 92"/>
          <p:cNvSpPr/>
          <p:nvPr/>
        </p:nvSpPr>
        <p:spPr>
          <a:xfrm>
            <a:off x="6282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4" name="椭圆 93"/>
          <p:cNvSpPr/>
          <p:nvPr/>
        </p:nvSpPr>
        <p:spPr>
          <a:xfrm>
            <a:off x="646610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5" name="椭圆 94"/>
          <p:cNvSpPr/>
          <p:nvPr/>
        </p:nvSpPr>
        <p:spPr>
          <a:xfrm>
            <a:off x="674144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6" name="椭圆 95"/>
          <p:cNvSpPr/>
          <p:nvPr/>
        </p:nvSpPr>
        <p:spPr>
          <a:xfrm>
            <a:off x="655788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7" name="椭圆 96"/>
          <p:cNvSpPr/>
          <p:nvPr/>
        </p:nvSpPr>
        <p:spPr>
          <a:xfrm>
            <a:off x="60989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8" name="椭圆 97"/>
          <p:cNvSpPr/>
          <p:nvPr/>
        </p:nvSpPr>
        <p:spPr>
          <a:xfrm>
            <a:off x="63743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9" name="椭圆 98"/>
          <p:cNvSpPr/>
          <p:nvPr/>
        </p:nvSpPr>
        <p:spPr>
          <a:xfrm>
            <a:off x="664966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0" name="椭圆 99"/>
          <p:cNvSpPr/>
          <p:nvPr/>
        </p:nvSpPr>
        <p:spPr>
          <a:xfrm>
            <a:off x="200697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1" name="椭圆 100"/>
          <p:cNvSpPr/>
          <p:nvPr/>
        </p:nvSpPr>
        <p:spPr>
          <a:xfrm>
            <a:off x="220265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2" name="椭圆 101"/>
          <p:cNvSpPr/>
          <p:nvPr/>
        </p:nvSpPr>
        <p:spPr>
          <a:xfrm>
            <a:off x="230049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3" name="椭圆 102"/>
          <p:cNvSpPr/>
          <p:nvPr/>
        </p:nvSpPr>
        <p:spPr>
          <a:xfrm>
            <a:off x="249617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4" name="椭圆 103"/>
          <p:cNvSpPr/>
          <p:nvPr/>
        </p:nvSpPr>
        <p:spPr>
          <a:xfrm>
            <a:off x="278970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5" name="椭圆 104"/>
          <p:cNvSpPr/>
          <p:nvPr/>
        </p:nvSpPr>
        <p:spPr>
          <a:xfrm>
            <a:off x="288754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6" name="椭圆 105"/>
          <p:cNvSpPr/>
          <p:nvPr/>
        </p:nvSpPr>
        <p:spPr>
          <a:xfrm>
            <a:off x="259401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7" name="椭圆 106"/>
          <p:cNvSpPr/>
          <p:nvPr/>
        </p:nvSpPr>
        <p:spPr>
          <a:xfrm>
            <a:off x="210481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8" name="椭圆 107"/>
          <p:cNvSpPr/>
          <p:nvPr/>
        </p:nvSpPr>
        <p:spPr>
          <a:xfrm>
            <a:off x="239833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9" name="椭圆 108"/>
          <p:cNvSpPr/>
          <p:nvPr/>
        </p:nvSpPr>
        <p:spPr>
          <a:xfrm>
            <a:off x="269186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0" name="椭圆 109"/>
          <p:cNvSpPr/>
          <p:nvPr/>
        </p:nvSpPr>
        <p:spPr>
          <a:xfrm>
            <a:off x="497557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1" name="椭圆 110"/>
          <p:cNvSpPr/>
          <p:nvPr/>
        </p:nvSpPr>
        <p:spPr>
          <a:xfrm>
            <a:off x="526653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2" name="椭圆 111"/>
          <p:cNvSpPr/>
          <p:nvPr/>
        </p:nvSpPr>
        <p:spPr>
          <a:xfrm>
            <a:off x="516955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3" name="椭圆 112"/>
          <p:cNvSpPr/>
          <p:nvPr/>
        </p:nvSpPr>
        <p:spPr>
          <a:xfrm>
            <a:off x="507256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4" name="椭圆 113"/>
          <p:cNvSpPr/>
          <p:nvPr/>
        </p:nvSpPr>
        <p:spPr>
          <a:xfrm>
            <a:off x="487859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pic>
        <p:nvPicPr>
          <p:cNvPr id="115" name="Picture 2" descr="https://ss1.bdstatic.com/70cFvXSh_Q1YnxGkpoWK1HF6hhy/it/u=1862678191,543325770&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5944" t="11333" r="38793" b="18849"/>
          <a:stretch/>
        </p:blipFill>
        <p:spPr bwMode="auto">
          <a:xfrm>
            <a:off x="8294652" y="852015"/>
            <a:ext cx="299788" cy="466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559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练习</a:t>
            </a:r>
            <a:r>
              <a:rPr lang="en-US" altLang="zh-CN" dirty="0" smtClean="0"/>
              <a:t>11</a:t>
            </a:r>
            <a:endParaRPr lang="zh-CN" altLang="en-US" dirty="0"/>
          </a:p>
        </p:txBody>
      </p:sp>
      <p:sp>
        <p:nvSpPr>
          <p:cNvPr id="3" name="内容占位符 2"/>
          <p:cNvSpPr>
            <a:spLocks noGrp="1"/>
          </p:cNvSpPr>
          <p:nvPr>
            <p:ph idx="1"/>
          </p:nvPr>
        </p:nvSpPr>
        <p:spPr/>
        <p:txBody>
          <a:bodyPr/>
          <a:lstStyle/>
          <a:p>
            <a:r>
              <a:rPr lang="zh-CN" altLang="en-US" dirty="0" smtClean="0"/>
              <a:t>“数据集进行</a:t>
            </a:r>
            <a:r>
              <a:rPr lang="en-US" altLang="zh-CN" dirty="0" smtClean="0"/>
              <a:t>shuffling</a:t>
            </a:r>
            <a:r>
              <a:rPr lang="zh-CN" altLang="en-US" dirty="0" smtClean="0"/>
              <a:t>之后，通常能使得模型具有更好</a:t>
            </a:r>
            <a:r>
              <a:rPr lang="zh-CN" altLang="en-US" dirty="0"/>
              <a:t>的效果”，</a:t>
            </a:r>
            <a:r>
              <a:rPr lang="zh-CN" altLang="en-US" dirty="0" smtClean="0"/>
              <a:t>这样的表述对吗</a:t>
            </a:r>
            <a:endParaRPr lang="en-US" altLang="zh-CN" dirty="0"/>
          </a:p>
          <a:p>
            <a:endParaRPr lang="en-US" altLang="zh-CN" dirty="0" smtClean="0"/>
          </a:p>
          <a:p>
            <a:endParaRPr lang="en-US" altLang="zh-CN" dirty="0"/>
          </a:p>
          <a:p>
            <a:endParaRPr lang="en-US" altLang="zh-CN" dirty="0" smtClean="0"/>
          </a:p>
        </p:txBody>
      </p:sp>
      <p:sp>
        <p:nvSpPr>
          <p:cNvPr id="60" name="矩形 59"/>
          <p:cNvSpPr/>
          <p:nvPr/>
        </p:nvSpPr>
        <p:spPr>
          <a:xfrm>
            <a:off x="351294" y="4942502"/>
            <a:ext cx="8138742" cy="523220"/>
          </a:xfrm>
          <a:prstGeom prst="rect">
            <a:avLst/>
          </a:prstGeom>
        </p:spPr>
        <p:txBody>
          <a:bodyPr wrap="square">
            <a:spAutoFit/>
          </a:bodyPr>
          <a:lstStyle/>
          <a:p>
            <a:r>
              <a:rPr lang="en-US" altLang="zh-CN" sz="2800" dirty="0"/>
              <a:t>A</a:t>
            </a:r>
            <a:r>
              <a:rPr lang="zh-CN" altLang="en-US" sz="2800" dirty="0" smtClean="0"/>
              <a:t>、</a:t>
            </a:r>
            <a:r>
              <a:rPr lang="zh-CN" altLang="en-US" sz="2800" dirty="0"/>
              <a:t>正确</a:t>
            </a:r>
            <a:r>
              <a:rPr lang="zh-CN" altLang="en-US" sz="2800" dirty="0" smtClean="0"/>
              <a:t>           </a:t>
            </a:r>
            <a:r>
              <a:rPr lang="en-US" altLang="zh-CN" sz="2800" dirty="0"/>
              <a:t>B</a:t>
            </a:r>
            <a:r>
              <a:rPr lang="zh-CN" altLang="en-US" sz="2800" dirty="0" smtClean="0"/>
              <a:t>、</a:t>
            </a:r>
            <a:r>
              <a:rPr lang="zh-CN" altLang="en-US" sz="2800" dirty="0"/>
              <a:t>错误</a:t>
            </a:r>
            <a:endParaRPr lang="zh-CN" altLang="en-US" sz="2800" dirty="0"/>
          </a:p>
        </p:txBody>
      </p:sp>
      <p:pic>
        <p:nvPicPr>
          <p:cNvPr id="62" name="图片 6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734" y="2443118"/>
            <a:ext cx="7520842" cy="2295137"/>
          </a:xfrm>
          <a:prstGeom prst="rect">
            <a:avLst/>
          </a:prstGeom>
        </p:spPr>
      </p:pic>
      <p:sp>
        <p:nvSpPr>
          <p:cNvPr id="63" name="矩形 62"/>
          <p:cNvSpPr/>
          <p:nvPr/>
        </p:nvSpPr>
        <p:spPr>
          <a:xfrm>
            <a:off x="351294" y="4942502"/>
            <a:ext cx="8138742" cy="523220"/>
          </a:xfrm>
          <a:prstGeom prst="rect">
            <a:avLst/>
          </a:prstGeom>
        </p:spPr>
        <p:txBody>
          <a:bodyPr wrap="square">
            <a:spAutoFit/>
          </a:bodyPr>
          <a:lstStyle/>
          <a:p>
            <a:r>
              <a:rPr lang="en-US" altLang="zh-CN" sz="2800" u="sng" dirty="0"/>
              <a:t>A</a:t>
            </a:r>
            <a:r>
              <a:rPr lang="zh-CN" altLang="en-US" sz="2800" u="sng" dirty="0" smtClean="0"/>
              <a:t>、</a:t>
            </a:r>
            <a:r>
              <a:rPr lang="zh-CN" altLang="en-US" sz="2800" u="sng" dirty="0"/>
              <a:t>正确</a:t>
            </a:r>
            <a:r>
              <a:rPr lang="zh-CN" altLang="en-US" sz="2800" dirty="0" smtClean="0"/>
              <a:t>           </a:t>
            </a:r>
            <a:r>
              <a:rPr lang="en-US" altLang="zh-CN" sz="2800" dirty="0"/>
              <a:t>B</a:t>
            </a:r>
            <a:r>
              <a:rPr lang="zh-CN" altLang="en-US" sz="2800" dirty="0" smtClean="0"/>
              <a:t>、</a:t>
            </a:r>
            <a:r>
              <a:rPr lang="zh-CN" altLang="en-US" sz="2800" dirty="0"/>
              <a:t>错误</a:t>
            </a:r>
            <a:endParaRPr lang="zh-CN" altLang="en-US" sz="2800" dirty="0"/>
          </a:p>
        </p:txBody>
      </p:sp>
      <p:sp>
        <p:nvSpPr>
          <p:cNvPr id="64" name="文本框 63"/>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solidFill>
              </a:rPr>
              <a:t>Tensors</a:t>
            </a:r>
            <a:endParaRPr lang="zh-CN" altLang="en-US" dirty="0">
              <a:solidFill>
                <a:schemeClr val="bg1"/>
              </a:solidFill>
            </a:endParaRPr>
          </a:p>
        </p:txBody>
      </p:sp>
      <p:sp>
        <p:nvSpPr>
          <p:cNvPr id="65" name="文本框 64"/>
          <p:cNvSpPr txBox="1"/>
          <p:nvPr/>
        </p:nvSpPr>
        <p:spPr>
          <a:xfrm>
            <a:off x="1931094" y="137160"/>
            <a:ext cx="1052917"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err="1"/>
              <a:t>Autograd</a:t>
            </a:r>
            <a:endParaRPr lang="zh-CN" altLang="en-US" dirty="0"/>
          </a:p>
        </p:txBody>
      </p:sp>
      <p:sp>
        <p:nvSpPr>
          <p:cNvPr id="66" name="文本框 65"/>
          <p:cNvSpPr txBox="1"/>
          <p:nvPr/>
        </p:nvSpPr>
        <p:spPr>
          <a:xfrm>
            <a:off x="7715285" y="137160"/>
            <a:ext cx="1262974" cy="369332"/>
          </a:xfrm>
          <a:prstGeom prst="rect">
            <a:avLst/>
          </a:prstGeom>
          <a:noFill/>
        </p:spPr>
        <p:txBody>
          <a:bodyPr wrap="none" rtlCol="0">
            <a:spAutoFit/>
          </a:bodyPr>
          <a:lstStyle/>
          <a:p>
            <a:r>
              <a:rPr lang="en-US" altLang="zh-CN" dirty="0" smtClean="0">
                <a:solidFill>
                  <a:schemeClr val="bg1">
                    <a:lumMod val="50000"/>
                  </a:schemeClr>
                </a:solidFill>
              </a:rPr>
              <a:t>Experiment</a:t>
            </a:r>
            <a:endParaRPr lang="zh-CN" altLang="en-US" dirty="0">
              <a:solidFill>
                <a:schemeClr val="bg1">
                  <a:lumMod val="50000"/>
                </a:schemeClr>
              </a:solidFill>
            </a:endParaRPr>
          </a:p>
        </p:txBody>
      </p:sp>
      <p:sp>
        <p:nvSpPr>
          <p:cNvPr id="67" name="文本框 66"/>
          <p:cNvSpPr txBox="1"/>
          <p:nvPr/>
        </p:nvSpPr>
        <p:spPr>
          <a:xfrm>
            <a:off x="3811603" y="137160"/>
            <a:ext cx="1066959"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a:t>Examples</a:t>
            </a:r>
            <a:endParaRPr lang="zh-CN" altLang="en-US" dirty="0"/>
          </a:p>
        </p:txBody>
      </p:sp>
      <p:sp>
        <p:nvSpPr>
          <p:cNvPr id="68" name="文本框 67"/>
          <p:cNvSpPr txBox="1"/>
          <p:nvPr/>
        </p:nvSpPr>
        <p:spPr>
          <a:xfrm>
            <a:off x="5904731" y="137160"/>
            <a:ext cx="1094980" cy="369332"/>
          </a:xfrm>
          <a:prstGeom prst="rect">
            <a:avLst/>
          </a:prstGeom>
          <a:noFill/>
        </p:spPr>
        <p:txBody>
          <a:bodyPr wrap="none" rtlCol="0">
            <a:spAutoFit/>
          </a:bodyPr>
          <a:lstStyle/>
          <a:p>
            <a:r>
              <a:rPr lang="en-US" altLang="zh-CN" dirty="0" smtClean="0">
                <a:solidFill>
                  <a:schemeClr val="bg1">
                    <a:lumMod val="50000"/>
                  </a:schemeClr>
                </a:solidFill>
              </a:rPr>
              <a:t>Extension</a:t>
            </a:r>
            <a:endParaRPr lang="zh-CN" altLang="en-US" dirty="0">
              <a:solidFill>
                <a:schemeClr val="bg1">
                  <a:lumMod val="50000"/>
                </a:schemeClr>
              </a:solidFill>
            </a:endParaRPr>
          </a:p>
        </p:txBody>
      </p:sp>
      <p:sp>
        <p:nvSpPr>
          <p:cNvPr id="69" name="椭圆 68"/>
          <p:cNvSpPr/>
          <p:nvPr/>
        </p:nvSpPr>
        <p:spPr>
          <a:xfrm>
            <a:off x="19202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0" name="椭圆 69"/>
          <p:cNvSpPr/>
          <p:nvPr/>
        </p:nvSpPr>
        <p:spPr>
          <a:xfrm>
            <a:off x="3877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1" name="椭圆 70"/>
          <p:cNvSpPr/>
          <p:nvPr/>
        </p:nvSpPr>
        <p:spPr>
          <a:xfrm>
            <a:off x="48554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2" name="椭圆 71"/>
          <p:cNvSpPr/>
          <p:nvPr/>
        </p:nvSpPr>
        <p:spPr>
          <a:xfrm>
            <a:off x="68122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3" name="椭圆 72"/>
          <p:cNvSpPr/>
          <p:nvPr/>
        </p:nvSpPr>
        <p:spPr>
          <a:xfrm>
            <a:off x="97475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4" name="椭圆 73"/>
          <p:cNvSpPr/>
          <p:nvPr/>
        </p:nvSpPr>
        <p:spPr>
          <a:xfrm>
            <a:off x="107259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5" name="椭圆 74"/>
          <p:cNvSpPr/>
          <p:nvPr/>
        </p:nvSpPr>
        <p:spPr>
          <a:xfrm>
            <a:off x="77907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6" name="椭圆 75"/>
          <p:cNvSpPr/>
          <p:nvPr/>
        </p:nvSpPr>
        <p:spPr>
          <a:xfrm>
            <a:off x="28986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7" name="椭圆 76"/>
          <p:cNvSpPr/>
          <p:nvPr/>
        </p:nvSpPr>
        <p:spPr>
          <a:xfrm>
            <a:off x="58338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8" name="椭圆 77"/>
          <p:cNvSpPr/>
          <p:nvPr/>
        </p:nvSpPr>
        <p:spPr>
          <a:xfrm>
            <a:off x="87691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9" name="椭圆 78"/>
          <p:cNvSpPr/>
          <p:nvPr/>
        </p:nvSpPr>
        <p:spPr>
          <a:xfrm>
            <a:off x="78183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0" name="椭圆 79"/>
          <p:cNvSpPr/>
          <p:nvPr/>
        </p:nvSpPr>
        <p:spPr>
          <a:xfrm>
            <a:off x="80018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1" name="椭圆 80"/>
          <p:cNvSpPr/>
          <p:nvPr/>
        </p:nvSpPr>
        <p:spPr>
          <a:xfrm>
            <a:off x="80936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2" name="椭圆 81"/>
          <p:cNvSpPr/>
          <p:nvPr/>
        </p:nvSpPr>
        <p:spPr>
          <a:xfrm>
            <a:off x="79100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3" name="椭圆 82"/>
          <p:cNvSpPr/>
          <p:nvPr/>
        </p:nvSpPr>
        <p:spPr>
          <a:xfrm>
            <a:off x="390873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4" name="椭圆 83"/>
          <p:cNvSpPr/>
          <p:nvPr/>
        </p:nvSpPr>
        <p:spPr>
          <a:xfrm>
            <a:off x="410270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5" name="椭圆 84"/>
          <p:cNvSpPr/>
          <p:nvPr/>
        </p:nvSpPr>
        <p:spPr>
          <a:xfrm>
            <a:off x="419969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6" name="椭圆 85"/>
          <p:cNvSpPr/>
          <p:nvPr/>
        </p:nvSpPr>
        <p:spPr>
          <a:xfrm>
            <a:off x="439366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7" name="椭圆 86"/>
          <p:cNvSpPr/>
          <p:nvPr/>
        </p:nvSpPr>
        <p:spPr>
          <a:xfrm>
            <a:off x="468462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8" name="椭圆 87"/>
          <p:cNvSpPr/>
          <p:nvPr/>
        </p:nvSpPr>
        <p:spPr>
          <a:xfrm>
            <a:off x="47816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9" name="椭圆 88"/>
          <p:cNvSpPr/>
          <p:nvPr/>
        </p:nvSpPr>
        <p:spPr>
          <a:xfrm>
            <a:off x="449064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0" name="椭圆 89"/>
          <p:cNvSpPr/>
          <p:nvPr/>
        </p:nvSpPr>
        <p:spPr>
          <a:xfrm>
            <a:off x="400571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1" name="椭圆 90"/>
          <p:cNvSpPr/>
          <p:nvPr/>
        </p:nvSpPr>
        <p:spPr>
          <a:xfrm>
            <a:off x="429667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2" name="椭圆 91"/>
          <p:cNvSpPr/>
          <p:nvPr/>
        </p:nvSpPr>
        <p:spPr>
          <a:xfrm>
            <a:off x="458763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3" name="椭圆 92"/>
          <p:cNvSpPr/>
          <p:nvPr/>
        </p:nvSpPr>
        <p:spPr>
          <a:xfrm>
            <a:off x="60072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4" name="椭圆 93"/>
          <p:cNvSpPr/>
          <p:nvPr/>
        </p:nvSpPr>
        <p:spPr>
          <a:xfrm>
            <a:off x="61907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5" name="椭圆 94"/>
          <p:cNvSpPr/>
          <p:nvPr/>
        </p:nvSpPr>
        <p:spPr>
          <a:xfrm>
            <a:off x="6282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6" name="椭圆 95"/>
          <p:cNvSpPr/>
          <p:nvPr/>
        </p:nvSpPr>
        <p:spPr>
          <a:xfrm>
            <a:off x="646610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7" name="椭圆 96"/>
          <p:cNvSpPr/>
          <p:nvPr/>
        </p:nvSpPr>
        <p:spPr>
          <a:xfrm>
            <a:off x="674144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8" name="椭圆 97"/>
          <p:cNvSpPr/>
          <p:nvPr/>
        </p:nvSpPr>
        <p:spPr>
          <a:xfrm>
            <a:off x="655788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9" name="椭圆 98"/>
          <p:cNvSpPr/>
          <p:nvPr/>
        </p:nvSpPr>
        <p:spPr>
          <a:xfrm>
            <a:off x="60989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0" name="椭圆 99"/>
          <p:cNvSpPr/>
          <p:nvPr/>
        </p:nvSpPr>
        <p:spPr>
          <a:xfrm>
            <a:off x="63743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1" name="椭圆 100"/>
          <p:cNvSpPr/>
          <p:nvPr/>
        </p:nvSpPr>
        <p:spPr>
          <a:xfrm>
            <a:off x="664966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2" name="椭圆 101"/>
          <p:cNvSpPr/>
          <p:nvPr/>
        </p:nvSpPr>
        <p:spPr>
          <a:xfrm>
            <a:off x="200697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3" name="椭圆 102"/>
          <p:cNvSpPr/>
          <p:nvPr/>
        </p:nvSpPr>
        <p:spPr>
          <a:xfrm>
            <a:off x="220265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4" name="椭圆 103"/>
          <p:cNvSpPr/>
          <p:nvPr/>
        </p:nvSpPr>
        <p:spPr>
          <a:xfrm>
            <a:off x="230049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5" name="椭圆 104"/>
          <p:cNvSpPr/>
          <p:nvPr/>
        </p:nvSpPr>
        <p:spPr>
          <a:xfrm>
            <a:off x="249617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6" name="椭圆 105"/>
          <p:cNvSpPr/>
          <p:nvPr/>
        </p:nvSpPr>
        <p:spPr>
          <a:xfrm>
            <a:off x="278970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7" name="椭圆 106"/>
          <p:cNvSpPr/>
          <p:nvPr/>
        </p:nvSpPr>
        <p:spPr>
          <a:xfrm>
            <a:off x="288754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8" name="椭圆 107"/>
          <p:cNvSpPr/>
          <p:nvPr/>
        </p:nvSpPr>
        <p:spPr>
          <a:xfrm>
            <a:off x="259401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9" name="椭圆 108"/>
          <p:cNvSpPr/>
          <p:nvPr/>
        </p:nvSpPr>
        <p:spPr>
          <a:xfrm>
            <a:off x="210481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0" name="椭圆 109"/>
          <p:cNvSpPr/>
          <p:nvPr/>
        </p:nvSpPr>
        <p:spPr>
          <a:xfrm>
            <a:off x="239833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1" name="椭圆 110"/>
          <p:cNvSpPr/>
          <p:nvPr/>
        </p:nvSpPr>
        <p:spPr>
          <a:xfrm>
            <a:off x="269186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2" name="椭圆 111"/>
          <p:cNvSpPr/>
          <p:nvPr/>
        </p:nvSpPr>
        <p:spPr>
          <a:xfrm>
            <a:off x="497557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3" name="椭圆 112"/>
          <p:cNvSpPr/>
          <p:nvPr/>
        </p:nvSpPr>
        <p:spPr>
          <a:xfrm>
            <a:off x="526653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4" name="椭圆 113"/>
          <p:cNvSpPr/>
          <p:nvPr/>
        </p:nvSpPr>
        <p:spPr>
          <a:xfrm>
            <a:off x="516955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5" name="椭圆 114"/>
          <p:cNvSpPr/>
          <p:nvPr/>
        </p:nvSpPr>
        <p:spPr>
          <a:xfrm>
            <a:off x="507256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6" name="椭圆 115"/>
          <p:cNvSpPr/>
          <p:nvPr/>
        </p:nvSpPr>
        <p:spPr>
          <a:xfrm>
            <a:off x="487859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pic>
        <p:nvPicPr>
          <p:cNvPr id="117" name="Picture 2" descr="https://ss1.bdstatic.com/70cFvXSh_Q1YnxGkpoWK1HF6hhy/it/u=1862678191,543325770&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5944" t="11333" r="38793" b="18849"/>
          <a:stretch/>
        </p:blipFill>
        <p:spPr bwMode="auto">
          <a:xfrm>
            <a:off x="8294652" y="852015"/>
            <a:ext cx="299788" cy="466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5324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回顾一次“炼丹”之旅</a:t>
            </a:r>
            <a:endParaRPr lang="zh-CN" altLang="en-US" dirty="0"/>
          </a:p>
        </p:txBody>
      </p:sp>
      <p:sp>
        <p:nvSpPr>
          <p:cNvPr id="3" name="内容占位符 2"/>
          <p:cNvSpPr>
            <a:spLocks noGrp="1"/>
          </p:cNvSpPr>
          <p:nvPr>
            <p:ph idx="1"/>
          </p:nvPr>
        </p:nvSpPr>
        <p:spPr/>
        <p:txBody>
          <a:bodyPr/>
          <a:lstStyle/>
          <a:p>
            <a:r>
              <a:rPr lang="zh-CN" altLang="en-US" dirty="0" smtClean="0"/>
              <a:t>定义一个</a:t>
            </a:r>
            <a:r>
              <a:rPr lang="en-US" altLang="zh-CN" dirty="0" err="1" smtClean="0"/>
              <a:t>nn.Module</a:t>
            </a:r>
            <a:r>
              <a:rPr lang="zh-CN" altLang="en-US" dirty="0" smtClean="0"/>
              <a:t>的子类</a:t>
            </a:r>
            <a:endParaRPr lang="en-US" altLang="zh-CN" dirty="0" smtClean="0"/>
          </a:p>
          <a:p>
            <a:r>
              <a:rPr lang="zh-CN" altLang="en-US" dirty="0" smtClean="0"/>
              <a:t>定义网络层</a:t>
            </a:r>
            <a:endParaRPr lang="en-US" altLang="zh-CN" dirty="0" smtClean="0"/>
          </a:p>
          <a:p>
            <a:r>
              <a:rPr lang="zh-CN" altLang="en-US" dirty="0" smtClean="0"/>
              <a:t>定义</a:t>
            </a:r>
            <a:r>
              <a:rPr lang="en-US" altLang="zh-CN" dirty="0" smtClean="0"/>
              <a:t>forward()</a:t>
            </a:r>
            <a:r>
              <a:rPr lang="zh-CN" altLang="en-US" dirty="0" smtClean="0"/>
              <a:t>函数，用</a:t>
            </a:r>
            <a:r>
              <a:rPr lang="en-US" altLang="zh-CN" dirty="0" err="1" smtClean="0"/>
              <a:t>nn.Functional</a:t>
            </a:r>
            <a:r>
              <a:rPr lang="zh-CN" altLang="en-US" dirty="0" smtClean="0"/>
              <a:t>构建计算图</a:t>
            </a:r>
            <a:endParaRPr lang="en-US" altLang="zh-CN" dirty="0" smtClean="0"/>
          </a:p>
          <a:p>
            <a:r>
              <a:rPr lang="zh-CN" altLang="en-US" dirty="0" smtClean="0"/>
              <a:t>加载数据集进行迭代训练</a:t>
            </a:r>
            <a:endParaRPr lang="en-US" altLang="zh-CN" dirty="0" smtClean="0"/>
          </a:p>
          <a:p>
            <a:endParaRPr lang="en-US" altLang="zh-CN" dirty="0"/>
          </a:p>
          <a:p>
            <a:r>
              <a:rPr lang="zh-CN" altLang="en-US" dirty="0" smtClean="0"/>
              <a:t>是否有更快的网络定义方式？</a:t>
            </a:r>
            <a:endParaRPr lang="en-US" altLang="zh-CN" dirty="0" smtClean="0"/>
          </a:p>
        </p:txBody>
      </p:sp>
      <p:sp>
        <p:nvSpPr>
          <p:cNvPr id="4" name="文本框 3"/>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solidFill>
              </a:rPr>
              <a:t>Tensors</a:t>
            </a:r>
            <a:endParaRPr lang="zh-CN" altLang="en-US" dirty="0">
              <a:solidFill>
                <a:schemeClr val="bg1"/>
              </a:solidFill>
            </a:endParaRPr>
          </a:p>
        </p:txBody>
      </p:sp>
      <p:sp>
        <p:nvSpPr>
          <p:cNvPr id="5" name="文本框 4"/>
          <p:cNvSpPr txBox="1"/>
          <p:nvPr/>
        </p:nvSpPr>
        <p:spPr>
          <a:xfrm>
            <a:off x="1931094" y="137160"/>
            <a:ext cx="1052917"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err="1"/>
              <a:t>Autograd</a:t>
            </a:r>
            <a:endParaRPr lang="zh-CN" altLang="en-US" dirty="0"/>
          </a:p>
        </p:txBody>
      </p:sp>
      <p:sp>
        <p:nvSpPr>
          <p:cNvPr id="6" name="文本框 5"/>
          <p:cNvSpPr txBox="1"/>
          <p:nvPr/>
        </p:nvSpPr>
        <p:spPr>
          <a:xfrm>
            <a:off x="7715285" y="137160"/>
            <a:ext cx="1262974" cy="369332"/>
          </a:xfrm>
          <a:prstGeom prst="rect">
            <a:avLst/>
          </a:prstGeom>
          <a:noFill/>
        </p:spPr>
        <p:txBody>
          <a:bodyPr wrap="none" rtlCol="0">
            <a:spAutoFit/>
          </a:bodyPr>
          <a:lstStyle/>
          <a:p>
            <a:r>
              <a:rPr lang="en-US" altLang="zh-CN" dirty="0" smtClean="0">
                <a:solidFill>
                  <a:schemeClr val="bg1">
                    <a:lumMod val="50000"/>
                  </a:schemeClr>
                </a:solidFill>
              </a:rPr>
              <a:t>Experiment</a:t>
            </a:r>
            <a:endParaRPr lang="zh-CN" altLang="en-US" dirty="0">
              <a:solidFill>
                <a:schemeClr val="bg1">
                  <a:lumMod val="50000"/>
                </a:schemeClr>
              </a:solidFill>
            </a:endParaRPr>
          </a:p>
        </p:txBody>
      </p:sp>
      <p:sp>
        <p:nvSpPr>
          <p:cNvPr id="7" name="文本框 6"/>
          <p:cNvSpPr txBox="1"/>
          <p:nvPr/>
        </p:nvSpPr>
        <p:spPr>
          <a:xfrm>
            <a:off x="3811603" y="137160"/>
            <a:ext cx="1066959"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a:t>Examples</a:t>
            </a:r>
            <a:endParaRPr lang="zh-CN" altLang="en-US" dirty="0"/>
          </a:p>
        </p:txBody>
      </p:sp>
      <p:sp>
        <p:nvSpPr>
          <p:cNvPr id="8" name="文本框 7"/>
          <p:cNvSpPr txBox="1"/>
          <p:nvPr/>
        </p:nvSpPr>
        <p:spPr>
          <a:xfrm>
            <a:off x="5904731" y="137160"/>
            <a:ext cx="1094980" cy="369332"/>
          </a:xfrm>
          <a:prstGeom prst="rect">
            <a:avLst/>
          </a:prstGeom>
          <a:noFill/>
        </p:spPr>
        <p:txBody>
          <a:bodyPr wrap="none" rtlCol="0">
            <a:spAutoFit/>
          </a:bodyPr>
          <a:lstStyle/>
          <a:p>
            <a:r>
              <a:rPr lang="en-US" altLang="zh-CN" dirty="0">
                <a:solidFill>
                  <a:schemeClr val="bg1"/>
                </a:solidFill>
              </a:rPr>
              <a:t>Extension</a:t>
            </a:r>
            <a:endParaRPr lang="zh-CN" altLang="en-US" dirty="0">
              <a:solidFill>
                <a:schemeClr val="bg1"/>
              </a:solidFill>
            </a:endParaRPr>
          </a:p>
        </p:txBody>
      </p:sp>
      <p:sp>
        <p:nvSpPr>
          <p:cNvPr id="9" name="椭圆 8"/>
          <p:cNvSpPr/>
          <p:nvPr/>
        </p:nvSpPr>
        <p:spPr>
          <a:xfrm>
            <a:off x="19202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 name="椭圆 9"/>
          <p:cNvSpPr/>
          <p:nvPr/>
        </p:nvSpPr>
        <p:spPr>
          <a:xfrm>
            <a:off x="3877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 name="椭圆 10"/>
          <p:cNvSpPr/>
          <p:nvPr/>
        </p:nvSpPr>
        <p:spPr>
          <a:xfrm>
            <a:off x="48554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2" name="椭圆 11"/>
          <p:cNvSpPr/>
          <p:nvPr/>
        </p:nvSpPr>
        <p:spPr>
          <a:xfrm>
            <a:off x="68122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3" name="椭圆 12"/>
          <p:cNvSpPr/>
          <p:nvPr/>
        </p:nvSpPr>
        <p:spPr>
          <a:xfrm>
            <a:off x="97475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4" name="椭圆 13"/>
          <p:cNvSpPr/>
          <p:nvPr/>
        </p:nvSpPr>
        <p:spPr>
          <a:xfrm>
            <a:off x="107259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5" name="椭圆 14"/>
          <p:cNvSpPr/>
          <p:nvPr/>
        </p:nvSpPr>
        <p:spPr>
          <a:xfrm>
            <a:off x="77907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6" name="椭圆 15"/>
          <p:cNvSpPr/>
          <p:nvPr/>
        </p:nvSpPr>
        <p:spPr>
          <a:xfrm>
            <a:off x="28986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7" name="椭圆 16"/>
          <p:cNvSpPr/>
          <p:nvPr/>
        </p:nvSpPr>
        <p:spPr>
          <a:xfrm>
            <a:off x="58338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8" name="椭圆 17"/>
          <p:cNvSpPr/>
          <p:nvPr/>
        </p:nvSpPr>
        <p:spPr>
          <a:xfrm>
            <a:off x="87691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9" name="椭圆 18"/>
          <p:cNvSpPr/>
          <p:nvPr/>
        </p:nvSpPr>
        <p:spPr>
          <a:xfrm>
            <a:off x="78183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0" name="椭圆 19"/>
          <p:cNvSpPr/>
          <p:nvPr/>
        </p:nvSpPr>
        <p:spPr>
          <a:xfrm>
            <a:off x="80018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1" name="椭圆 20"/>
          <p:cNvSpPr/>
          <p:nvPr/>
        </p:nvSpPr>
        <p:spPr>
          <a:xfrm>
            <a:off x="80936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2" name="椭圆 21"/>
          <p:cNvSpPr/>
          <p:nvPr/>
        </p:nvSpPr>
        <p:spPr>
          <a:xfrm>
            <a:off x="79100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3" name="椭圆 22"/>
          <p:cNvSpPr/>
          <p:nvPr/>
        </p:nvSpPr>
        <p:spPr>
          <a:xfrm>
            <a:off x="390873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4" name="椭圆 23"/>
          <p:cNvSpPr/>
          <p:nvPr/>
        </p:nvSpPr>
        <p:spPr>
          <a:xfrm>
            <a:off x="410270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5" name="椭圆 24"/>
          <p:cNvSpPr/>
          <p:nvPr/>
        </p:nvSpPr>
        <p:spPr>
          <a:xfrm>
            <a:off x="419969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6" name="椭圆 25"/>
          <p:cNvSpPr/>
          <p:nvPr/>
        </p:nvSpPr>
        <p:spPr>
          <a:xfrm>
            <a:off x="439366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7" name="椭圆 26"/>
          <p:cNvSpPr/>
          <p:nvPr/>
        </p:nvSpPr>
        <p:spPr>
          <a:xfrm>
            <a:off x="468462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8" name="椭圆 27"/>
          <p:cNvSpPr/>
          <p:nvPr/>
        </p:nvSpPr>
        <p:spPr>
          <a:xfrm>
            <a:off x="47816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9" name="椭圆 28"/>
          <p:cNvSpPr/>
          <p:nvPr/>
        </p:nvSpPr>
        <p:spPr>
          <a:xfrm>
            <a:off x="449064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0" name="椭圆 29"/>
          <p:cNvSpPr/>
          <p:nvPr/>
        </p:nvSpPr>
        <p:spPr>
          <a:xfrm>
            <a:off x="400571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1" name="椭圆 30"/>
          <p:cNvSpPr/>
          <p:nvPr/>
        </p:nvSpPr>
        <p:spPr>
          <a:xfrm>
            <a:off x="429667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2" name="椭圆 31"/>
          <p:cNvSpPr/>
          <p:nvPr/>
        </p:nvSpPr>
        <p:spPr>
          <a:xfrm>
            <a:off x="458763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3" name="椭圆 32"/>
          <p:cNvSpPr/>
          <p:nvPr/>
        </p:nvSpPr>
        <p:spPr>
          <a:xfrm>
            <a:off x="600721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4" name="椭圆 33"/>
          <p:cNvSpPr/>
          <p:nvPr/>
        </p:nvSpPr>
        <p:spPr>
          <a:xfrm>
            <a:off x="61907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5" name="椭圆 34"/>
          <p:cNvSpPr/>
          <p:nvPr/>
        </p:nvSpPr>
        <p:spPr>
          <a:xfrm>
            <a:off x="6282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6" name="椭圆 35"/>
          <p:cNvSpPr/>
          <p:nvPr/>
        </p:nvSpPr>
        <p:spPr>
          <a:xfrm>
            <a:off x="646610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7" name="椭圆 36"/>
          <p:cNvSpPr/>
          <p:nvPr/>
        </p:nvSpPr>
        <p:spPr>
          <a:xfrm>
            <a:off x="674144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8" name="椭圆 37"/>
          <p:cNvSpPr/>
          <p:nvPr/>
        </p:nvSpPr>
        <p:spPr>
          <a:xfrm>
            <a:off x="655788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9" name="椭圆 38"/>
          <p:cNvSpPr/>
          <p:nvPr/>
        </p:nvSpPr>
        <p:spPr>
          <a:xfrm>
            <a:off x="60989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0" name="椭圆 39"/>
          <p:cNvSpPr/>
          <p:nvPr/>
        </p:nvSpPr>
        <p:spPr>
          <a:xfrm>
            <a:off x="63743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1" name="椭圆 40"/>
          <p:cNvSpPr/>
          <p:nvPr/>
        </p:nvSpPr>
        <p:spPr>
          <a:xfrm>
            <a:off x="664966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2" name="椭圆 41"/>
          <p:cNvSpPr/>
          <p:nvPr/>
        </p:nvSpPr>
        <p:spPr>
          <a:xfrm>
            <a:off x="200697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3" name="椭圆 42"/>
          <p:cNvSpPr/>
          <p:nvPr/>
        </p:nvSpPr>
        <p:spPr>
          <a:xfrm>
            <a:off x="220265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4" name="椭圆 43"/>
          <p:cNvSpPr/>
          <p:nvPr/>
        </p:nvSpPr>
        <p:spPr>
          <a:xfrm>
            <a:off x="230049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5" name="椭圆 44"/>
          <p:cNvSpPr/>
          <p:nvPr/>
        </p:nvSpPr>
        <p:spPr>
          <a:xfrm>
            <a:off x="249617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6" name="椭圆 45"/>
          <p:cNvSpPr/>
          <p:nvPr/>
        </p:nvSpPr>
        <p:spPr>
          <a:xfrm>
            <a:off x="278970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7" name="椭圆 46"/>
          <p:cNvSpPr/>
          <p:nvPr/>
        </p:nvSpPr>
        <p:spPr>
          <a:xfrm>
            <a:off x="288754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8" name="椭圆 47"/>
          <p:cNvSpPr/>
          <p:nvPr/>
        </p:nvSpPr>
        <p:spPr>
          <a:xfrm>
            <a:off x="259401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9" name="椭圆 48"/>
          <p:cNvSpPr/>
          <p:nvPr/>
        </p:nvSpPr>
        <p:spPr>
          <a:xfrm>
            <a:off x="210481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0" name="椭圆 49"/>
          <p:cNvSpPr/>
          <p:nvPr/>
        </p:nvSpPr>
        <p:spPr>
          <a:xfrm>
            <a:off x="239833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1" name="椭圆 50"/>
          <p:cNvSpPr/>
          <p:nvPr/>
        </p:nvSpPr>
        <p:spPr>
          <a:xfrm>
            <a:off x="269186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2" name="椭圆 51"/>
          <p:cNvSpPr/>
          <p:nvPr/>
        </p:nvSpPr>
        <p:spPr>
          <a:xfrm>
            <a:off x="497557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3" name="椭圆 52"/>
          <p:cNvSpPr/>
          <p:nvPr/>
        </p:nvSpPr>
        <p:spPr>
          <a:xfrm>
            <a:off x="526653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4" name="椭圆 53"/>
          <p:cNvSpPr/>
          <p:nvPr/>
        </p:nvSpPr>
        <p:spPr>
          <a:xfrm>
            <a:off x="516955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5" name="椭圆 54"/>
          <p:cNvSpPr/>
          <p:nvPr/>
        </p:nvSpPr>
        <p:spPr>
          <a:xfrm>
            <a:off x="507256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6" name="椭圆 55"/>
          <p:cNvSpPr/>
          <p:nvPr/>
        </p:nvSpPr>
        <p:spPr>
          <a:xfrm>
            <a:off x="487859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Tree>
    <p:extLst>
      <p:ext uri="{BB962C8B-B14F-4D97-AF65-F5344CB8AC3E}">
        <p14:creationId xmlns:p14="http://schemas.microsoft.com/office/powerpoint/2010/main" val="1535176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torch.nn.Sequential</a:t>
            </a:r>
            <a:endParaRPr lang="zh-CN" altLang="en-US" dirty="0"/>
          </a:p>
        </p:txBody>
      </p:sp>
      <p:sp>
        <p:nvSpPr>
          <p:cNvPr id="3" name="内容占位符 2"/>
          <p:cNvSpPr>
            <a:spLocks noGrp="1"/>
          </p:cNvSpPr>
          <p:nvPr>
            <p:ph idx="1"/>
          </p:nvPr>
        </p:nvSpPr>
        <p:spPr/>
        <p:txBody>
          <a:bodyPr/>
          <a:lstStyle/>
          <a:p>
            <a:r>
              <a:rPr lang="zh-CN" altLang="en-US" dirty="0"/>
              <a:t>一个有序的容器，神经网络模块将按照在传入构造器的顺序依次被添加到计算图中</a:t>
            </a:r>
            <a:r>
              <a:rPr lang="zh-CN" altLang="en-US" dirty="0" smtClean="0"/>
              <a:t>执行。是一种更简洁的神经网络构建方法。</a:t>
            </a:r>
            <a:endParaRPr lang="en-US" altLang="zh-CN" dirty="0" smtClean="0"/>
          </a:p>
          <a:p>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598" y="3008869"/>
            <a:ext cx="8238552" cy="3213800"/>
          </a:xfrm>
          <a:prstGeom prst="rect">
            <a:avLst/>
          </a:prstGeom>
        </p:spPr>
      </p:pic>
      <p:sp>
        <p:nvSpPr>
          <p:cNvPr id="5" name="文本框 4"/>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solidFill>
              </a:rPr>
              <a:t>Tensors</a:t>
            </a:r>
            <a:endParaRPr lang="zh-CN" altLang="en-US" dirty="0">
              <a:solidFill>
                <a:schemeClr val="bg1"/>
              </a:solidFill>
            </a:endParaRPr>
          </a:p>
        </p:txBody>
      </p:sp>
      <p:sp>
        <p:nvSpPr>
          <p:cNvPr id="6" name="文本框 5"/>
          <p:cNvSpPr txBox="1"/>
          <p:nvPr/>
        </p:nvSpPr>
        <p:spPr>
          <a:xfrm>
            <a:off x="1931094" y="137160"/>
            <a:ext cx="1052917"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err="1"/>
              <a:t>Autograd</a:t>
            </a:r>
            <a:endParaRPr lang="zh-CN" altLang="en-US" dirty="0"/>
          </a:p>
        </p:txBody>
      </p:sp>
      <p:sp>
        <p:nvSpPr>
          <p:cNvPr id="7" name="文本框 6"/>
          <p:cNvSpPr txBox="1"/>
          <p:nvPr/>
        </p:nvSpPr>
        <p:spPr>
          <a:xfrm>
            <a:off x="7715285" y="137160"/>
            <a:ext cx="1262974" cy="369332"/>
          </a:xfrm>
          <a:prstGeom prst="rect">
            <a:avLst/>
          </a:prstGeom>
          <a:noFill/>
        </p:spPr>
        <p:txBody>
          <a:bodyPr wrap="none" rtlCol="0">
            <a:spAutoFit/>
          </a:bodyPr>
          <a:lstStyle/>
          <a:p>
            <a:r>
              <a:rPr lang="en-US" altLang="zh-CN" dirty="0" smtClean="0">
                <a:solidFill>
                  <a:schemeClr val="bg1">
                    <a:lumMod val="50000"/>
                  </a:schemeClr>
                </a:solidFill>
              </a:rPr>
              <a:t>Experiment</a:t>
            </a:r>
            <a:endParaRPr lang="zh-CN" altLang="en-US" dirty="0">
              <a:solidFill>
                <a:schemeClr val="bg1">
                  <a:lumMod val="50000"/>
                </a:schemeClr>
              </a:solidFill>
            </a:endParaRPr>
          </a:p>
        </p:txBody>
      </p:sp>
      <p:sp>
        <p:nvSpPr>
          <p:cNvPr id="8" name="文本框 7"/>
          <p:cNvSpPr txBox="1"/>
          <p:nvPr/>
        </p:nvSpPr>
        <p:spPr>
          <a:xfrm>
            <a:off x="3811603" y="137160"/>
            <a:ext cx="1066959"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a:t>Examples</a:t>
            </a:r>
            <a:endParaRPr lang="zh-CN" altLang="en-US" dirty="0"/>
          </a:p>
        </p:txBody>
      </p:sp>
      <p:sp>
        <p:nvSpPr>
          <p:cNvPr id="9" name="文本框 8"/>
          <p:cNvSpPr txBox="1"/>
          <p:nvPr/>
        </p:nvSpPr>
        <p:spPr>
          <a:xfrm>
            <a:off x="5904731" y="137160"/>
            <a:ext cx="1094980" cy="369332"/>
          </a:xfrm>
          <a:prstGeom prst="rect">
            <a:avLst/>
          </a:prstGeom>
          <a:noFill/>
        </p:spPr>
        <p:txBody>
          <a:bodyPr wrap="none" rtlCol="0">
            <a:spAutoFit/>
          </a:bodyPr>
          <a:lstStyle/>
          <a:p>
            <a:r>
              <a:rPr lang="en-US" altLang="zh-CN" dirty="0">
                <a:solidFill>
                  <a:schemeClr val="bg1"/>
                </a:solidFill>
              </a:rPr>
              <a:t>Extension</a:t>
            </a:r>
            <a:endParaRPr lang="zh-CN" altLang="en-US" dirty="0">
              <a:solidFill>
                <a:schemeClr val="bg1"/>
              </a:solidFill>
            </a:endParaRPr>
          </a:p>
        </p:txBody>
      </p:sp>
      <p:sp>
        <p:nvSpPr>
          <p:cNvPr id="10" name="椭圆 9"/>
          <p:cNvSpPr/>
          <p:nvPr/>
        </p:nvSpPr>
        <p:spPr>
          <a:xfrm>
            <a:off x="19202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 name="椭圆 10"/>
          <p:cNvSpPr/>
          <p:nvPr/>
        </p:nvSpPr>
        <p:spPr>
          <a:xfrm>
            <a:off x="3877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2" name="椭圆 11"/>
          <p:cNvSpPr/>
          <p:nvPr/>
        </p:nvSpPr>
        <p:spPr>
          <a:xfrm>
            <a:off x="48554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3" name="椭圆 12"/>
          <p:cNvSpPr/>
          <p:nvPr/>
        </p:nvSpPr>
        <p:spPr>
          <a:xfrm>
            <a:off x="68122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4" name="椭圆 13"/>
          <p:cNvSpPr/>
          <p:nvPr/>
        </p:nvSpPr>
        <p:spPr>
          <a:xfrm>
            <a:off x="97475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5" name="椭圆 14"/>
          <p:cNvSpPr/>
          <p:nvPr/>
        </p:nvSpPr>
        <p:spPr>
          <a:xfrm>
            <a:off x="107259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6" name="椭圆 15"/>
          <p:cNvSpPr/>
          <p:nvPr/>
        </p:nvSpPr>
        <p:spPr>
          <a:xfrm>
            <a:off x="77907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7" name="椭圆 16"/>
          <p:cNvSpPr/>
          <p:nvPr/>
        </p:nvSpPr>
        <p:spPr>
          <a:xfrm>
            <a:off x="28986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8" name="椭圆 17"/>
          <p:cNvSpPr/>
          <p:nvPr/>
        </p:nvSpPr>
        <p:spPr>
          <a:xfrm>
            <a:off x="58338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9" name="椭圆 18"/>
          <p:cNvSpPr/>
          <p:nvPr/>
        </p:nvSpPr>
        <p:spPr>
          <a:xfrm>
            <a:off x="87691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0" name="椭圆 19"/>
          <p:cNvSpPr/>
          <p:nvPr/>
        </p:nvSpPr>
        <p:spPr>
          <a:xfrm>
            <a:off x="78183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1" name="椭圆 20"/>
          <p:cNvSpPr/>
          <p:nvPr/>
        </p:nvSpPr>
        <p:spPr>
          <a:xfrm>
            <a:off x="80018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2" name="椭圆 21"/>
          <p:cNvSpPr/>
          <p:nvPr/>
        </p:nvSpPr>
        <p:spPr>
          <a:xfrm>
            <a:off x="80936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3" name="椭圆 22"/>
          <p:cNvSpPr/>
          <p:nvPr/>
        </p:nvSpPr>
        <p:spPr>
          <a:xfrm>
            <a:off x="79100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4" name="椭圆 23"/>
          <p:cNvSpPr/>
          <p:nvPr/>
        </p:nvSpPr>
        <p:spPr>
          <a:xfrm>
            <a:off x="390873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5" name="椭圆 24"/>
          <p:cNvSpPr/>
          <p:nvPr/>
        </p:nvSpPr>
        <p:spPr>
          <a:xfrm>
            <a:off x="410270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6" name="椭圆 25"/>
          <p:cNvSpPr/>
          <p:nvPr/>
        </p:nvSpPr>
        <p:spPr>
          <a:xfrm>
            <a:off x="419969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7" name="椭圆 26"/>
          <p:cNvSpPr/>
          <p:nvPr/>
        </p:nvSpPr>
        <p:spPr>
          <a:xfrm>
            <a:off x="439366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8" name="椭圆 27"/>
          <p:cNvSpPr/>
          <p:nvPr/>
        </p:nvSpPr>
        <p:spPr>
          <a:xfrm>
            <a:off x="468462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9" name="椭圆 28"/>
          <p:cNvSpPr/>
          <p:nvPr/>
        </p:nvSpPr>
        <p:spPr>
          <a:xfrm>
            <a:off x="47816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0" name="椭圆 29"/>
          <p:cNvSpPr/>
          <p:nvPr/>
        </p:nvSpPr>
        <p:spPr>
          <a:xfrm>
            <a:off x="449064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1" name="椭圆 30"/>
          <p:cNvSpPr/>
          <p:nvPr/>
        </p:nvSpPr>
        <p:spPr>
          <a:xfrm>
            <a:off x="400571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2" name="椭圆 31"/>
          <p:cNvSpPr/>
          <p:nvPr/>
        </p:nvSpPr>
        <p:spPr>
          <a:xfrm>
            <a:off x="429667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3" name="椭圆 32"/>
          <p:cNvSpPr/>
          <p:nvPr/>
        </p:nvSpPr>
        <p:spPr>
          <a:xfrm>
            <a:off x="458763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4" name="椭圆 33"/>
          <p:cNvSpPr/>
          <p:nvPr/>
        </p:nvSpPr>
        <p:spPr>
          <a:xfrm>
            <a:off x="600721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5" name="椭圆 34"/>
          <p:cNvSpPr/>
          <p:nvPr/>
        </p:nvSpPr>
        <p:spPr>
          <a:xfrm>
            <a:off x="61907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6" name="椭圆 35"/>
          <p:cNvSpPr/>
          <p:nvPr/>
        </p:nvSpPr>
        <p:spPr>
          <a:xfrm>
            <a:off x="6282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7" name="椭圆 36"/>
          <p:cNvSpPr/>
          <p:nvPr/>
        </p:nvSpPr>
        <p:spPr>
          <a:xfrm>
            <a:off x="646610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8" name="椭圆 37"/>
          <p:cNvSpPr/>
          <p:nvPr/>
        </p:nvSpPr>
        <p:spPr>
          <a:xfrm>
            <a:off x="674144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9" name="椭圆 38"/>
          <p:cNvSpPr/>
          <p:nvPr/>
        </p:nvSpPr>
        <p:spPr>
          <a:xfrm>
            <a:off x="655788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0" name="椭圆 39"/>
          <p:cNvSpPr/>
          <p:nvPr/>
        </p:nvSpPr>
        <p:spPr>
          <a:xfrm>
            <a:off x="609899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1" name="椭圆 40"/>
          <p:cNvSpPr/>
          <p:nvPr/>
        </p:nvSpPr>
        <p:spPr>
          <a:xfrm>
            <a:off x="63743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2" name="椭圆 41"/>
          <p:cNvSpPr/>
          <p:nvPr/>
        </p:nvSpPr>
        <p:spPr>
          <a:xfrm>
            <a:off x="664966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3" name="椭圆 42"/>
          <p:cNvSpPr/>
          <p:nvPr/>
        </p:nvSpPr>
        <p:spPr>
          <a:xfrm>
            <a:off x="200697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4" name="椭圆 43"/>
          <p:cNvSpPr/>
          <p:nvPr/>
        </p:nvSpPr>
        <p:spPr>
          <a:xfrm>
            <a:off x="220265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5" name="椭圆 44"/>
          <p:cNvSpPr/>
          <p:nvPr/>
        </p:nvSpPr>
        <p:spPr>
          <a:xfrm>
            <a:off x="230049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6" name="椭圆 45"/>
          <p:cNvSpPr/>
          <p:nvPr/>
        </p:nvSpPr>
        <p:spPr>
          <a:xfrm>
            <a:off x="249617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7" name="椭圆 46"/>
          <p:cNvSpPr/>
          <p:nvPr/>
        </p:nvSpPr>
        <p:spPr>
          <a:xfrm>
            <a:off x="278970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8" name="椭圆 47"/>
          <p:cNvSpPr/>
          <p:nvPr/>
        </p:nvSpPr>
        <p:spPr>
          <a:xfrm>
            <a:off x="288754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9" name="椭圆 48"/>
          <p:cNvSpPr/>
          <p:nvPr/>
        </p:nvSpPr>
        <p:spPr>
          <a:xfrm>
            <a:off x="259401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0" name="椭圆 49"/>
          <p:cNvSpPr/>
          <p:nvPr/>
        </p:nvSpPr>
        <p:spPr>
          <a:xfrm>
            <a:off x="210481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1" name="椭圆 50"/>
          <p:cNvSpPr/>
          <p:nvPr/>
        </p:nvSpPr>
        <p:spPr>
          <a:xfrm>
            <a:off x="239833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2" name="椭圆 51"/>
          <p:cNvSpPr/>
          <p:nvPr/>
        </p:nvSpPr>
        <p:spPr>
          <a:xfrm>
            <a:off x="269186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3" name="椭圆 52"/>
          <p:cNvSpPr/>
          <p:nvPr/>
        </p:nvSpPr>
        <p:spPr>
          <a:xfrm>
            <a:off x="497557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4" name="椭圆 53"/>
          <p:cNvSpPr/>
          <p:nvPr/>
        </p:nvSpPr>
        <p:spPr>
          <a:xfrm>
            <a:off x="526653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5" name="椭圆 54"/>
          <p:cNvSpPr/>
          <p:nvPr/>
        </p:nvSpPr>
        <p:spPr>
          <a:xfrm>
            <a:off x="516955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6" name="椭圆 55"/>
          <p:cNvSpPr/>
          <p:nvPr/>
        </p:nvSpPr>
        <p:spPr>
          <a:xfrm>
            <a:off x="507256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7" name="椭圆 56"/>
          <p:cNvSpPr/>
          <p:nvPr/>
        </p:nvSpPr>
        <p:spPr>
          <a:xfrm>
            <a:off x="487859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Tree>
    <p:extLst>
      <p:ext uri="{BB962C8B-B14F-4D97-AF65-F5344CB8AC3E}">
        <p14:creationId xmlns:p14="http://schemas.microsoft.com/office/powerpoint/2010/main" val="3650450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torch.nn</a:t>
            </a:r>
            <a:r>
              <a:rPr lang="zh-CN" altLang="en-US" dirty="0"/>
              <a:t>扩展阅读</a:t>
            </a:r>
            <a:endParaRPr lang="zh-CN" altLang="en-US" dirty="0"/>
          </a:p>
        </p:txBody>
      </p:sp>
      <p:sp>
        <p:nvSpPr>
          <p:cNvPr id="3" name="内容占位符 2"/>
          <p:cNvSpPr>
            <a:spLocks noGrp="1"/>
          </p:cNvSpPr>
          <p:nvPr>
            <p:ph idx="1"/>
          </p:nvPr>
        </p:nvSpPr>
        <p:spPr/>
        <p:txBody>
          <a:bodyPr/>
          <a:lstStyle/>
          <a:p>
            <a:endParaRPr lang="zh-CN" altLang="en-US"/>
          </a:p>
        </p:txBody>
      </p:sp>
      <p:pic>
        <p:nvPicPr>
          <p:cNvPr id="59" name="图片 58"/>
          <p:cNvPicPr>
            <a:picLocks noChangeAspect="1"/>
          </p:cNvPicPr>
          <p:nvPr/>
        </p:nvPicPr>
        <p:blipFill rotWithShape="1">
          <a:blip r:embed="rId2"/>
          <a:srcRect t="9122"/>
          <a:stretch/>
        </p:blipFill>
        <p:spPr>
          <a:xfrm>
            <a:off x="73152" y="1542155"/>
            <a:ext cx="9000000" cy="5183579"/>
          </a:xfrm>
          <a:prstGeom prst="rect">
            <a:avLst/>
          </a:prstGeom>
        </p:spPr>
      </p:pic>
      <p:sp>
        <p:nvSpPr>
          <p:cNvPr id="60" name="文本框 59"/>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solidFill>
              </a:rPr>
              <a:t>Tensors</a:t>
            </a:r>
            <a:endParaRPr lang="zh-CN" altLang="en-US" dirty="0">
              <a:solidFill>
                <a:schemeClr val="bg1"/>
              </a:solidFill>
            </a:endParaRPr>
          </a:p>
        </p:txBody>
      </p:sp>
      <p:sp>
        <p:nvSpPr>
          <p:cNvPr id="61" name="文本框 60"/>
          <p:cNvSpPr txBox="1"/>
          <p:nvPr/>
        </p:nvSpPr>
        <p:spPr>
          <a:xfrm>
            <a:off x="1931094" y="137160"/>
            <a:ext cx="1052917"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err="1"/>
              <a:t>Autograd</a:t>
            </a:r>
            <a:endParaRPr lang="zh-CN" altLang="en-US" dirty="0"/>
          </a:p>
        </p:txBody>
      </p:sp>
      <p:sp>
        <p:nvSpPr>
          <p:cNvPr id="62" name="文本框 61"/>
          <p:cNvSpPr txBox="1"/>
          <p:nvPr/>
        </p:nvSpPr>
        <p:spPr>
          <a:xfrm>
            <a:off x="7715285" y="137160"/>
            <a:ext cx="1262974" cy="369332"/>
          </a:xfrm>
          <a:prstGeom prst="rect">
            <a:avLst/>
          </a:prstGeom>
          <a:noFill/>
        </p:spPr>
        <p:txBody>
          <a:bodyPr wrap="none" rtlCol="0">
            <a:spAutoFit/>
          </a:bodyPr>
          <a:lstStyle/>
          <a:p>
            <a:r>
              <a:rPr lang="en-US" altLang="zh-CN" dirty="0" smtClean="0">
                <a:solidFill>
                  <a:schemeClr val="bg1">
                    <a:lumMod val="50000"/>
                  </a:schemeClr>
                </a:solidFill>
              </a:rPr>
              <a:t>Experiment</a:t>
            </a:r>
            <a:endParaRPr lang="zh-CN" altLang="en-US" dirty="0">
              <a:solidFill>
                <a:schemeClr val="bg1">
                  <a:lumMod val="50000"/>
                </a:schemeClr>
              </a:solidFill>
            </a:endParaRPr>
          </a:p>
        </p:txBody>
      </p:sp>
      <p:sp>
        <p:nvSpPr>
          <p:cNvPr id="63" name="文本框 62"/>
          <p:cNvSpPr txBox="1"/>
          <p:nvPr/>
        </p:nvSpPr>
        <p:spPr>
          <a:xfrm>
            <a:off x="3811603" y="137160"/>
            <a:ext cx="1066959"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a:t>Examples</a:t>
            </a:r>
            <a:endParaRPr lang="zh-CN" altLang="en-US" dirty="0"/>
          </a:p>
        </p:txBody>
      </p:sp>
      <p:sp>
        <p:nvSpPr>
          <p:cNvPr id="64" name="文本框 63"/>
          <p:cNvSpPr txBox="1"/>
          <p:nvPr/>
        </p:nvSpPr>
        <p:spPr>
          <a:xfrm>
            <a:off x="5904731" y="137160"/>
            <a:ext cx="1094980" cy="369332"/>
          </a:xfrm>
          <a:prstGeom prst="rect">
            <a:avLst/>
          </a:prstGeom>
          <a:noFill/>
        </p:spPr>
        <p:txBody>
          <a:bodyPr wrap="none" rtlCol="0">
            <a:spAutoFit/>
          </a:bodyPr>
          <a:lstStyle/>
          <a:p>
            <a:r>
              <a:rPr lang="en-US" altLang="zh-CN" dirty="0">
                <a:solidFill>
                  <a:schemeClr val="bg1"/>
                </a:solidFill>
              </a:rPr>
              <a:t>Extension</a:t>
            </a:r>
            <a:endParaRPr lang="zh-CN" altLang="en-US" dirty="0">
              <a:solidFill>
                <a:schemeClr val="bg1"/>
              </a:solidFill>
            </a:endParaRPr>
          </a:p>
        </p:txBody>
      </p:sp>
      <p:sp>
        <p:nvSpPr>
          <p:cNvPr id="65" name="椭圆 64"/>
          <p:cNvSpPr/>
          <p:nvPr/>
        </p:nvSpPr>
        <p:spPr>
          <a:xfrm>
            <a:off x="19202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6" name="椭圆 65"/>
          <p:cNvSpPr/>
          <p:nvPr/>
        </p:nvSpPr>
        <p:spPr>
          <a:xfrm>
            <a:off x="3877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7" name="椭圆 66"/>
          <p:cNvSpPr/>
          <p:nvPr/>
        </p:nvSpPr>
        <p:spPr>
          <a:xfrm>
            <a:off x="48554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8" name="椭圆 67"/>
          <p:cNvSpPr/>
          <p:nvPr/>
        </p:nvSpPr>
        <p:spPr>
          <a:xfrm>
            <a:off x="68122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9" name="椭圆 68"/>
          <p:cNvSpPr/>
          <p:nvPr/>
        </p:nvSpPr>
        <p:spPr>
          <a:xfrm>
            <a:off x="97475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0" name="椭圆 69"/>
          <p:cNvSpPr/>
          <p:nvPr/>
        </p:nvSpPr>
        <p:spPr>
          <a:xfrm>
            <a:off x="107259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1" name="椭圆 70"/>
          <p:cNvSpPr/>
          <p:nvPr/>
        </p:nvSpPr>
        <p:spPr>
          <a:xfrm>
            <a:off x="77907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2" name="椭圆 71"/>
          <p:cNvSpPr/>
          <p:nvPr/>
        </p:nvSpPr>
        <p:spPr>
          <a:xfrm>
            <a:off x="28986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3" name="椭圆 72"/>
          <p:cNvSpPr/>
          <p:nvPr/>
        </p:nvSpPr>
        <p:spPr>
          <a:xfrm>
            <a:off x="58338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4" name="椭圆 73"/>
          <p:cNvSpPr/>
          <p:nvPr/>
        </p:nvSpPr>
        <p:spPr>
          <a:xfrm>
            <a:off x="87691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5" name="椭圆 74"/>
          <p:cNvSpPr/>
          <p:nvPr/>
        </p:nvSpPr>
        <p:spPr>
          <a:xfrm>
            <a:off x="78183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6" name="椭圆 75"/>
          <p:cNvSpPr/>
          <p:nvPr/>
        </p:nvSpPr>
        <p:spPr>
          <a:xfrm>
            <a:off x="80018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7" name="椭圆 76"/>
          <p:cNvSpPr/>
          <p:nvPr/>
        </p:nvSpPr>
        <p:spPr>
          <a:xfrm>
            <a:off x="80936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8" name="椭圆 77"/>
          <p:cNvSpPr/>
          <p:nvPr/>
        </p:nvSpPr>
        <p:spPr>
          <a:xfrm>
            <a:off x="79100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9" name="椭圆 78"/>
          <p:cNvSpPr/>
          <p:nvPr/>
        </p:nvSpPr>
        <p:spPr>
          <a:xfrm>
            <a:off x="390873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0" name="椭圆 79"/>
          <p:cNvSpPr/>
          <p:nvPr/>
        </p:nvSpPr>
        <p:spPr>
          <a:xfrm>
            <a:off x="410270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1" name="椭圆 80"/>
          <p:cNvSpPr/>
          <p:nvPr/>
        </p:nvSpPr>
        <p:spPr>
          <a:xfrm>
            <a:off x="419969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2" name="椭圆 81"/>
          <p:cNvSpPr/>
          <p:nvPr/>
        </p:nvSpPr>
        <p:spPr>
          <a:xfrm>
            <a:off x="439366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3" name="椭圆 82"/>
          <p:cNvSpPr/>
          <p:nvPr/>
        </p:nvSpPr>
        <p:spPr>
          <a:xfrm>
            <a:off x="468462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4" name="椭圆 83"/>
          <p:cNvSpPr/>
          <p:nvPr/>
        </p:nvSpPr>
        <p:spPr>
          <a:xfrm>
            <a:off x="47816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5" name="椭圆 84"/>
          <p:cNvSpPr/>
          <p:nvPr/>
        </p:nvSpPr>
        <p:spPr>
          <a:xfrm>
            <a:off x="449064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6" name="椭圆 85"/>
          <p:cNvSpPr/>
          <p:nvPr/>
        </p:nvSpPr>
        <p:spPr>
          <a:xfrm>
            <a:off x="400571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7" name="椭圆 86"/>
          <p:cNvSpPr/>
          <p:nvPr/>
        </p:nvSpPr>
        <p:spPr>
          <a:xfrm>
            <a:off x="429667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8" name="椭圆 87"/>
          <p:cNvSpPr/>
          <p:nvPr/>
        </p:nvSpPr>
        <p:spPr>
          <a:xfrm>
            <a:off x="458763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9" name="椭圆 88"/>
          <p:cNvSpPr/>
          <p:nvPr/>
        </p:nvSpPr>
        <p:spPr>
          <a:xfrm>
            <a:off x="600721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0" name="椭圆 89"/>
          <p:cNvSpPr/>
          <p:nvPr/>
        </p:nvSpPr>
        <p:spPr>
          <a:xfrm>
            <a:off x="619077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1" name="椭圆 90"/>
          <p:cNvSpPr/>
          <p:nvPr/>
        </p:nvSpPr>
        <p:spPr>
          <a:xfrm>
            <a:off x="6282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2" name="椭圆 91"/>
          <p:cNvSpPr/>
          <p:nvPr/>
        </p:nvSpPr>
        <p:spPr>
          <a:xfrm>
            <a:off x="646610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3" name="椭圆 92"/>
          <p:cNvSpPr/>
          <p:nvPr/>
        </p:nvSpPr>
        <p:spPr>
          <a:xfrm>
            <a:off x="674144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4" name="椭圆 93"/>
          <p:cNvSpPr/>
          <p:nvPr/>
        </p:nvSpPr>
        <p:spPr>
          <a:xfrm>
            <a:off x="655788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5" name="椭圆 94"/>
          <p:cNvSpPr/>
          <p:nvPr/>
        </p:nvSpPr>
        <p:spPr>
          <a:xfrm>
            <a:off x="609899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6" name="椭圆 95"/>
          <p:cNvSpPr/>
          <p:nvPr/>
        </p:nvSpPr>
        <p:spPr>
          <a:xfrm>
            <a:off x="63743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7" name="椭圆 96"/>
          <p:cNvSpPr/>
          <p:nvPr/>
        </p:nvSpPr>
        <p:spPr>
          <a:xfrm>
            <a:off x="664966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8" name="椭圆 97"/>
          <p:cNvSpPr/>
          <p:nvPr/>
        </p:nvSpPr>
        <p:spPr>
          <a:xfrm>
            <a:off x="200697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9" name="椭圆 98"/>
          <p:cNvSpPr/>
          <p:nvPr/>
        </p:nvSpPr>
        <p:spPr>
          <a:xfrm>
            <a:off x="220265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0" name="椭圆 99"/>
          <p:cNvSpPr/>
          <p:nvPr/>
        </p:nvSpPr>
        <p:spPr>
          <a:xfrm>
            <a:off x="230049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1" name="椭圆 100"/>
          <p:cNvSpPr/>
          <p:nvPr/>
        </p:nvSpPr>
        <p:spPr>
          <a:xfrm>
            <a:off x="249617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2" name="椭圆 101"/>
          <p:cNvSpPr/>
          <p:nvPr/>
        </p:nvSpPr>
        <p:spPr>
          <a:xfrm>
            <a:off x="278970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3" name="椭圆 102"/>
          <p:cNvSpPr/>
          <p:nvPr/>
        </p:nvSpPr>
        <p:spPr>
          <a:xfrm>
            <a:off x="288754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4" name="椭圆 103"/>
          <p:cNvSpPr/>
          <p:nvPr/>
        </p:nvSpPr>
        <p:spPr>
          <a:xfrm>
            <a:off x="259401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5" name="椭圆 104"/>
          <p:cNvSpPr/>
          <p:nvPr/>
        </p:nvSpPr>
        <p:spPr>
          <a:xfrm>
            <a:off x="210481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6" name="椭圆 105"/>
          <p:cNvSpPr/>
          <p:nvPr/>
        </p:nvSpPr>
        <p:spPr>
          <a:xfrm>
            <a:off x="239833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7" name="椭圆 106"/>
          <p:cNvSpPr/>
          <p:nvPr/>
        </p:nvSpPr>
        <p:spPr>
          <a:xfrm>
            <a:off x="269186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8" name="椭圆 107"/>
          <p:cNvSpPr/>
          <p:nvPr/>
        </p:nvSpPr>
        <p:spPr>
          <a:xfrm>
            <a:off x="497557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9" name="椭圆 108"/>
          <p:cNvSpPr/>
          <p:nvPr/>
        </p:nvSpPr>
        <p:spPr>
          <a:xfrm>
            <a:off x="526653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0" name="椭圆 109"/>
          <p:cNvSpPr/>
          <p:nvPr/>
        </p:nvSpPr>
        <p:spPr>
          <a:xfrm>
            <a:off x="516955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1" name="椭圆 110"/>
          <p:cNvSpPr/>
          <p:nvPr/>
        </p:nvSpPr>
        <p:spPr>
          <a:xfrm>
            <a:off x="507256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2" name="椭圆 111"/>
          <p:cNvSpPr/>
          <p:nvPr/>
        </p:nvSpPr>
        <p:spPr>
          <a:xfrm>
            <a:off x="487859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Tree>
    <p:extLst>
      <p:ext uri="{BB962C8B-B14F-4D97-AF65-F5344CB8AC3E}">
        <p14:creationId xmlns:p14="http://schemas.microsoft.com/office/powerpoint/2010/main" val="153620475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torch.nn</a:t>
            </a:r>
            <a:r>
              <a:rPr lang="zh-CN" altLang="en-US" dirty="0" smtClean="0"/>
              <a:t>扩展阅读</a:t>
            </a:r>
            <a:endParaRPr lang="zh-CN" altLang="en-US" dirty="0"/>
          </a:p>
        </p:txBody>
      </p:sp>
      <p:sp>
        <p:nvSpPr>
          <p:cNvPr id="3" name="内容占位符 2"/>
          <p:cNvSpPr>
            <a:spLocks noGrp="1"/>
          </p:cNvSpPr>
          <p:nvPr>
            <p:ph idx="1"/>
          </p:nvPr>
        </p:nvSpPr>
        <p:spPr/>
        <p:txBody>
          <a:bodyPr>
            <a:normAutofit/>
          </a:bodyPr>
          <a:lstStyle/>
          <a:p>
            <a:r>
              <a:rPr lang="en-US" altLang="zh-CN" dirty="0" smtClean="0"/>
              <a:t>Module</a:t>
            </a:r>
            <a:r>
              <a:rPr lang="en-US" altLang="zh-CN" dirty="0"/>
              <a:t>: creates a callable which behaves like a function, but can also contain </a:t>
            </a:r>
            <a:r>
              <a:rPr lang="en-US" altLang="zh-CN" dirty="0">
                <a:solidFill>
                  <a:srgbClr val="C00000"/>
                </a:solidFill>
              </a:rPr>
              <a:t>state</a:t>
            </a:r>
            <a:r>
              <a:rPr lang="en-US" altLang="zh-CN" dirty="0"/>
              <a:t>(such as neural net layer weights). It knows what </a:t>
            </a:r>
            <a:r>
              <a:rPr lang="en-US" altLang="zh-CN" dirty="0">
                <a:solidFill>
                  <a:srgbClr val="C00000"/>
                </a:solidFill>
              </a:rPr>
              <a:t>Parameter (s)</a:t>
            </a:r>
            <a:r>
              <a:rPr lang="en-US" altLang="zh-CN" dirty="0"/>
              <a:t> it contains and can zero all their gradients, loop through them for weight updates, etc.</a:t>
            </a:r>
          </a:p>
          <a:p>
            <a:r>
              <a:rPr lang="en-US" altLang="zh-CN" dirty="0"/>
              <a:t>Parameter: a wrapper for a tensor that tells a Module that it has weights that need updating during </a:t>
            </a:r>
            <a:r>
              <a:rPr lang="en-US" altLang="zh-CN" dirty="0" err="1">
                <a:solidFill>
                  <a:srgbClr val="C00000"/>
                </a:solidFill>
              </a:rPr>
              <a:t>backprop</a:t>
            </a:r>
            <a:r>
              <a:rPr lang="en-US" altLang="zh-CN" dirty="0"/>
              <a:t>. Only tensors with the </a:t>
            </a:r>
            <a:r>
              <a:rPr lang="en-US" altLang="zh-CN" dirty="0" err="1">
                <a:solidFill>
                  <a:srgbClr val="C00000"/>
                </a:solidFill>
              </a:rPr>
              <a:t>requires_grad</a:t>
            </a:r>
            <a:r>
              <a:rPr lang="en-US" altLang="zh-CN" dirty="0"/>
              <a:t> attribute set are updated</a:t>
            </a:r>
          </a:p>
          <a:p>
            <a:r>
              <a:rPr lang="en-US" altLang="zh-CN" dirty="0"/>
              <a:t>functional: a module(usually imported into the F namespace by convention) which contains activation functions, loss functions, </a:t>
            </a:r>
            <a:r>
              <a:rPr lang="en-US" altLang="zh-CN" dirty="0" err="1"/>
              <a:t>etc</a:t>
            </a:r>
            <a:r>
              <a:rPr lang="en-US" altLang="zh-CN" dirty="0"/>
              <a:t>, as well as </a:t>
            </a:r>
            <a:r>
              <a:rPr lang="en-US" altLang="zh-CN" dirty="0">
                <a:solidFill>
                  <a:srgbClr val="C00000"/>
                </a:solidFill>
              </a:rPr>
              <a:t>non-</a:t>
            </a:r>
            <a:r>
              <a:rPr lang="en-US" altLang="zh-CN" dirty="0" err="1">
                <a:solidFill>
                  <a:srgbClr val="C00000"/>
                </a:solidFill>
              </a:rPr>
              <a:t>stateful</a:t>
            </a:r>
            <a:r>
              <a:rPr lang="en-US" altLang="zh-CN" dirty="0">
                <a:solidFill>
                  <a:srgbClr val="C00000"/>
                </a:solidFill>
              </a:rPr>
              <a:t> </a:t>
            </a:r>
            <a:r>
              <a:rPr lang="en-US" altLang="zh-CN" dirty="0"/>
              <a:t>versions of layers such as convolutional and linear layers.</a:t>
            </a:r>
            <a:endParaRPr lang="zh-CN" altLang="en-US" dirty="0"/>
          </a:p>
        </p:txBody>
      </p:sp>
      <p:sp>
        <p:nvSpPr>
          <p:cNvPr id="5" name="文本框 4"/>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solidFill>
              </a:rPr>
              <a:t>Tensors</a:t>
            </a:r>
            <a:endParaRPr lang="zh-CN" altLang="en-US" dirty="0">
              <a:solidFill>
                <a:schemeClr val="bg1"/>
              </a:solidFill>
            </a:endParaRPr>
          </a:p>
        </p:txBody>
      </p:sp>
      <p:sp>
        <p:nvSpPr>
          <p:cNvPr id="6" name="文本框 5"/>
          <p:cNvSpPr txBox="1"/>
          <p:nvPr/>
        </p:nvSpPr>
        <p:spPr>
          <a:xfrm>
            <a:off x="1931094" y="137160"/>
            <a:ext cx="1052917"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err="1"/>
              <a:t>Autograd</a:t>
            </a:r>
            <a:endParaRPr lang="zh-CN" altLang="en-US" dirty="0"/>
          </a:p>
        </p:txBody>
      </p:sp>
      <p:sp>
        <p:nvSpPr>
          <p:cNvPr id="7" name="文本框 6"/>
          <p:cNvSpPr txBox="1"/>
          <p:nvPr/>
        </p:nvSpPr>
        <p:spPr>
          <a:xfrm>
            <a:off x="7715285" y="137160"/>
            <a:ext cx="1262974" cy="369332"/>
          </a:xfrm>
          <a:prstGeom prst="rect">
            <a:avLst/>
          </a:prstGeom>
          <a:noFill/>
        </p:spPr>
        <p:txBody>
          <a:bodyPr wrap="none" rtlCol="0">
            <a:spAutoFit/>
          </a:bodyPr>
          <a:lstStyle/>
          <a:p>
            <a:r>
              <a:rPr lang="en-US" altLang="zh-CN" dirty="0" smtClean="0">
                <a:solidFill>
                  <a:schemeClr val="bg1">
                    <a:lumMod val="50000"/>
                  </a:schemeClr>
                </a:solidFill>
              </a:rPr>
              <a:t>Experiment</a:t>
            </a:r>
            <a:endParaRPr lang="zh-CN" altLang="en-US" dirty="0">
              <a:solidFill>
                <a:schemeClr val="bg1">
                  <a:lumMod val="50000"/>
                </a:schemeClr>
              </a:solidFill>
            </a:endParaRPr>
          </a:p>
        </p:txBody>
      </p:sp>
      <p:sp>
        <p:nvSpPr>
          <p:cNvPr id="8" name="文本框 7"/>
          <p:cNvSpPr txBox="1"/>
          <p:nvPr/>
        </p:nvSpPr>
        <p:spPr>
          <a:xfrm>
            <a:off x="3811603" y="137160"/>
            <a:ext cx="1066959"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a:t>Examples</a:t>
            </a:r>
            <a:endParaRPr lang="zh-CN" altLang="en-US" dirty="0"/>
          </a:p>
        </p:txBody>
      </p:sp>
      <p:sp>
        <p:nvSpPr>
          <p:cNvPr id="9" name="文本框 8"/>
          <p:cNvSpPr txBox="1"/>
          <p:nvPr/>
        </p:nvSpPr>
        <p:spPr>
          <a:xfrm>
            <a:off x="5904731" y="137160"/>
            <a:ext cx="1094980" cy="369332"/>
          </a:xfrm>
          <a:prstGeom prst="rect">
            <a:avLst/>
          </a:prstGeom>
          <a:noFill/>
        </p:spPr>
        <p:txBody>
          <a:bodyPr wrap="none" rtlCol="0">
            <a:spAutoFit/>
          </a:bodyPr>
          <a:lstStyle/>
          <a:p>
            <a:r>
              <a:rPr lang="en-US" altLang="zh-CN" dirty="0">
                <a:solidFill>
                  <a:schemeClr val="bg1"/>
                </a:solidFill>
              </a:rPr>
              <a:t>Extension</a:t>
            </a:r>
            <a:endParaRPr lang="zh-CN" altLang="en-US" dirty="0">
              <a:solidFill>
                <a:schemeClr val="bg1"/>
              </a:solidFill>
            </a:endParaRPr>
          </a:p>
        </p:txBody>
      </p:sp>
      <p:sp>
        <p:nvSpPr>
          <p:cNvPr id="10" name="椭圆 9"/>
          <p:cNvSpPr/>
          <p:nvPr/>
        </p:nvSpPr>
        <p:spPr>
          <a:xfrm>
            <a:off x="19202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 name="椭圆 10"/>
          <p:cNvSpPr/>
          <p:nvPr/>
        </p:nvSpPr>
        <p:spPr>
          <a:xfrm>
            <a:off x="3877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2" name="椭圆 11"/>
          <p:cNvSpPr/>
          <p:nvPr/>
        </p:nvSpPr>
        <p:spPr>
          <a:xfrm>
            <a:off x="48554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3" name="椭圆 12"/>
          <p:cNvSpPr/>
          <p:nvPr/>
        </p:nvSpPr>
        <p:spPr>
          <a:xfrm>
            <a:off x="68122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4" name="椭圆 13"/>
          <p:cNvSpPr/>
          <p:nvPr/>
        </p:nvSpPr>
        <p:spPr>
          <a:xfrm>
            <a:off x="97475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5" name="椭圆 14"/>
          <p:cNvSpPr/>
          <p:nvPr/>
        </p:nvSpPr>
        <p:spPr>
          <a:xfrm>
            <a:off x="107259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6" name="椭圆 15"/>
          <p:cNvSpPr/>
          <p:nvPr/>
        </p:nvSpPr>
        <p:spPr>
          <a:xfrm>
            <a:off x="77907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7" name="椭圆 16"/>
          <p:cNvSpPr/>
          <p:nvPr/>
        </p:nvSpPr>
        <p:spPr>
          <a:xfrm>
            <a:off x="28986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8" name="椭圆 17"/>
          <p:cNvSpPr/>
          <p:nvPr/>
        </p:nvSpPr>
        <p:spPr>
          <a:xfrm>
            <a:off x="58338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9" name="椭圆 18"/>
          <p:cNvSpPr/>
          <p:nvPr/>
        </p:nvSpPr>
        <p:spPr>
          <a:xfrm>
            <a:off x="87691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0" name="椭圆 19"/>
          <p:cNvSpPr/>
          <p:nvPr/>
        </p:nvSpPr>
        <p:spPr>
          <a:xfrm>
            <a:off x="78183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1" name="椭圆 20"/>
          <p:cNvSpPr/>
          <p:nvPr/>
        </p:nvSpPr>
        <p:spPr>
          <a:xfrm>
            <a:off x="80018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2" name="椭圆 21"/>
          <p:cNvSpPr/>
          <p:nvPr/>
        </p:nvSpPr>
        <p:spPr>
          <a:xfrm>
            <a:off x="80936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3" name="椭圆 22"/>
          <p:cNvSpPr/>
          <p:nvPr/>
        </p:nvSpPr>
        <p:spPr>
          <a:xfrm>
            <a:off x="79100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4" name="椭圆 23"/>
          <p:cNvSpPr/>
          <p:nvPr/>
        </p:nvSpPr>
        <p:spPr>
          <a:xfrm>
            <a:off x="390873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5" name="椭圆 24"/>
          <p:cNvSpPr/>
          <p:nvPr/>
        </p:nvSpPr>
        <p:spPr>
          <a:xfrm>
            <a:off x="410270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6" name="椭圆 25"/>
          <p:cNvSpPr/>
          <p:nvPr/>
        </p:nvSpPr>
        <p:spPr>
          <a:xfrm>
            <a:off x="419969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7" name="椭圆 26"/>
          <p:cNvSpPr/>
          <p:nvPr/>
        </p:nvSpPr>
        <p:spPr>
          <a:xfrm>
            <a:off x="439366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8" name="椭圆 27"/>
          <p:cNvSpPr/>
          <p:nvPr/>
        </p:nvSpPr>
        <p:spPr>
          <a:xfrm>
            <a:off x="468462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9" name="椭圆 28"/>
          <p:cNvSpPr/>
          <p:nvPr/>
        </p:nvSpPr>
        <p:spPr>
          <a:xfrm>
            <a:off x="47816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0" name="椭圆 29"/>
          <p:cNvSpPr/>
          <p:nvPr/>
        </p:nvSpPr>
        <p:spPr>
          <a:xfrm>
            <a:off x="449064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1" name="椭圆 30"/>
          <p:cNvSpPr/>
          <p:nvPr/>
        </p:nvSpPr>
        <p:spPr>
          <a:xfrm>
            <a:off x="400571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2" name="椭圆 31"/>
          <p:cNvSpPr/>
          <p:nvPr/>
        </p:nvSpPr>
        <p:spPr>
          <a:xfrm>
            <a:off x="429667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3" name="椭圆 32"/>
          <p:cNvSpPr/>
          <p:nvPr/>
        </p:nvSpPr>
        <p:spPr>
          <a:xfrm>
            <a:off x="458763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4" name="椭圆 33"/>
          <p:cNvSpPr/>
          <p:nvPr/>
        </p:nvSpPr>
        <p:spPr>
          <a:xfrm>
            <a:off x="600721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5" name="椭圆 34"/>
          <p:cNvSpPr/>
          <p:nvPr/>
        </p:nvSpPr>
        <p:spPr>
          <a:xfrm>
            <a:off x="619077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6" name="椭圆 35"/>
          <p:cNvSpPr/>
          <p:nvPr/>
        </p:nvSpPr>
        <p:spPr>
          <a:xfrm>
            <a:off x="6282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7" name="椭圆 36"/>
          <p:cNvSpPr/>
          <p:nvPr/>
        </p:nvSpPr>
        <p:spPr>
          <a:xfrm>
            <a:off x="646610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8" name="椭圆 37"/>
          <p:cNvSpPr/>
          <p:nvPr/>
        </p:nvSpPr>
        <p:spPr>
          <a:xfrm>
            <a:off x="674144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9" name="椭圆 38"/>
          <p:cNvSpPr/>
          <p:nvPr/>
        </p:nvSpPr>
        <p:spPr>
          <a:xfrm>
            <a:off x="655788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0" name="椭圆 39"/>
          <p:cNvSpPr/>
          <p:nvPr/>
        </p:nvSpPr>
        <p:spPr>
          <a:xfrm>
            <a:off x="609899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1" name="椭圆 40"/>
          <p:cNvSpPr/>
          <p:nvPr/>
        </p:nvSpPr>
        <p:spPr>
          <a:xfrm>
            <a:off x="63743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2" name="椭圆 41"/>
          <p:cNvSpPr/>
          <p:nvPr/>
        </p:nvSpPr>
        <p:spPr>
          <a:xfrm>
            <a:off x="664966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3" name="椭圆 42"/>
          <p:cNvSpPr/>
          <p:nvPr/>
        </p:nvSpPr>
        <p:spPr>
          <a:xfrm>
            <a:off x="200697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4" name="椭圆 43"/>
          <p:cNvSpPr/>
          <p:nvPr/>
        </p:nvSpPr>
        <p:spPr>
          <a:xfrm>
            <a:off x="220265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5" name="椭圆 44"/>
          <p:cNvSpPr/>
          <p:nvPr/>
        </p:nvSpPr>
        <p:spPr>
          <a:xfrm>
            <a:off x="230049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6" name="椭圆 45"/>
          <p:cNvSpPr/>
          <p:nvPr/>
        </p:nvSpPr>
        <p:spPr>
          <a:xfrm>
            <a:off x="249617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7" name="椭圆 46"/>
          <p:cNvSpPr/>
          <p:nvPr/>
        </p:nvSpPr>
        <p:spPr>
          <a:xfrm>
            <a:off x="278970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8" name="椭圆 47"/>
          <p:cNvSpPr/>
          <p:nvPr/>
        </p:nvSpPr>
        <p:spPr>
          <a:xfrm>
            <a:off x="288754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9" name="椭圆 48"/>
          <p:cNvSpPr/>
          <p:nvPr/>
        </p:nvSpPr>
        <p:spPr>
          <a:xfrm>
            <a:off x="259401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0" name="椭圆 49"/>
          <p:cNvSpPr/>
          <p:nvPr/>
        </p:nvSpPr>
        <p:spPr>
          <a:xfrm>
            <a:off x="210481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1" name="椭圆 50"/>
          <p:cNvSpPr/>
          <p:nvPr/>
        </p:nvSpPr>
        <p:spPr>
          <a:xfrm>
            <a:off x="239833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2" name="椭圆 51"/>
          <p:cNvSpPr/>
          <p:nvPr/>
        </p:nvSpPr>
        <p:spPr>
          <a:xfrm>
            <a:off x="269186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3" name="椭圆 52"/>
          <p:cNvSpPr/>
          <p:nvPr/>
        </p:nvSpPr>
        <p:spPr>
          <a:xfrm>
            <a:off x="497557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4" name="椭圆 53"/>
          <p:cNvSpPr/>
          <p:nvPr/>
        </p:nvSpPr>
        <p:spPr>
          <a:xfrm>
            <a:off x="526653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5" name="椭圆 54"/>
          <p:cNvSpPr/>
          <p:nvPr/>
        </p:nvSpPr>
        <p:spPr>
          <a:xfrm>
            <a:off x="516955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6" name="椭圆 55"/>
          <p:cNvSpPr/>
          <p:nvPr/>
        </p:nvSpPr>
        <p:spPr>
          <a:xfrm>
            <a:off x="507256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7" name="椭圆 56"/>
          <p:cNvSpPr/>
          <p:nvPr/>
        </p:nvSpPr>
        <p:spPr>
          <a:xfrm>
            <a:off x="487859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Tree>
    <p:extLst>
      <p:ext uri="{BB962C8B-B14F-4D97-AF65-F5344CB8AC3E}">
        <p14:creationId xmlns:p14="http://schemas.microsoft.com/office/powerpoint/2010/main" val="2524494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一些常用工具</a:t>
            </a:r>
            <a:endParaRPr lang="zh-CN" altLang="en-US" dirty="0"/>
          </a:p>
        </p:txBody>
      </p:sp>
      <p:sp>
        <p:nvSpPr>
          <p:cNvPr id="3" name="内容占位符 2"/>
          <p:cNvSpPr>
            <a:spLocks noGrp="1"/>
          </p:cNvSpPr>
          <p:nvPr>
            <p:ph idx="1"/>
          </p:nvPr>
        </p:nvSpPr>
        <p:spPr/>
        <p:txBody>
          <a:bodyPr/>
          <a:lstStyle/>
          <a:p>
            <a:r>
              <a:rPr lang="zh-CN" altLang="en-US" dirty="0" smtClean="0"/>
              <a:t>模型导入导出</a:t>
            </a:r>
            <a:endParaRPr lang="en-US" altLang="zh-CN" dirty="0" smtClean="0"/>
          </a:p>
          <a:p>
            <a:r>
              <a:rPr lang="zh-CN" altLang="en-US" dirty="0"/>
              <a:t>可视化</a:t>
            </a:r>
          </a:p>
        </p:txBody>
      </p:sp>
      <p:sp>
        <p:nvSpPr>
          <p:cNvPr id="4" name="文本框 3"/>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solidFill>
              </a:rPr>
              <a:t>Tensors</a:t>
            </a:r>
            <a:endParaRPr lang="zh-CN" altLang="en-US" dirty="0">
              <a:solidFill>
                <a:schemeClr val="bg1"/>
              </a:solidFill>
            </a:endParaRPr>
          </a:p>
        </p:txBody>
      </p:sp>
      <p:sp>
        <p:nvSpPr>
          <p:cNvPr id="5" name="文本框 4"/>
          <p:cNvSpPr txBox="1"/>
          <p:nvPr/>
        </p:nvSpPr>
        <p:spPr>
          <a:xfrm>
            <a:off x="1931094" y="137160"/>
            <a:ext cx="1052917"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err="1"/>
              <a:t>Autograd</a:t>
            </a:r>
            <a:endParaRPr lang="zh-CN" altLang="en-US" dirty="0"/>
          </a:p>
        </p:txBody>
      </p:sp>
      <p:sp>
        <p:nvSpPr>
          <p:cNvPr id="6" name="文本框 5"/>
          <p:cNvSpPr txBox="1"/>
          <p:nvPr/>
        </p:nvSpPr>
        <p:spPr>
          <a:xfrm>
            <a:off x="7715285" y="137160"/>
            <a:ext cx="1262974" cy="369332"/>
          </a:xfrm>
          <a:prstGeom prst="rect">
            <a:avLst/>
          </a:prstGeom>
          <a:noFill/>
        </p:spPr>
        <p:txBody>
          <a:bodyPr wrap="none" rtlCol="0">
            <a:spAutoFit/>
          </a:bodyPr>
          <a:lstStyle/>
          <a:p>
            <a:r>
              <a:rPr lang="en-US" altLang="zh-CN" dirty="0" smtClean="0">
                <a:solidFill>
                  <a:schemeClr val="bg1">
                    <a:lumMod val="50000"/>
                  </a:schemeClr>
                </a:solidFill>
              </a:rPr>
              <a:t>Experiment</a:t>
            </a:r>
            <a:endParaRPr lang="zh-CN" altLang="en-US" dirty="0">
              <a:solidFill>
                <a:schemeClr val="bg1">
                  <a:lumMod val="50000"/>
                </a:schemeClr>
              </a:solidFill>
            </a:endParaRPr>
          </a:p>
        </p:txBody>
      </p:sp>
      <p:sp>
        <p:nvSpPr>
          <p:cNvPr id="7" name="文本框 6"/>
          <p:cNvSpPr txBox="1"/>
          <p:nvPr/>
        </p:nvSpPr>
        <p:spPr>
          <a:xfrm>
            <a:off x="3811603" y="137160"/>
            <a:ext cx="1066959"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a:t>Examples</a:t>
            </a:r>
            <a:endParaRPr lang="zh-CN" altLang="en-US" dirty="0"/>
          </a:p>
        </p:txBody>
      </p:sp>
      <p:sp>
        <p:nvSpPr>
          <p:cNvPr id="8" name="文本框 7"/>
          <p:cNvSpPr txBox="1"/>
          <p:nvPr/>
        </p:nvSpPr>
        <p:spPr>
          <a:xfrm>
            <a:off x="5904731" y="137160"/>
            <a:ext cx="1094980" cy="369332"/>
          </a:xfrm>
          <a:prstGeom prst="rect">
            <a:avLst/>
          </a:prstGeom>
          <a:noFill/>
        </p:spPr>
        <p:txBody>
          <a:bodyPr wrap="none" rtlCol="0">
            <a:spAutoFit/>
          </a:bodyPr>
          <a:lstStyle/>
          <a:p>
            <a:r>
              <a:rPr lang="en-US" altLang="zh-CN" dirty="0">
                <a:solidFill>
                  <a:schemeClr val="bg1"/>
                </a:solidFill>
              </a:rPr>
              <a:t>Extension</a:t>
            </a:r>
            <a:endParaRPr lang="zh-CN" altLang="en-US" dirty="0">
              <a:solidFill>
                <a:schemeClr val="bg1"/>
              </a:solidFill>
            </a:endParaRPr>
          </a:p>
        </p:txBody>
      </p:sp>
      <p:sp>
        <p:nvSpPr>
          <p:cNvPr id="9" name="椭圆 8"/>
          <p:cNvSpPr/>
          <p:nvPr/>
        </p:nvSpPr>
        <p:spPr>
          <a:xfrm>
            <a:off x="19202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 name="椭圆 9"/>
          <p:cNvSpPr/>
          <p:nvPr/>
        </p:nvSpPr>
        <p:spPr>
          <a:xfrm>
            <a:off x="3877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 name="椭圆 10"/>
          <p:cNvSpPr/>
          <p:nvPr/>
        </p:nvSpPr>
        <p:spPr>
          <a:xfrm>
            <a:off x="48554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2" name="椭圆 11"/>
          <p:cNvSpPr/>
          <p:nvPr/>
        </p:nvSpPr>
        <p:spPr>
          <a:xfrm>
            <a:off x="68122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3" name="椭圆 12"/>
          <p:cNvSpPr/>
          <p:nvPr/>
        </p:nvSpPr>
        <p:spPr>
          <a:xfrm>
            <a:off x="97475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4" name="椭圆 13"/>
          <p:cNvSpPr/>
          <p:nvPr/>
        </p:nvSpPr>
        <p:spPr>
          <a:xfrm>
            <a:off x="107259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5" name="椭圆 14"/>
          <p:cNvSpPr/>
          <p:nvPr/>
        </p:nvSpPr>
        <p:spPr>
          <a:xfrm>
            <a:off x="77907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6" name="椭圆 15"/>
          <p:cNvSpPr/>
          <p:nvPr/>
        </p:nvSpPr>
        <p:spPr>
          <a:xfrm>
            <a:off x="28986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7" name="椭圆 16"/>
          <p:cNvSpPr/>
          <p:nvPr/>
        </p:nvSpPr>
        <p:spPr>
          <a:xfrm>
            <a:off x="58338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8" name="椭圆 17"/>
          <p:cNvSpPr/>
          <p:nvPr/>
        </p:nvSpPr>
        <p:spPr>
          <a:xfrm>
            <a:off x="87691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9" name="椭圆 18"/>
          <p:cNvSpPr/>
          <p:nvPr/>
        </p:nvSpPr>
        <p:spPr>
          <a:xfrm>
            <a:off x="78183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0" name="椭圆 19"/>
          <p:cNvSpPr/>
          <p:nvPr/>
        </p:nvSpPr>
        <p:spPr>
          <a:xfrm>
            <a:off x="80018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1" name="椭圆 20"/>
          <p:cNvSpPr/>
          <p:nvPr/>
        </p:nvSpPr>
        <p:spPr>
          <a:xfrm>
            <a:off x="80936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2" name="椭圆 21"/>
          <p:cNvSpPr/>
          <p:nvPr/>
        </p:nvSpPr>
        <p:spPr>
          <a:xfrm>
            <a:off x="79100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3" name="椭圆 22"/>
          <p:cNvSpPr/>
          <p:nvPr/>
        </p:nvSpPr>
        <p:spPr>
          <a:xfrm>
            <a:off x="390873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4" name="椭圆 23"/>
          <p:cNvSpPr/>
          <p:nvPr/>
        </p:nvSpPr>
        <p:spPr>
          <a:xfrm>
            <a:off x="410270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5" name="椭圆 24"/>
          <p:cNvSpPr/>
          <p:nvPr/>
        </p:nvSpPr>
        <p:spPr>
          <a:xfrm>
            <a:off x="419969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6" name="椭圆 25"/>
          <p:cNvSpPr/>
          <p:nvPr/>
        </p:nvSpPr>
        <p:spPr>
          <a:xfrm>
            <a:off x="439366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7" name="椭圆 26"/>
          <p:cNvSpPr/>
          <p:nvPr/>
        </p:nvSpPr>
        <p:spPr>
          <a:xfrm>
            <a:off x="468462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8" name="椭圆 27"/>
          <p:cNvSpPr/>
          <p:nvPr/>
        </p:nvSpPr>
        <p:spPr>
          <a:xfrm>
            <a:off x="47816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9" name="椭圆 28"/>
          <p:cNvSpPr/>
          <p:nvPr/>
        </p:nvSpPr>
        <p:spPr>
          <a:xfrm>
            <a:off x="449064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0" name="椭圆 29"/>
          <p:cNvSpPr/>
          <p:nvPr/>
        </p:nvSpPr>
        <p:spPr>
          <a:xfrm>
            <a:off x="400571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1" name="椭圆 30"/>
          <p:cNvSpPr/>
          <p:nvPr/>
        </p:nvSpPr>
        <p:spPr>
          <a:xfrm>
            <a:off x="429667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2" name="椭圆 31"/>
          <p:cNvSpPr/>
          <p:nvPr/>
        </p:nvSpPr>
        <p:spPr>
          <a:xfrm>
            <a:off x="458763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3" name="椭圆 32"/>
          <p:cNvSpPr/>
          <p:nvPr/>
        </p:nvSpPr>
        <p:spPr>
          <a:xfrm>
            <a:off x="600721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4" name="椭圆 33"/>
          <p:cNvSpPr/>
          <p:nvPr/>
        </p:nvSpPr>
        <p:spPr>
          <a:xfrm>
            <a:off x="619077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5" name="椭圆 34"/>
          <p:cNvSpPr/>
          <p:nvPr/>
        </p:nvSpPr>
        <p:spPr>
          <a:xfrm>
            <a:off x="628255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6" name="椭圆 35"/>
          <p:cNvSpPr/>
          <p:nvPr/>
        </p:nvSpPr>
        <p:spPr>
          <a:xfrm>
            <a:off x="646610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7" name="椭圆 36"/>
          <p:cNvSpPr/>
          <p:nvPr/>
        </p:nvSpPr>
        <p:spPr>
          <a:xfrm>
            <a:off x="674144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8" name="椭圆 37"/>
          <p:cNvSpPr/>
          <p:nvPr/>
        </p:nvSpPr>
        <p:spPr>
          <a:xfrm>
            <a:off x="655788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9" name="椭圆 38"/>
          <p:cNvSpPr/>
          <p:nvPr/>
        </p:nvSpPr>
        <p:spPr>
          <a:xfrm>
            <a:off x="609899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0" name="椭圆 39"/>
          <p:cNvSpPr/>
          <p:nvPr/>
        </p:nvSpPr>
        <p:spPr>
          <a:xfrm>
            <a:off x="63743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1" name="椭圆 40"/>
          <p:cNvSpPr/>
          <p:nvPr/>
        </p:nvSpPr>
        <p:spPr>
          <a:xfrm>
            <a:off x="664966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2" name="椭圆 41"/>
          <p:cNvSpPr/>
          <p:nvPr/>
        </p:nvSpPr>
        <p:spPr>
          <a:xfrm>
            <a:off x="200697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3" name="椭圆 42"/>
          <p:cNvSpPr/>
          <p:nvPr/>
        </p:nvSpPr>
        <p:spPr>
          <a:xfrm>
            <a:off x="220265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4" name="椭圆 43"/>
          <p:cNvSpPr/>
          <p:nvPr/>
        </p:nvSpPr>
        <p:spPr>
          <a:xfrm>
            <a:off x="230049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5" name="椭圆 44"/>
          <p:cNvSpPr/>
          <p:nvPr/>
        </p:nvSpPr>
        <p:spPr>
          <a:xfrm>
            <a:off x="249617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6" name="椭圆 45"/>
          <p:cNvSpPr/>
          <p:nvPr/>
        </p:nvSpPr>
        <p:spPr>
          <a:xfrm>
            <a:off x="278970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7" name="椭圆 46"/>
          <p:cNvSpPr/>
          <p:nvPr/>
        </p:nvSpPr>
        <p:spPr>
          <a:xfrm>
            <a:off x="288754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8" name="椭圆 47"/>
          <p:cNvSpPr/>
          <p:nvPr/>
        </p:nvSpPr>
        <p:spPr>
          <a:xfrm>
            <a:off x="259401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9" name="椭圆 48"/>
          <p:cNvSpPr/>
          <p:nvPr/>
        </p:nvSpPr>
        <p:spPr>
          <a:xfrm>
            <a:off x="210481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0" name="椭圆 49"/>
          <p:cNvSpPr/>
          <p:nvPr/>
        </p:nvSpPr>
        <p:spPr>
          <a:xfrm>
            <a:off x="239833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1" name="椭圆 50"/>
          <p:cNvSpPr/>
          <p:nvPr/>
        </p:nvSpPr>
        <p:spPr>
          <a:xfrm>
            <a:off x="269186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2" name="椭圆 51"/>
          <p:cNvSpPr/>
          <p:nvPr/>
        </p:nvSpPr>
        <p:spPr>
          <a:xfrm>
            <a:off x="497557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3" name="椭圆 52"/>
          <p:cNvSpPr/>
          <p:nvPr/>
        </p:nvSpPr>
        <p:spPr>
          <a:xfrm>
            <a:off x="526653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4" name="椭圆 53"/>
          <p:cNvSpPr/>
          <p:nvPr/>
        </p:nvSpPr>
        <p:spPr>
          <a:xfrm>
            <a:off x="516955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5" name="椭圆 54"/>
          <p:cNvSpPr/>
          <p:nvPr/>
        </p:nvSpPr>
        <p:spPr>
          <a:xfrm>
            <a:off x="507256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6" name="椭圆 55"/>
          <p:cNvSpPr/>
          <p:nvPr/>
        </p:nvSpPr>
        <p:spPr>
          <a:xfrm>
            <a:off x="487859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Tree>
    <p:extLst>
      <p:ext uri="{BB962C8B-B14F-4D97-AF65-F5344CB8AC3E}">
        <p14:creationId xmlns:p14="http://schemas.microsoft.com/office/powerpoint/2010/main" val="358375459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模型导入导出</a:t>
            </a:r>
            <a:endParaRPr lang="zh-CN" altLang="en-US" dirty="0"/>
          </a:p>
        </p:txBody>
      </p:sp>
      <p:sp>
        <p:nvSpPr>
          <p:cNvPr id="3" name="内容占位符 2"/>
          <p:cNvSpPr>
            <a:spLocks noGrp="1"/>
          </p:cNvSpPr>
          <p:nvPr>
            <p:ph idx="1"/>
          </p:nvPr>
        </p:nvSpPr>
        <p:spPr/>
        <p:txBody>
          <a:bodyPr/>
          <a:lstStyle/>
          <a:p>
            <a:r>
              <a:rPr lang="zh-CN" altLang="en-US" dirty="0" smtClean="0"/>
              <a:t>三个主要函数：</a:t>
            </a:r>
            <a:endParaRPr lang="en-US" altLang="zh-CN" dirty="0" smtClean="0"/>
          </a:p>
          <a:p>
            <a:pPr lvl="1"/>
            <a:r>
              <a:rPr lang="en-US" altLang="zh-CN" dirty="0" err="1">
                <a:hlinkClick r:id="rId3"/>
              </a:rPr>
              <a:t>torch.save</a:t>
            </a:r>
            <a:r>
              <a:rPr lang="en-US" altLang="zh-CN" dirty="0"/>
              <a:t>: Saves a serialized object to disk. This function uses Python’s </a:t>
            </a:r>
            <a:r>
              <a:rPr lang="en-US" altLang="zh-CN" dirty="0">
                <a:hlinkClick r:id="rId4"/>
              </a:rPr>
              <a:t>pickle</a:t>
            </a:r>
            <a:r>
              <a:rPr lang="en-US" altLang="zh-CN" dirty="0"/>
              <a:t> utility for serialization. Models, tensors, and dictionaries of all kinds of objects can be saved using this function.</a:t>
            </a:r>
          </a:p>
          <a:p>
            <a:pPr lvl="1"/>
            <a:r>
              <a:rPr lang="en-US" altLang="zh-CN" dirty="0" err="1">
                <a:hlinkClick r:id="rId5"/>
              </a:rPr>
              <a:t>torch.load</a:t>
            </a:r>
            <a:r>
              <a:rPr lang="en-US" altLang="zh-CN" dirty="0"/>
              <a:t>: Uses </a:t>
            </a:r>
            <a:r>
              <a:rPr lang="en-US" altLang="zh-CN" dirty="0">
                <a:hlinkClick r:id="rId4"/>
              </a:rPr>
              <a:t>pickle</a:t>
            </a:r>
            <a:r>
              <a:rPr lang="en-US" altLang="zh-CN" dirty="0"/>
              <a:t>’s </a:t>
            </a:r>
            <a:r>
              <a:rPr lang="en-US" altLang="zh-CN" dirty="0" err="1"/>
              <a:t>unpickling</a:t>
            </a:r>
            <a:r>
              <a:rPr lang="en-US" altLang="zh-CN" dirty="0"/>
              <a:t> facilities to </a:t>
            </a:r>
            <a:r>
              <a:rPr lang="en-US" altLang="zh-CN" dirty="0" err="1"/>
              <a:t>deserialize</a:t>
            </a:r>
            <a:r>
              <a:rPr lang="en-US" altLang="zh-CN" dirty="0"/>
              <a:t> pickled object files to memory. This function also facilitates the device to load the data </a:t>
            </a:r>
            <a:r>
              <a:rPr lang="en-US" altLang="zh-CN" dirty="0" smtClean="0"/>
              <a:t>into.</a:t>
            </a:r>
            <a:endParaRPr lang="en-US" altLang="zh-CN" dirty="0"/>
          </a:p>
          <a:p>
            <a:pPr lvl="1"/>
            <a:r>
              <a:rPr lang="en-US" altLang="zh-CN" dirty="0" err="1">
                <a:hlinkClick r:id="rId6"/>
              </a:rPr>
              <a:t>torch.nn.Module.load_state_dict</a:t>
            </a:r>
            <a:r>
              <a:rPr lang="en-US" altLang="zh-CN" dirty="0"/>
              <a:t>: Loads a model’s parameter dictionary using a </a:t>
            </a:r>
            <a:r>
              <a:rPr lang="en-US" altLang="zh-CN" dirty="0" err="1" smtClean="0"/>
              <a:t>deserialized</a:t>
            </a:r>
            <a:r>
              <a:rPr lang="en-US" altLang="zh-CN" dirty="0" smtClean="0"/>
              <a:t> </a:t>
            </a:r>
            <a:r>
              <a:rPr lang="en-US" altLang="zh-CN" i="1" dirty="0" err="1" smtClean="0"/>
              <a:t>state_dict</a:t>
            </a:r>
            <a:r>
              <a:rPr lang="en-US" altLang="zh-CN" dirty="0"/>
              <a:t>. </a:t>
            </a:r>
            <a:endParaRPr lang="zh-CN" altLang="en-US" dirty="0"/>
          </a:p>
        </p:txBody>
      </p:sp>
      <p:sp>
        <p:nvSpPr>
          <p:cNvPr id="4" name="文本框 3"/>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solidFill>
              </a:rPr>
              <a:t>Tensors</a:t>
            </a:r>
            <a:endParaRPr lang="zh-CN" altLang="en-US" dirty="0">
              <a:solidFill>
                <a:schemeClr val="bg1"/>
              </a:solidFill>
            </a:endParaRPr>
          </a:p>
        </p:txBody>
      </p:sp>
      <p:sp>
        <p:nvSpPr>
          <p:cNvPr id="5" name="文本框 4"/>
          <p:cNvSpPr txBox="1"/>
          <p:nvPr/>
        </p:nvSpPr>
        <p:spPr>
          <a:xfrm>
            <a:off x="1931094" y="137160"/>
            <a:ext cx="1052917"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err="1"/>
              <a:t>Autograd</a:t>
            </a:r>
            <a:endParaRPr lang="zh-CN" altLang="en-US" dirty="0"/>
          </a:p>
        </p:txBody>
      </p:sp>
      <p:sp>
        <p:nvSpPr>
          <p:cNvPr id="6" name="文本框 5"/>
          <p:cNvSpPr txBox="1"/>
          <p:nvPr/>
        </p:nvSpPr>
        <p:spPr>
          <a:xfrm>
            <a:off x="7715285" y="137160"/>
            <a:ext cx="1262974" cy="369332"/>
          </a:xfrm>
          <a:prstGeom prst="rect">
            <a:avLst/>
          </a:prstGeom>
          <a:noFill/>
        </p:spPr>
        <p:txBody>
          <a:bodyPr wrap="none" rtlCol="0">
            <a:spAutoFit/>
          </a:bodyPr>
          <a:lstStyle/>
          <a:p>
            <a:r>
              <a:rPr lang="en-US" altLang="zh-CN" dirty="0" smtClean="0">
                <a:solidFill>
                  <a:schemeClr val="bg1">
                    <a:lumMod val="50000"/>
                  </a:schemeClr>
                </a:solidFill>
              </a:rPr>
              <a:t>Experiment</a:t>
            </a:r>
            <a:endParaRPr lang="zh-CN" altLang="en-US" dirty="0">
              <a:solidFill>
                <a:schemeClr val="bg1">
                  <a:lumMod val="50000"/>
                </a:schemeClr>
              </a:solidFill>
            </a:endParaRPr>
          </a:p>
        </p:txBody>
      </p:sp>
      <p:sp>
        <p:nvSpPr>
          <p:cNvPr id="7" name="文本框 6"/>
          <p:cNvSpPr txBox="1"/>
          <p:nvPr/>
        </p:nvSpPr>
        <p:spPr>
          <a:xfrm>
            <a:off x="3811603" y="137160"/>
            <a:ext cx="1066959"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a:t>Examples</a:t>
            </a:r>
            <a:endParaRPr lang="zh-CN" altLang="en-US" dirty="0"/>
          </a:p>
        </p:txBody>
      </p:sp>
      <p:sp>
        <p:nvSpPr>
          <p:cNvPr id="8" name="文本框 7"/>
          <p:cNvSpPr txBox="1"/>
          <p:nvPr/>
        </p:nvSpPr>
        <p:spPr>
          <a:xfrm>
            <a:off x="5904731" y="137160"/>
            <a:ext cx="1094980" cy="369332"/>
          </a:xfrm>
          <a:prstGeom prst="rect">
            <a:avLst/>
          </a:prstGeom>
          <a:noFill/>
        </p:spPr>
        <p:txBody>
          <a:bodyPr wrap="none" rtlCol="0">
            <a:spAutoFit/>
          </a:bodyPr>
          <a:lstStyle/>
          <a:p>
            <a:r>
              <a:rPr lang="en-US" altLang="zh-CN" dirty="0">
                <a:solidFill>
                  <a:schemeClr val="bg1"/>
                </a:solidFill>
              </a:rPr>
              <a:t>Extension</a:t>
            </a:r>
            <a:endParaRPr lang="zh-CN" altLang="en-US" dirty="0">
              <a:solidFill>
                <a:schemeClr val="bg1"/>
              </a:solidFill>
            </a:endParaRPr>
          </a:p>
        </p:txBody>
      </p:sp>
      <p:sp>
        <p:nvSpPr>
          <p:cNvPr id="9" name="椭圆 8"/>
          <p:cNvSpPr/>
          <p:nvPr/>
        </p:nvSpPr>
        <p:spPr>
          <a:xfrm>
            <a:off x="19202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 name="椭圆 9"/>
          <p:cNvSpPr/>
          <p:nvPr/>
        </p:nvSpPr>
        <p:spPr>
          <a:xfrm>
            <a:off x="3877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 name="椭圆 10"/>
          <p:cNvSpPr/>
          <p:nvPr/>
        </p:nvSpPr>
        <p:spPr>
          <a:xfrm>
            <a:off x="48554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2" name="椭圆 11"/>
          <p:cNvSpPr/>
          <p:nvPr/>
        </p:nvSpPr>
        <p:spPr>
          <a:xfrm>
            <a:off x="68122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3" name="椭圆 12"/>
          <p:cNvSpPr/>
          <p:nvPr/>
        </p:nvSpPr>
        <p:spPr>
          <a:xfrm>
            <a:off x="97475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4" name="椭圆 13"/>
          <p:cNvSpPr/>
          <p:nvPr/>
        </p:nvSpPr>
        <p:spPr>
          <a:xfrm>
            <a:off x="107259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5" name="椭圆 14"/>
          <p:cNvSpPr/>
          <p:nvPr/>
        </p:nvSpPr>
        <p:spPr>
          <a:xfrm>
            <a:off x="77907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6" name="椭圆 15"/>
          <p:cNvSpPr/>
          <p:nvPr/>
        </p:nvSpPr>
        <p:spPr>
          <a:xfrm>
            <a:off x="28986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7" name="椭圆 16"/>
          <p:cNvSpPr/>
          <p:nvPr/>
        </p:nvSpPr>
        <p:spPr>
          <a:xfrm>
            <a:off x="58338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8" name="椭圆 17"/>
          <p:cNvSpPr/>
          <p:nvPr/>
        </p:nvSpPr>
        <p:spPr>
          <a:xfrm>
            <a:off x="87691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9" name="椭圆 18"/>
          <p:cNvSpPr/>
          <p:nvPr/>
        </p:nvSpPr>
        <p:spPr>
          <a:xfrm>
            <a:off x="78183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0" name="椭圆 19"/>
          <p:cNvSpPr/>
          <p:nvPr/>
        </p:nvSpPr>
        <p:spPr>
          <a:xfrm>
            <a:off x="80018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1" name="椭圆 20"/>
          <p:cNvSpPr/>
          <p:nvPr/>
        </p:nvSpPr>
        <p:spPr>
          <a:xfrm>
            <a:off x="80936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2" name="椭圆 21"/>
          <p:cNvSpPr/>
          <p:nvPr/>
        </p:nvSpPr>
        <p:spPr>
          <a:xfrm>
            <a:off x="79100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3" name="椭圆 22"/>
          <p:cNvSpPr/>
          <p:nvPr/>
        </p:nvSpPr>
        <p:spPr>
          <a:xfrm>
            <a:off x="390873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4" name="椭圆 23"/>
          <p:cNvSpPr/>
          <p:nvPr/>
        </p:nvSpPr>
        <p:spPr>
          <a:xfrm>
            <a:off x="410270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5" name="椭圆 24"/>
          <p:cNvSpPr/>
          <p:nvPr/>
        </p:nvSpPr>
        <p:spPr>
          <a:xfrm>
            <a:off x="419969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6" name="椭圆 25"/>
          <p:cNvSpPr/>
          <p:nvPr/>
        </p:nvSpPr>
        <p:spPr>
          <a:xfrm>
            <a:off x="439366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7" name="椭圆 26"/>
          <p:cNvSpPr/>
          <p:nvPr/>
        </p:nvSpPr>
        <p:spPr>
          <a:xfrm>
            <a:off x="468462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8" name="椭圆 27"/>
          <p:cNvSpPr/>
          <p:nvPr/>
        </p:nvSpPr>
        <p:spPr>
          <a:xfrm>
            <a:off x="47816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9" name="椭圆 28"/>
          <p:cNvSpPr/>
          <p:nvPr/>
        </p:nvSpPr>
        <p:spPr>
          <a:xfrm>
            <a:off x="449064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0" name="椭圆 29"/>
          <p:cNvSpPr/>
          <p:nvPr/>
        </p:nvSpPr>
        <p:spPr>
          <a:xfrm>
            <a:off x="400571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1" name="椭圆 30"/>
          <p:cNvSpPr/>
          <p:nvPr/>
        </p:nvSpPr>
        <p:spPr>
          <a:xfrm>
            <a:off x="429667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2" name="椭圆 31"/>
          <p:cNvSpPr/>
          <p:nvPr/>
        </p:nvSpPr>
        <p:spPr>
          <a:xfrm>
            <a:off x="458763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3" name="椭圆 32"/>
          <p:cNvSpPr/>
          <p:nvPr/>
        </p:nvSpPr>
        <p:spPr>
          <a:xfrm>
            <a:off x="600721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4" name="椭圆 33"/>
          <p:cNvSpPr/>
          <p:nvPr/>
        </p:nvSpPr>
        <p:spPr>
          <a:xfrm>
            <a:off x="619077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5" name="椭圆 34"/>
          <p:cNvSpPr/>
          <p:nvPr/>
        </p:nvSpPr>
        <p:spPr>
          <a:xfrm>
            <a:off x="628255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6" name="椭圆 35"/>
          <p:cNvSpPr/>
          <p:nvPr/>
        </p:nvSpPr>
        <p:spPr>
          <a:xfrm>
            <a:off x="646610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7" name="椭圆 36"/>
          <p:cNvSpPr/>
          <p:nvPr/>
        </p:nvSpPr>
        <p:spPr>
          <a:xfrm>
            <a:off x="674144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8" name="椭圆 37"/>
          <p:cNvSpPr/>
          <p:nvPr/>
        </p:nvSpPr>
        <p:spPr>
          <a:xfrm>
            <a:off x="655788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9" name="椭圆 38"/>
          <p:cNvSpPr/>
          <p:nvPr/>
        </p:nvSpPr>
        <p:spPr>
          <a:xfrm>
            <a:off x="609899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0" name="椭圆 39"/>
          <p:cNvSpPr/>
          <p:nvPr/>
        </p:nvSpPr>
        <p:spPr>
          <a:xfrm>
            <a:off x="637432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1" name="椭圆 40"/>
          <p:cNvSpPr/>
          <p:nvPr/>
        </p:nvSpPr>
        <p:spPr>
          <a:xfrm>
            <a:off x="664966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2" name="椭圆 41"/>
          <p:cNvSpPr/>
          <p:nvPr/>
        </p:nvSpPr>
        <p:spPr>
          <a:xfrm>
            <a:off x="200697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3" name="椭圆 42"/>
          <p:cNvSpPr/>
          <p:nvPr/>
        </p:nvSpPr>
        <p:spPr>
          <a:xfrm>
            <a:off x="220265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4" name="椭圆 43"/>
          <p:cNvSpPr/>
          <p:nvPr/>
        </p:nvSpPr>
        <p:spPr>
          <a:xfrm>
            <a:off x="230049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5" name="椭圆 44"/>
          <p:cNvSpPr/>
          <p:nvPr/>
        </p:nvSpPr>
        <p:spPr>
          <a:xfrm>
            <a:off x="249617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6" name="椭圆 45"/>
          <p:cNvSpPr/>
          <p:nvPr/>
        </p:nvSpPr>
        <p:spPr>
          <a:xfrm>
            <a:off x="278970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7" name="椭圆 46"/>
          <p:cNvSpPr/>
          <p:nvPr/>
        </p:nvSpPr>
        <p:spPr>
          <a:xfrm>
            <a:off x="288754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8" name="椭圆 47"/>
          <p:cNvSpPr/>
          <p:nvPr/>
        </p:nvSpPr>
        <p:spPr>
          <a:xfrm>
            <a:off x="259401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9" name="椭圆 48"/>
          <p:cNvSpPr/>
          <p:nvPr/>
        </p:nvSpPr>
        <p:spPr>
          <a:xfrm>
            <a:off x="210481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0" name="椭圆 49"/>
          <p:cNvSpPr/>
          <p:nvPr/>
        </p:nvSpPr>
        <p:spPr>
          <a:xfrm>
            <a:off x="239833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1" name="椭圆 50"/>
          <p:cNvSpPr/>
          <p:nvPr/>
        </p:nvSpPr>
        <p:spPr>
          <a:xfrm>
            <a:off x="269186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2" name="椭圆 51"/>
          <p:cNvSpPr/>
          <p:nvPr/>
        </p:nvSpPr>
        <p:spPr>
          <a:xfrm>
            <a:off x="497557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3" name="椭圆 52"/>
          <p:cNvSpPr/>
          <p:nvPr/>
        </p:nvSpPr>
        <p:spPr>
          <a:xfrm>
            <a:off x="526653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4" name="椭圆 53"/>
          <p:cNvSpPr/>
          <p:nvPr/>
        </p:nvSpPr>
        <p:spPr>
          <a:xfrm>
            <a:off x="516955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5" name="椭圆 54"/>
          <p:cNvSpPr/>
          <p:nvPr/>
        </p:nvSpPr>
        <p:spPr>
          <a:xfrm>
            <a:off x="507256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6" name="椭圆 55"/>
          <p:cNvSpPr/>
          <p:nvPr/>
        </p:nvSpPr>
        <p:spPr>
          <a:xfrm>
            <a:off x="487859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Tree>
    <p:extLst>
      <p:ext uri="{BB962C8B-B14F-4D97-AF65-F5344CB8AC3E}">
        <p14:creationId xmlns:p14="http://schemas.microsoft.com/office/powerpoint/2010/main" val="3120612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Save/Load </a:t>
            </a:r>
            <a:r>
              <a:rPr lang="en-US" altLang="zh-CN" dirty="0" err="1"/>
              <a:t>state_dict</a:t>
            </a:r>
            <a:r>
              <a:rPr lang="en-US" altLang="zh-CN" dirty="0"/>
              <a:t> </a:t>
            </a:r>
            <a:r>
              <a:rPr lang="en-US" altLang="zh-CN" dirty="0" smtClean="0"/>
              <a:t>(</a:t>
            </a:r>
            <a:r>
              <a:rPr lang="zh-CN" altLang="en-US" dirty="0" smtClean="0"/>
              <a:t>推荐方法</a:t>
            </a:r>
            <a:r>
              <a:rPr lang="en-US" altLang="zh-CN" dirty="0" smtClean="0"/>
              <a:t>)</a:t>
            </a:r>
            <a:endParaRPr lang="zh-CN" altLang="en-US" dirty="0"/>
          </a:p>
        </p:txBody>
      </p:sp>
      <p:sp>
        <p:nvSpPr>
          <p:cNvPr id="3" name="内容占位符 2"/>
          <p:cNvSpPr>
            <a:spLocks noGrp="1"/>
          </p:cNvSpPr>
          <p:nvPr>
            <p:ph idx="1"/>
          </p:nvPr>
        </p:nvSpPr>
        <p:spPr/>
        <p:txBody>
          <a:bodyPr/>
          <a:lstStyle/>
          <a:p>
            <a:r>
              <a:rPr lang="en-US" altLang="zh-CN" dirty="0" smtClean="0"/>
              <a:t>Save</a:t>
            </a:r>
            <a:endParaRPr lang="en-US" altLang="zh-CN" dirty="0"/>
          </a:p>
          <a:p>
            <a:pPr lvl="1"/>
            <a:r>
              <a:rPr lang="en-US" altLang="zh-CN" dirty="0" err="1" smtClean="0"/>
              <a:t>torch.save</a:t>
            </a:r>
            <a:r>
              <a:rPr lang="en-US" altLang="zh-CN" dirty="0" smtClean="0"/>
              <a:t>(</a:t>
            </a:r>
            <a:r>
              <a:rPr lang="en-US" altLang="zh-CN" dirty="0" err="1" smtClean="0"/>
              <a:t>model.state_dict</a:t>
            </a:r>
            <a:r>
              <a:rPr lang="en-US" altLang="zh-CN" dirty="0"/>
              <a:t>(), PATH</a:t>
            </a:r>
            <a:r>
              <a:rPr lang="en-US" altLang="zh-CN" dirty="0" smtClean="0"/>
              <a:t>)</a:t>
            </a:r>
          </a:p>
          <a:p>
            <a:r>
              <a:rPr lang="en-US" altLang="zh-CN" dirty="0" smtClean="0"/>
              <a:t>Load</a:t>
            </a:r>
          </a:p>
          <a:p>
            <a:pPr lvl="1"/>
            <a:r>
              <a:rPr lang="en-US" altLang="zh-CN" dirty="0"/>
              <a:t>model = </a:t>
            </a:r>
            <a:r>
              <a:rPr lang="en-US" altLang="zh-CN" dirty="0" err="1"/>
              <a:t>TheModelClass</a:t>
            </a:r>
            <a:r>
              <a:rPr lang="en-US" altLang="zh-CN" dirty="0"/>
              <a:t>(*</a:t>
            </a:r>
            <a:r>
              <a:rPr lang="en-US" altLang="zh-CN" dirty="0" err="1"/>
              <a:t>args</a:t>
            </a:r>
            <a:r>
              <a:rPr lang="en-US" altLang="zh-CN" dirty="0"/>
              <a:t>, **</a:t>
            </a:r>
            <a:r>
              <a:rPr lang="en-US" altLang="zh-CN" dirty="0" err="1"/>
              <a:t>kwargs</a:t>
            </a:r>
            <a:r>
              <a:rPr lang="en-US" altLang="zh-CN" dirty="0"/>
              <a:t>)</a:t>
            </a:r>
          </a:p>
          <a:p>
            <a:pPr lvl="1"/>
            <a:r>
              <a:rPr lang="en-US" altLang="zh-CN" dirty="0" err="1"/>
              <a:t>model.load_state_dict</a:t>
            </a:r>
            <a:r>
              <a:rPr lang="en-US" altLang="zh-CN" dirty="0"/>
              <a:t>(</a:t>
            </a:r>
            <a:r>
              <a:rPr lang="en-US" altLang="zh-CN" dirty="0" err="1"/>
              <a:t>torch.load</a:t>
            </a:r>
            <a:r>
              <a:rPr lang="en-US" altLang="zh-CN" dirty="0"/>
              <a:t>(PATH))</a:t>
            </a:r>
          </a:p>
          <a:p>
            <a:pPr lvl="1"/>
            <a:r>
              <a:rPr lang="en-US" altLang="zh-CN" dirty="0" err="1"/>
              <a:t>model.eval</a:t>
            </a:r>
            <a:r>
              <a:rPr lang="en-US" altLang="zh-CN" dirty="0" smtClean="0"/>
              <a:t>()</a:t>
            </a:r>
          </a:p>
          <a:p>
            <a:r>
              <a:rPr lang="zh-CN" altLang="en-US" dirty="0" smtClean="0"/>
              <a:t>注意：</a:t>
            </a:r>
            <a:r>
              <a:rPr lang="en-US" altLang="zh-CN" dirty="0" smtClean="0"/>
              <a:t>Remember </a:t>
            </a:r>
            <a:r>
              <a:rPr lang="en-US" altLang="zh-CN" dirty="0"/>
              <a:t>that you must call </a:t>
            </a:r>
            <a:r>
              <a:rPr lang="en-US" altLang="zh-CN" dirty="0" err="1">
                <a:solidFill>
                  <a:srgbClr val="C00000"/>
                </a:solidFill>
              </a:rPr>
              <a:t>model.eval</a:t>
            </a:r>
            <a:r>
              <a:rPr lang="en-US" altLang="zh-CN" dirty="0">
                <a:solidFill>
                  <a:srgbClr val="C00000"/>
                </a:solidFill>
              </a:rPr>
              <a:t>() </a:t>
            </a:r>
            <a:r>
              <a:rPr lang="en-US" altLang="zh-CN" dirty="0"/>
              <a:t>to set dropout and batch normalization layers to evaluation mode before running inference. Failing to do this will yield inconsistent inference results.</a:t>
            </a:r>
            <a:endParaRPr lang="zh-CN" altLang="en-US" dirty="0"/>
          </a:p>
        </p:txBody>
      </p:sp>
      <p:sp>
        <p:nvSpPr>
          <p:cNvPr id="8" name="文本框 7"/>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solidFill>
              </a:rPr>
              <a:t>Tensors</a:t>
            </a:r>
            <a:endParaRPr lang="zh-CN" altLang="en-US" dirty="0">
              <a:solidFill>
                <a:schemeClr val="bg1"/>
              </a:solidFill>
            </a:endParaRPr>
          </a:p>
        </p:txBody>
      </p:sp>
      <p:sp>
        <p:nvSpPr>
          <p:cNvPr id="9" name="文本框 8"/>
          <p:cNvSpPr txBox="1"/>
          <p:nvPr/>
        </p:nvSpPr>
        <p:spPr>
          <a:xfrm>
            <a:off x="1931094" y="137160"/>
            <a:ext cx="1052917"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err="1"/>
              <a:t>Autograd</a:t>
            </a:r>
            <a:endParaRPr lang="zh-CN" altLang="en-US" dirty="0"/>
          </a:p>
        </p:txBody>
      </p:sp>
      <p:sp>
        <p:nvSpPr>
          <p:cNvPr id="10" name="文本框 9"/>
          <p:cNvSpPr txBox="1"/>
          <p:nvPr/>
        </p:nvSpPr>
        <p:spPr>
          <a:xfrm>
            <a:off x="7715285" y="137160"/>
            <a:ext cx="1262974" cy="369332"/>
          </a:xfrm>
          <a:prstGeom prst="rect">
            <a:avLst/>
          </a:prstGeom>
          <a:noFill/>
        </p:spPr>
        <p:txBody>
          <a:bodyPr wrap="none" rtlCol="0">
            <a:spAutoFit/>
          </a:bodyPr>
          <a:lstStyle/>
          <a:p>
            <a:r>
              <a:rPr lang="en-US" altLang="zh-CN" dirty="0" smtClean="0">
                <a:solidFill>
                  <a:schemeClr val="bg1">
                    <a:lumMod val="50000"/>
                  </a:schemeClr>
                </a:solidFill>
              </a:rPr>
              <a:t>Experiment</a:t>
            </a:r>
            <a:endParaRPr lang="zh-CN" altLang="en-US" dirty="0">
              <a:solidFill>
                <a:schemeClr val="bg1">
                  <a:lumMod val="50000"/>
                </a:schemeClr>
              </a:solidFill>
            </a:endParaRPr>
          </a:p>
        </p:txBody>
      </p:sp>
      <p:sp>
        <p:nvSpPr>
          <p:cNvPr id="11" name="文本框 10"/>
          <p:cNvSpPr txBox="1"/>
          <p:nvPr/>
        </p:nvSpPr>
        <p:spPr>
          <a:xfrm>
            <a:off x="3811603" y="137160"/>
            <a:ext cx="1066959"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a:t>Examples</a:t>
            </a:r>
            <a:endParaRPr lang="zh-CN" altLang="en-US" dirty="0"/>
          </a:p>
        </p:txBody>
      </p:sp>
      <p:sp>
        <p:nvSpPr>
          <p:cNvPr id="12" name="文本框 11"/>
          <p:cNvSpPr txBox="1"/>
          <p:nvPr/>
        </p:nvSpPr>
        <p:spPr>
          <a:xfrm>
            <a:off x="5904731" y="137160"/>
            <a:ext cx="1094980" cy="369332"/>
          </a:xfrm>
          <a:prstGeom prst="rect">
            <a:avLst/>
          </a:prstGeom>
          <a:noFill/>
        </p:spPr>
        <p:txBody>
          <a:bodyPr wrap="none" rtlCol="0">
            <a:spAutoFit/>
          </a:bodyPr>
          <a:lstStyle/>
          <a:p>
            <a:r>
              <a:rPr lang="en-US" altLang="zh-CN" dirty="0">
                <a:solidFill>
                  <a:schemeClr val="bg1"/>
                </a:solidFill>
              </a:rPr>
              <a:t>Extension</a:t>
            </a:r>
            <a:endParaRPr lang="zh-CN" altLang="en-US" dirty="0">
              <a:solidFill>
                <a:schemeClr val="bg1"/>
              </a:solidFill>
            </a:endParaRPr>
          </a:p>
        </p:txBody>
      </p:sp>
      <p:sp>
        <p:nvSpPr>
          <p:cNvPr id="13" name="椭圆 12"/>
          <p:cNvSpPr/>
          <p:nvPr/>
        </p:nvSpPr>
        <p:spPr>
          <a:xfrm>
            <a:off x="19202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4" name="椭圆 13"/>
          <p:cNvSpPr/>
          <p:nvPr/>
        </p:nvSpPr>
        <p:spPr>
          <a:xfrm>
            <a:off x="3877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5" name="椭圆 14"/>
          <p:cNvSpPr/>
          <p:nvPr/>
        </p:nvSpPr>
        <p:spPr>
          <a:xfrm>
            <a:off x="48554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6" name="椭圆 15"/>
          <p:cNvSpPr/>
          <p:nvPr/>
        </p:nvSpPr>
        <p:spPr>
          <a:xfrm>
            <a:off x="68122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7" name="椭圆 16"/>
          <p:cNvSpPr/>
          <p:nvPr/>
        </p:nvSpPr>
        <p:spPr>
          <a:xfrm>
            <a:off x="97475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8" name="椭圆 17"/>
          <p:cNvSpPr/>
          <p:nvPr/>
        </p:nvSpPr>
        <p:spPr>
          <a:xfrm>
            <a:off x="107259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9" name="椭圆 18"/>
          <p:cNvSpPr/>
          <p:nvPr/>
        </p:nvSpPr>
        <p:spPr>
          <a:xfrm>
            <a:off x="77907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0" name="椭圆 19"/>
          <p:cNvSpPr/>
          <p:nvPr/>
        </p:nvSpPr>
        <p:spPr>
          <a:xfrm>
            <a:off x="28986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1" name="椭圆 20"/>
          <p:cNvSpPr/>
          <p:nvPr/>
        </p:nvSpPr>
        <p:spPr>
          <a:xfrm>
            <a:off x="58338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2" name="椭圆 21"/>
          <p:cNvSpPr/>
          <p:nvPr/>
        </p:nvSpPr>
        <p:spPr>
          <a:xfrm>
            <a:off x="87691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3" name="椭圆 22"/>
          <p:cNvSpPr/>
          <p:nvPr/>
        </p:nvSpPr>
        <p:spPr>
          <a:xfrm>
            <a:off x="78183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4" name="椭圆 23"/>
          <p:cNvSpPr/>
          <p:nvPr/>
        </p:nvSpPr>
        <p:spPr>
          <a:xfrm>
            <a:off x="80018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5" name="椭圆 24"/>
          <p:cNvSpPr/>
          <p:nvPr/>
        </p:nvSpPr>
        <p:spPr>
          <a:xfrm>
            <a:off x="80936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6" name="椭圆 25"/>
          <p:cNvSpPr/>
          <p:nvPr/>
        </p:nvSpPr>
        <p:spPr>
          <a:xfrm>
            <a:off x="79100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7" name="椭圆 26"/>
          <p:cNvSpPr/>
          <p:nvPr/>
        </p:nvSpPr>
        <p:spPr>
          <a:xfrm>
            <a:off x="390873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8" name="椭圆 27"/>
          <p:cNvSpPr/>
          <p:nvPr/>
        </p:nvSpPr>
        <p:spPr>
          <a:xfrm>
            <a:off x="410270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9" name="椭圆 28"/>
          <p:cNvSpPr/>
          <p:nvPr/>
        </p:nvSpPr>
        <p:spPr>
          <a:xfrm>
            <a:off x="419969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0" name="椭圆 29"/>
          <p:cNvSpPr/>
          <p:nvPr/>
        </p:nvSpPr>
        <p:spPr>
          <a:xfrm>
            <a:off x="439366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1" name="椭圆 30"/>
          <p:cNvSpPr/>
          <p:nvPr/>
        </p:nvSpPr>
        <p:spPr>
          <a:xfrm>
            <a:off x="468462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2" name="椭圆 31"/>
          <p:cNvSpPr/>
          <p:nvPr/>
        </p:nvSpPr>
        <p:spPr>
          <a:xfrm>
            <a:off x="47816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3" name="椭圆 32"/>
          <p:cNvSpPr/>
          <p:nvPr/>
        </p:nvSpPr>
        <p:spPr>
          <a:xfrm>
            <a:off x="449064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4" name="椭圆 33"/>
          <p:cNvSpPr/>
          <p:nvPr/>
        </p:nvSpPr>
        <p:spPr>
          <a:xfrm>
            <a:off x="400571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5" name="椭圆 34"/>
          <p:cNvSpPr/>
          <p:nvPr/>
        </p:nvSpPr>
        <p:spPr>
          <a:xfrm>
            <a:off x="429667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6" name="椭圆 35"/>
          <p:cNvSpPr/>
          <p:nvPr/>
        </p:nvSpPr>
        <p:spPr>
          <a:xfrm>
            <a:off x="458763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7" name="椭圆 36"/>
          <p:cNvSpPr/>
          <p:nvPr/>
        </p:nvSpPr>
        <p:spPr>
          <a:xfrm>
            <a:off x="600721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8" name="椭圆 37"/>
          <p:cNvSpPr/>
          <p:nvPr/>
        </p:nvSpPr>
        <p:spPr>
          <a:xfrm>
            <a:off x="619077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9" name="椭圆 38"/>
          <p:cNvSpPr/>
          <p:nvPr/>
        </p:nvSpPr>
        <p:spPr>
          <a:xfrm>
            <a:off x="628255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0" name="椭圆 39"/>
          <p:cNvSpPr/>
          <p:nvPr/>
        </p:nvSpPr>
        <p:spPr>
          <a:xfrm>
            <a:off x="646610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1" name="椭圆 40"/>
          <p:cNvSpPr/>
          <p:nvPr/>
        </p:nvSpPr>
        <p:spPr>
          <a:xfrm>
            <a:off x="674144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2" name="椭圆 41"/>
          <p:cNvSpPr/>
          <p:nvPr/>
        </p:nvSpPr>
        <p:spPr>
          <a:xfrm>
            <a:off x="655788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3" name="椭圆 42"/>
          <p:cNvSpPr/>
          <p:nvPr/>
        </p:nvSpPr>
        <p:spPr>
          <a:xfrm>
            <a:off x="609899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4" name="椭圆 43"/>
          <p:cNvSpPr/>
          <p:nvPr/>
        </p:nvSpPr>
        <p:spPr>
          <a:xfrm>
            <a:off x="637432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5" name="椭圆 44"/>
          <p:cNvSpPr/>
          <p:nvPr/>
        </p:nvSpPr>
        <p:spPr>
          <a:xfrm>
            <a:off x="664966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6" name="椭圆 45"/>
          <p:cNvSpPr/>
          <p:nvPr/>
        </p:nvSpPr>
        <p:spPr>
          <a:xfrm>
            <a:off x="200697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7" name="椭圆 46"/>
          <p:cNvSpPr/>
          <p:nvPr/>
        </p:nvSpPr>
        <p:spPr>
          <a:xfrm>
            <a:off x="220265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8" name="椭圆 47"/>
          <p:cNvSpPr/>
          <p:nvPr/>
        </p:nvSpPr>
        <p:spPr>
          <a:xfrm>
            <a:off x="230049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9" name="椭圆 48"/>
          <p:cNvSpPr/>
          <p:nvPr/>
        </p:nvSpPr>
        <p:spPr>
          <a:xfrm>
            <a:off x="249617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0" name="椭圆 49"/>
          <p:cNvSpPr/>
          <p:nvPr/>
        </p:nvSpPr>
        <p:spPr>
          <a:xfrm>
            <a:off x="278970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1" name="椭圆 50"/>
          <p:cNvSpPr/>
          <p:nvPr/>
        </p:nvSpPr>
        <p:spPr>
          <a:xfrm>
            <a:off x="288754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2" name="椭圆 51"/>
          <p:cNvSpPr/>
          <p:nvPr/>
        </p:nvSpPr>
        <p:spPr>
          <a:xfrm>
            <a:off x="259401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3" name="椭圆 52"/>
          <p:cNvSpPr/>
          <p:nvPr/>
        </p:nvSpPr>
        <p:spPr>
          <a:xfrm>
            <a:off x="210481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4" name="椭圆 53"/>
          <p:cNvSpPr/>
          <p:nvPr/>
        </p:nvSpPr>
        <p:spPr>
          <a:xfrm>
            <a:off x="239833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5" name="椭圆 54"/>
          <p:cNvSpPr/>
          <p:nvPr/>
        </p:nvSpPr>
        <p:spPr>
          <a:xfrm>
            <a:off x="269186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6" name="椭圆 55"/>
          <p:cNvSpPr/>
          <p:nvPr/>
        </p:nvSpPr>
        <p:spPr>
          <a:xfrm>
            <a:off x="497557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7" name="椭圆 56"/>
          <p:cNvSpPr/>
          <p:nvPr/>
        </p:nvSpPr>
        <p:spPr>
          <a:xfrm>
            <a:off x="526653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8" name="椭圆 57"/>
          <p:cNvSpPr/>
          <p:nvPr/>
        </p:nvSpPr>
        <p:spPr>
          <a:xfrm>
            <a:off x="516955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9" name="椭圆 58"/>
          <p:cNvSpPr/>
          <p:nvPr/>
        </p:nvSpPr>
        <p:spPr>
          <a:xfrm>
            <a:off x="507256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0" name="椭圆 59"/>
          <p:cNvSpPr/>
          <p:nvPr/>
        </p:nvSpPr>
        <p:spPr>
          <a:xfrm>
            <a:off x="487859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Tree>
    <p:extLst>
      <p:ext uri="{BB962C8B-B14F-4D97-AF65-F5344CB8AC3E}">
        <p14:creationId xmlns:p14="http://schemas.microsoft.com/office/powerpoint/2010/main" val="564246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smtClean="0"/>
              <a:t>Pytorch</a:t>
            </a:r>
            <a:r>
              <a:rPr lang="zh-CN" altLang="en-US" dirty="0" smtClean="0"/>
              <a:t>概述</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a:t>版本历史（</a:t>
            </a:r>
            <a:r>
              <a:rPr lang="en-US" altLang="zh-CN" dirty="0">
                <a:hlinkClick r:id="rId2"/>
              </a:rPr>
              <a:t>https://github.com/pytorch/pytorch/releases</a:t>
            </a:r>
            <a:r>
              <a:rPr lang="zh-CN" altLang="en-US" dirty="0"/>
              <a:t>）</a:t>
            </a:r>
            <a:endParaRPr lang="en-US" altLang="zh-CN" dirty="0"/>
          </a:p>
          <a:p>
            <a:pPr lvl="1"/>
            <a:r>
              <a:rPr lang="en-US" altLang="zh-CN" dirty="0"/>
              <a:t>2016.9.1 </a:t>
            </a:r>
            <a:r>
              <a:rPr lang="en-US" altLang="zh-CN" b="1" dirty="0"/>
              <a:t>alpha-1</a:t>
            </a:r>
            <a:r>
              <a:rPr lang="en-US" altLang="zh-CN" dirty="0"/>
              <a:t>; 2017.2.2 </a:t>
            </a:r>
            <a:r>
              <a:rPr lang="en-US" altLang="zh-CN" b="1" dirty="0"/>
              <a:t>beta</a:t>
            </a:r>
          </a:p>
          <a:p>
            <a:pPr lvl="1"/>
            <a:r>
              <a:rPr lang="en-US" altLang="zh-CN" dirty="0"/>
              <a:t>2017.8.28 </a:t>
            </a:r>
            <a:r>
              <a:rPr lang="en-US" altLang="zh-CN" b="1" dirty="0"/>
              <a:t>v0.2</a:t>
            </a:r>
            <a:r>
              <a:rPr lang="en-US" altLang="zh-CN" dirty="0"/>
              <a:t> Distributed </a:t>
            </a:r>
            <a:r>
              <a:rPr lang="en-US" altLang="zh-CN" dirty="0" err="1"/>
              <a:t>PyTorch</a:t>
            </a:r>
            <a:r>
              <a:rPr lang="en-US" altLang="zh-CN" dirty="0"/>
              <a:t>, Broadcasting, Advanced … </a:t>
            </a:r>
          </a:p>
          <a:p>
            <a:pPr lvl="1"/>
            <a:r>
              <a:rPr lang="en-US" altLang="zh-CN" dirty="0"/>
              <a:t>2017.12.5 </a:t>
            </a:r>
            <a:r>
              <a:rPr lang="en-US" altLang="zh-CN" b="1" dirty="0"/>
              <a:t>v0.3</a:t>
            </a:r>
            <a:r>
              <a:rPr lang="en-US" altLang="zh-CN" dirty="0"/>
              <a:t> Performance improvements, ONNX, CUDA9, CuDNNv7 …</a:t>
            </a:r>
          </a:p>
          <a:p>
            <a:pPr lvl="1"/>
            <a:r>
              <a:rPr lang="en-US" altLang="zh-CN" dirty="0"/>
              <a:t>2018.4.25 </a:t>
            </a:r>
            <a:r>
              <a:rPr lang="en-US" altLang="zh-CN" b="1" dirty="0"/>
              <a:t>v0.4</a:t>
            </a:r>
            <a:r>
              <a:rPr lang="en-US" altLang="zh-CN" dirty="0"/>
              <a:t> Windows support, Tensor-Variable merge, …</a:t>
            </a:r>
          </a:p>
          <a:p>
            <a:pPr lvl="1"/>
            <a:r>
              <a:rPr lang="en-US" altLang="zh-CN" dirty="0"/>
              <a:t>2018.12.8 </a:t>
            </a:r>
            <a:r>
              <a:rPr lang="en-US" altLang="zh-CN" b="1" dirty="0"/>
              <a:t>v1.0</a:t>
            </a:r>
            <a:r>
              <a:rPr lang="en-US" altLang="zh-CN" dirty="0"/>
              <a:t> JIT Compiler, Faster Distributed, C++ Frontend, …</a:t>
            </a:r>
            <a:endParaRPr lang="zh-CN" altLang="en-US" dirty="0"/>
          </a:p>
          <a:p>
            <a:endParaRPr lang="en-US" altLang="zh-CN" dirty="0" smtClean="0"/>
          </a:p>
          <a:p>
            <a:r>
              <a:rPr lang="en-US" altLang="zh-CN" dirty="0" err="1" smtClean="0"/>
              <a:t>PyTorch</a:t>
            </a:r>
            <a:r>
              <a:rPr lang="en-US" altLang="zh-CN" dirty="0" smtClean="0"/>
              <a:t> </a:t>
            </a:r>
            <a:r>
              <a:rPr lang="en-US" altLang="zh-CN" dirty="0"/>
              <a:t>is an optimized </a:t>
            </a:r>
            <a:r>
              <a:rPr lang="en-US" altLang="zh-CN" b="1" i="1" dirty="0" smtClean="0"/>
              <a:t>Tensor</a:t>
            </a:r>
            <a:r>
              <a:rPr lang="en-US" altLang="zh-CN" dirty="0" smtClean="0"/>
              <a:t> </a:t>
            </a:r>
            <a:r>
              <a:rPr lang="en-US" altLang="zh-CN" dirty="0"/>
              <a:t>library for deep learning using GPUs and CPUs</a:t>
            </a:r>
            <a:r>
              <a:rPr lang="en-US" altLang="zh-CN" dirty="0" smtClean="0"/>
              <a:t>.</a:t>
            </a:r>
          </a:p>
          <a:p>
            <a:pPr lvl="1"/>
            <a:r>
              <a:rPr lang="en-US" altLang="zh-CN" dirty="0"/>
              <a:t>A replacement for </a:t>
            </a:r>
            <a:r>
              <a:rPr lang="en-US" altLang="zh-CN" dirty="0" err="1"/>
              <a:t>NumPy</a:t>
            </a:r>
            <a:r>
              <a:rPr lang="en-US" altLang="zh-CN" dirty="0"/>
              <a:t> to use the power of GPUs</a:t>
            </a:r>
          </a:p>
          <a:p>
            <a:pPr lvl="1"/>
            <a:r>
              <a:rPr lang="en-US" altLang="zh-CN" dirty="0"/>
              <a:t>A</a:t>
            </a:r>
            <a:r>
              <a:rPr lang="en-US" altLang="zh-CN" dirty="0" smtClean="0"/>
              <a:t> </a:t>
            </a:r>
            <a:r>
              <a:rPr lang="en-US" altLang="zh-CN" dirty="0"/>
              <a:t>deep learning research platform that provides maximum flexibility and speed</a:t>
            </a:r>
          </a:p>
          <a:p>
            <a:endParaRPr lang="en-US" altLang="zh-CN" dirty="0" smtClean="0"/>
          </a:p>
        </p:txBody>
      </p:sp>
      <p:sp>
        <p:nvSpPr>
          <p:cNvPr id="59" name="文本框 58"/>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lumMod val="50000"/>
                  </a:schemeClr>
                </a:solidFill>
              </a:rPr>
              <a:t>Tensors</a:t>
            </a:r>
            <a:endParaRPr lang="zh-CN" altLang="en-US" dirty="0">
              <a:solidFill>
                <a:schemeClr val="bg1">
                  <a:lumMod val="50000"/>
                </a:schemeClr>
              </a:solidFill>
            </a:endParaRPr>
          </a:p>
        </p:txBody>
      </p:sp>
      <p:sp>
        <p:nvSpPr>
          <p:cNvPr id="60" name="文本框 59"/>
          <p:cNvSpPr txBox="1"/>
          <p:nvPr/>
        </p:nvSpPr>
        <p:spPr>
          <a:xfrm>
            <a:off x="1931094" y="137160"/>
            <a:ext cx="1052917" cy="369332"/>
          </a:xfrm>
          <a:prstGeom prst="rect">
            <a:avLst/>
          </a:prstGeom>
          <a:noFill/>
        </p:spPr>
        <p:txBody>
          <a:bodyPr wrap="none" rtlCol="0">
            <a:spAutoFit/>
          </a:bodyPr>
          <a:lstStyle/>
          <a:p>
            <a:r>
              <a:rPr lang="en-US" altLang="zh-CN" dirty="0" err="1" smtClean="0">
                <a:solidFill>
                  <a:schemeClr val="bg1">
                    <a:lumMod val="50000"/>
                  </a:schemeClr>
                </a:solidFill>
              </a:rPr>
              <a:t>Autograd</a:t>
            </a:r>
            <a:endParaRPr lang="zh-CN" altLang="en-US" dirty="0">
              <a:solidFill>
                <a:schemeClr val="bg1">
                  <a:lumMod val="50000"/>
                </a:schemeClr>
              </a:solidFill>
            </a:endParaRPr>
          </a:p>
        </p:txBody>
      </p:sp>
      <p:sp>
        <p:nvSpPr>
          <p:cNvPr id="61" name="文本框 60"/>
          <p:cNvSpPr txBox="1"/>
          <p:nvPr/>
        </p:nvSpPr>
        <p:spPr>
          <a:xfrm>
            <a:off x="7715285" y="137160"/>
            <a:ext cx="1262974" cy="369332"/>
          </a:xfrm>
          <a:prstGeom prst="rect">
            <a:avLst/>
          </a:prstGeom>
          <a:noFill/>
        </p:spPr>
        <p:txBody>
          <a:bodyPr wrap="none" rtlCol="0">
            <a:spAutoFit/>
          </a:bodyPr>
          <a:lstStyle/>
          <a:p>
            <a:r>
              <a:rPr lang="en-US" altLang="zh-CN" dirty="0" smtClean="0">
                <a:solidFill>
                  <a:schemeClr val="bg1">
                    <a:lumMod val="50000"/>
                  </a:schemeClr>
                </a:solidFill>
              </a:rPr>
              <a:t>Experiment</a:t>
            </a:r>
            <a:endParaRPr lang="zh-CN" altLang="en-US" dirty="0">
              <a:solidFill>
                <a:schemeClr val="bg1">
                  <a:lumMod val="50000"/>
                </a:schemeClr>
              </a:solidFill>
            </a:endParaRPr>
          </a:p>
        </p:txBody>
      </p:sp>
      <p:sp>
        <p:nvSpPr>
          <p:cNvPr id="62" name="文本框 61"/>
          <p:cNvSpPr txBox="1"/>
          <p:nvPr/>
        </p:nvSpPr>
        <p:spPr>
          <a:xfrm>
            <a:off x="3811603" y="137160"/>
            <a:ext cx="1066959" cy="369332"/>
          </a:xfrm>
          <a:prstGeom prst="rect">
            <a:avLst/>
          </a:prstGeom>
          <a:noFill/>
        </p:spPr>
        <p:txBody>
          <a:bodyPr wrap="none" rtlCol="0">
            <a:spAutoFit/>
          </a:bodyPr>
          <a:lstStyle/>
          <a:p>
            <a:r>
              <a:rPr lang="en-US" altLang="zh-CN" dirty="0" smtClean="0">
                <a:solidFill>
                  <a:schemeClr val="bg1">
                    <a:lumMod val="50000"/>
                  </a:schemeClr>
                </a:solidFill>
              </a:rPr>
              <a:t>Examples</a:t>
            </a:r>
            <a:endParaRPr lang="zh-CN" altLang="en-US" dirty="0">
              <a:solidFill>
                <a:schemeClr val="bg1">
                  <a:lumMod val="50000"/>
                </a:schemeClr>
              </a:solidFill>
            </a:endParaRPr>
          </a:p>
        </p:txBody>
      </p:sp>
      <p:sp>
        <p:nvSpPr>
          <p:cNvPr id="63" name="文本框 62"/>
          <p:cNvSpPr txBox="1"/>
          <p:nvPr/>
        </p:nvSpPr>
        <p:spPr>
          <a:xfrm>
            <a:off x="5904731" y="137160"/>
            <a:ext cx="1094980" cy="369332"/>
          </a:xfrm>
          <a:prstGeom prst="rect">
            <a:avLst/>
          </a:prstGeom>
          <a:noFill/>
        </p:spPr>
        <p:txBody>
          <a:bodyPr wrap="none" rtlCol="0">
            <a:spAutoFit/>
          </a:bodyPr>
          <a:lstStyle/>
          <a:p>
            <a:r>
              <a:rPr lang="en-US" altLang="zh-CN" dirty="0" smtClean="0">
                <a:solidFill>
                  <a:schemeClr val="bg1">
                    <a:lumMod val="50000"/>
                  </a:schemeClr>
                </a:solidFill>
              </a:rPr>
              <a:t>Extension</a:t>
            </a:r>
            <a:endParaRPr lang="zh-CN" altLang="en-US" dirty="0">
              <a:solidFill>
                <a:schemeClr val="bg1">
                  <a:lumMod val="50000"/>
                </a:schemeClr>
              </a:solidFill>
            </a:endParaRPr>
          </a:p>
        </p:txBody>
      </p:sp>
      <p:sp>
        <p:nvSpPr>
          <p:cNvPr id="64" name="椭圆 63"/>
          <p:cNvSpPr/>
          <p:nvPr/>
        </p:nvSpPr>
        <p:spPr>
          <a:xfrm>
            <a:off x="19202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5" name="椭圆 64"/>
          <p:cNvSpPr/>
          <p:nvPr/>
        </p:nvSpPr>
        <p:spPr>
          <a:xfrm>
            <a:off x="38770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6" name="椭圆 65"/>
          <p:cNvSpPr/>
          <p:nvPr/>
        </p:nvSpPr>
        <p:spPr>
          <a:xfrm>
            <a:off x="48554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7" name="椭圆 66"/>
          <p:cNvSpPr/>
          <p:nvPr/>
        </p:nvSpPr>
        <p:spPr>
          <a:xfrm>
            <a:off x="6812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8" name="椭圆 67"/>
          <p:cNvSpPr/>
          <p:nvPr/>
        </p:nvSpPr>
        <p:spPr>
          <a:xfrm>
            <a:off x="97475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9" name="椭圆 68"/>
          <p:cNvSpPr/>
          <p:nvPr/>
        </p:nvSpPr>
        <p:spPr>
          <a:xfrm>
            <a:off x="107259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0" name="椭圆 69"/>
          <p:cNvSpPr/>
          <p:nvPr/>
        </p:nvSpPr>
        <p:spPr>
          <a:xfrm>
            <a:off x="77907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1" name="椭圆 70"/>
          <p:cNvSpPr/>
          <p:nvPr/>
        </p:nvSpPr>
        <p:spPr>
          <a:xfrm>
            <a:off x="28986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2" name="椭圆 71"/>
          <p:cNvSpPr/>
          <p:nvPr/>
        </p:nvSpPr>
        <p:spPr>
          <a:xfrm>
            <a:off x="58338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3" name="椭圆 72"/>
          <p:cNvSpPr/>
          <p:nvPr/>
        </p:nvSpPr>
        <p:spPr>
          <a:xfrm>
            <a:off x="87691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4" name="椭圆 73"/>
          <p:cNvSpPr/>
          <p:nvPr/>
        </p:nvSpPr>
        <p:spPr>
          <a:xfrm>
            <a:off x="78183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5" name="椭圆 74"/>
          <p:cNvSpPr/>
          <p:nvPr/>
        </p:nvSpPr>
        <p:spPr>
          <a:xfrm>
            <a:off x="80018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6" name="椭圆 75"/>
          <p:cNvSpPr/>
          <p:nvPr/>
        </p:nvSpPr>
        <p:spPr>
          <a:xfrm>
            <a:off x="80936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7" name="椭圆 76"/>
          <p:cNvSpPr/>
          <p:nvPr/>
        </p:nvSpPr>
        <p:spPr>
          <a:xfrm>
            <a:off x="79100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8" name="椭圆 77"/>
          <p:cNvSpPr/>
          <p:nvPr/>
        </p:nvSpPr>
        <p:spPr>
          <a:xfrm>
            <a:off x="390873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9" name="椭圆 78"/>
          <p:cNvSpPr/>
          <p:nvPr/>
        </p:nvSpPr>
        <p:spPr>
          <a:xfrm>
            <a:off x="410270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0" name="椭圆 79"/>
          <p:cNvSpPr/>
          <p:nvPr/>
        </p:nvSpPr>
        <p:spPr>
          <a:xfrm>
            <a:off x="419969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1" name="椭圆 80"/>
          <p:cNvSpPr/>
          <p:nvPr/>
        </p:nvSpPr>
        <p:spPr>
          <a:xfrm>
            <a:off x="439366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2" name="椭圆 81"/>
          <p:cNvSpPr/>
          <p:nvPr/>
        </p:nvSpPr>
        <p:spPr>
          <a:xfrm>
            <a:off x="468462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3" name="椭圆 82"/>
          <p:cNvSpPr/>
          <p:nvPr/>
        </p:nvSpPr>
        <p:spPr>
          <a:xfrm>
            <a:off x="478160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4" name="椭圆 83"/>
          <p:cNvSpPr/>
          <p:nvPr/>
        </p:nvSpPr>
        <p:spPr>
          <a:xfrm>
            <a:off x="449064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5" name="椭圆 84"/>
          <p:cNvSpPr/>
          <p:nvPr/>
        </p:nvSpPr>
        <p:spPr>
          <a:xfrm>
            <a:off x="400571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6" name="椭圆 85"/>
          <p:cNvSpPr/>
          <p:nvPr/>
        </p:nvSpPr>
        <p:spPr>
          <a:xfrm>
            <a:off x="429667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7" name="椭圆 86"/>
          <p:cNvSpPr/>
          <p:nvPr/>
        </p:nvSpPr>
        <p:spPr>
          <a:xfrm>
            <a:off x="458763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8" name="椭圆 87"/>
          <p:cNvSpPr/>
          <p:nvPr/>
        </p:nvSpPr>
        <p:spPr>
          <a:xfrm>
            <a:off x="60072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9" name="椭圆 88"/>
          <p:cNvSpPr/>
          <p:nvPr/>
        </p:nvSpPr>
        <p:spPr>
          <a:xfrm>
            <a:off x="61907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0" name="椭圆 89"/>
          <p:cNvSpPr/>
          <p:nvPr/>
        </p:nvSpPr>
        <p:spPr>
          <a:xfrm>
            <a:off x="6282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1" name="椭圆 90"/>
          <p:cNvSpPr/>
          <p:nvPr/>
        </p:nvSpPr>
        <p:spPr>
          <a:xfrm>
            <a:off x="646610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2" name="椭圆 91"/>
          <p:cNvSpPr/>
          <p:nvPr/>
        </p:nvSpPr>
        <p:spPr>
          <a:xfrm>
            <a:off x="674144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3" name="椭圆 92"/>
          <p:cNvSpPr/>
          <p:nvPr/>
        </p:nvSpPr>
        <p:spPr>
          <a:xfrm>
            <a:off x="655788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4" name="椭圆 93"/>
          <p:cNvSpPr/>
          <p:nvPr/>
        </p:nvSpPr>
        <p:spPr>
          <a:xfrm>
            <a:off x="60989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5" name="椭圆 94"/>
          <p:cNvSpPr/>
          <p:nvPr/>
        </p:nvSpPr>
        <p:spPr>
          <a:xfrm>
            <a:off x="63743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6" name="椭圆 95"/>
          <p:cNvSpPr/>
          <p:nvPr/>
        </p:nvSpPr>
        <p:spPr>
          <a:xfrm>
            <a:off x="664966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7" name="椭圆 96"/>
          <p:cNvSpPr/>
          <p:nvPr/>
        </p:nvSpPr>
        <p:spPr>
          <a:xfrm>
            <a:off x="200697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8" name="椭圆 97"/>
          <p:cNvSpPr/>
          <p:nvPr/>
        </p:nvSpPr>
        <p:spPr>
          <a:xfrm>
            <a:off x="220265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9" name="椭圆 98"/>
          <p:cNvSpPr/>
          <p:nvPr/>
        </p:nvSpPr>
        <p:spPr>
          <a:xfrm>
            <a:off x="230049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0" name="椭圆 99"/>
          <p:cNvSpPr/>
          <p:nvPr/>
        </p:nvSpPr>
        <p:spPr>
          <a:xfrm>
            <a:off x="24961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1" name="椭圆 100"/>
          <p:cNvSpPr/>
          <p:nvPr/>
        </p:nvSpPr>
        <p:spPr>
          <a:xfrm>
            <a:off x="278970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2" name="椭圆 101"/>
          <p:cNvSpPr/>
          <p:nvPr/>
        </p:nvSpPr>
        <p:spPr>
          <a:xfrm>
            <a:off x="288754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3" name="椭圆 102"/>
          <p:cNvSpPr/>
          <p:nvPr/>
        </p:nvSpPr>
        <p:spPr>
          <a:xfrm>
            <a:off x="259401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4" name="椭圆 103"/>
          <p:cNvSpPr/>
          <p:nvPr/>
        </p:nvSpPr>
        <p:spPr>
          <a:xfrm>
            <a:off x="210481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5" name="椭圆 104"/>
          <p:cNvSpPr/>
          <p:nvPr/>
        </p:nvSpPr>
        <p:spPr>
          <a:xfrm>
            <a:off x="239833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6" name="椭圆 105"/>
          <p:cNvSpPr/>
          <p:nvPr/>
        </p:nvSpPr>
        <p:spPr>
          <a:xfrm>
            <a:off x="269186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7" name="椭圆 106"/>
          <p:cNvSpPr/>
          <p:nvPr/>
        </p:nvSpPr>
        <p:spPr>
          <a:xfrm>
            <a:off x="49755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8" name="椭圆 107"/>
          <p:cNvSpPr/>
          <p:nvPr/>
        </p:nvSpPr>
        <p:spPr>
          <a:xfrm>
            <a:off x="526653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9" name="椭圆 108"/>
          <p:cNvSpPr/>
          <p:nvPr/>
        </p:nvSpPr>
        <p:spPr>
          <a:xfrm>
            <a:off x="5169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0" name="椭圆 109"/>
          <p:cNvSpPr/>
          <p:nvPr/>
        </p:nvSpPr>
        <p:spPr>
          <a:xfrm>
            <a:off x="507256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1" name="椭圆 110"/>
          <p:cNvSpPr/>
          <p:nvPr/>
        </p:nvSpPr>
        <p:spPr>
          <a:xfrm>
            <a:off x="48785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Tree>
    <p:extLst>
      <p:ext uri="{BB962C8B-B14F-4D97-AF65-F5344CB8AC3E}">
        <p14:creationId xmlns:p14="http://schemas.microsoft.com/office/powerpoint/2010/main" val="3498295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Save/Load</a:t>
            </a:r>
            <a:r>
              <a:rPr lang="zh-CN" altLang="en-US" dirty="0" smtClean="0"/>
              <a:t>整个模型</a:t>
            </a:r>
            <a:endParaRPr lang="zh-CN" altLang="en-US" dirty="0"/>
          </a:p>
        </p:txBody>
      </p:sp>
      <p:sp>
        <p:nvSpPr>
          <p:cNvPr id="3" name="内容占位符 2"/>
          <p:cNvSpPr>
            <a:spLocks noGrp="1"/>
          </p:cNvSpPr>
          <p:nvPr>
            <p:ph idx="1"/>
          </p:nvPr>
        </p:nvSpPr>
        <p:spPr/>
        <p:txBody>
          <a:bodyPr>
            <a:normAutofit/>
          </a:bodyPr>
          <a:lstStyle/>
          <a:p>
            <a:r>
              <a:rPr lang="en-US" altLang="zh-CN" dirty="0" smtClean="0"/>
              <a:t>Save</a:t>
            </a:r>
          </a:p>
          <a:p>
            <a:pPr lvl="1"/>
            <a:r>
              <a:rPr lang="en-US" altLang="zh-CN" dirty="0" err="1"/>
              <a:t>torch.save</a:t>
            </a:r>
            <a:r>
              <a:rPr lang="en-US" altLang="zh-CN" dirty="0"/>
              <a:t>(model, PATH</a:t>
            </a:r>
            <a:r>
              <a:rPr lang="en-US" altLang="zh-CN" dirty="0" smtClean="0"/>
              <a:t>)</a:t>
            </a:r>
          </a:p>
          <a:p>
            <a:r>
              <a:rPr lang="en-US" altLang="zh-CN" dirty="0" smtClean="0"/>
              <a:t>Load</a:t>
            </a:r>
          </a:p>
          <a:p>
            <a:pPr lvl="1"/>
            <a:r>
              <a:rPr lang="en-US" altLang="zh-CN" dirty="0"/>
              <a:t># Model class must be defined somewhere</a:t>
            </a:r>
          </a:p>
          <a:p>
            <a:pPr lvl="1"/>
            <a:r>
              <a:rPr lang="en-US" altLang="zh-CN" dirty="0"/>
              <a:t>model = </a:t>
            </a:r>
            <a:r>
              <a:rPr lang="en-US" altLang="zh-CN" dirty="0" err="1"/>
              <a:t>torch.load</a:t>
            </a:r>
            <a:r>
              <a:rPr lang="en-US" altLang="zh-CN" dirty="0"/>
              <a:t>(PATH)</a:t>
            </a:r>
          </a:p>
          <a:p>
            <a:pPr lvl="1"/>
            <a:r>
              <a:rPr lang="en-US" altLang="zh-CN" dirty="0" err="1"/>
              <a:t>model.eval</a:t>
            </a:r>
            <a:r>
              <a:rPr lang="en-US" altLang="zh-CN" dirty="0" smtClean="0"/>
              <a:t>()</a:t>
            </a:r>
          </a:p>
          <a:p>
            <a:r>
              <a:rPr lang="en-US" altLang="zh-CN" dirty="0"/>
              <a:t>Saving a model in this way will save the entire module using Python’s </a:t>
            </a:r>
            <a:r>
              <a:rPr lang="en-US" altLang="zh-CN" dirty="0">
                <a:hlinkClick r:id="rId3"/>
              </a:rPr>
              <a:t>pickle</a:t>
            </a:r>
            <a:r>
              <a:rPr lang="en-US" altLang="zh-CN" dirty="0"/>
              <a:t> module. The disadvantage of this approach is that the serialized data is bound to the specific classes and the exact directory structure used when the model is saved. </a:t>
            </a:r>
            <a:endParaRPr lang="zh-CN" altLang="en-US" dirty="0"/>
          </a:p>
        </p:txBody>
      </p:sp>
      <p:sp>
        <p:nvSpPr>
          <p:cNvPr id="6" name="文本框 5"/>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solidFill>
              </a:rPr>
              <a:t>Tensors</a:t>
            </a:r>
            <a:endParaRPr lang="zh-CN" altLang="en-US" dirty="0">
              <a:solidFill>
                <a:schemeClr val="bg1"/>
              </a:solidFill>
            </a:endParaRPr>
          </a:p>
        </p:txBody>
      </p:sp>
      <p:sp>
        <p:nvSpPr>
          <p:cNvPr id="7" name="文本框 6"/>
          <p:cNvSpPr txBox="1"/>
          <p:nvPr/>
        </p:nvSpPr>
        <p:spPr>
          <a:xfrm>
            <a:off x="1931094" y="137160"/>
            <a:ext cx="1052917"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err="1"/>
              <a:t>Autograd</a:t>
            </a:r>
            <a:endParaRPr lang="zh-CN" altLang="en-US" dirty="0"/>
          </a:p>
        </p:txBody>
      </p:sp>
      <p:sp>
        <p:nvSpPr>
          <p:cNvPr id="8" name="文本框 7"/>
          <p:cNvSpPr txBox="1"/>
          <p:nvPr/>
        </p:nvSpPr>
        <p:spPr>
          <a:xfrm>
            <a:off x="7715285" y="137160"/>
            <a:ext cx="1262974" cy="369332"/>
          </a:xfrm>
          <a:prstGeom prst="rect">
            <a:avLst/>
          </a:prstGeom>
          <a:noFill/>
        </p:spPr>
        <p:txBody>
          <a:bodyPr wrap="none" rtlCol="0">
            <a:spAutoFit/>
          </a:bodyPr>
          <a:lstStyle/>
          <a:p>
            <a:r>
              <a:rPr lang="en-US" altLang="zh-CN" dirty="0" smtClean="0">
                <a:solidFill>
                  <a:schemeClr val="bg1">
                    <a:lumMod val="50000"/>
                  </a:schemeClr>
                </a:solidFill>
              </a:rPr>
              <a:t>Experiment</a:t>
            </a:r>
            <a:endParaRPr lang="zh-CN" altLang="en-US" dirty="0">
              <a:solidFill>
                <a:schemeClr val="bg1">
                  <a:lumMod val="50000"/>
                </a:schemeClr>
              </a:solidFill>
            </a:endParaRPr>
          </a:p>
        </p:txBody>
      </p:sp>
      <p:sp>
        <p:nvSpPr>
          <p:cNvPr id="9" name="文本框 8"/>
          <p:cNvSpPr txBox="1"/>
          <p:nvPr/>
        </p:nvSpPr>
        <p:spPr>
          <a:xfrm>
            <a:off x="3811603" y="137160"/>
            <a:ext cx="1066959"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a:t>Examples</a:t>
            </a:r>
            <a:endParaRPr lang="zh-CN" altLang="en-US" dirty="0"/>
          </a:p>
        </p:txBody>
      </p:sp>
      <p:sp>
        <p:nvSpPr>
          <p:cNvPr id="10" name="文本框 9"/>
          <p:cNvSpPr txBox="1"/>
          <p:nvPr/>
        </p:nvSpPr>
        <p:spPr>
          <a:xfrm>
            <a:off x="5904731" y="137160"/>
            <a:ext cx="1094980" cy="369332"/>
          </a:xfrm>
          <a:prstGeom prst="rect">
            <a:avLst/>
          </a:prstGeom>
          <a:noFill/>
        </p:spPr>
        <p:txBody>
          <a:bodyPr wrap="none" rtlCol="0">
            <a:spAutoFit/>
          </a:bodyPr>
          <a:lstStyle/>
          <a:p>
            <a:r>
              <a:rPr lang="en-US" altLang="zh-CN" dirty="0">
                <a:solidFill>
                  <a:schemeClr val="bg1"/>
                </a:solidFill>
              </a:rPr>
              <a:t>Extension</a:t>
            </a:r>
            <a:endParaRPr lang="zh-CN" altLang="en-US" dirty="0">
              <a:solidFill>
                <a:schemeClr val="bg1"/>
              </a:solidFill>
            </a:endParaRPr>
          </a:p>
        </p:txBody>
      </p:sp>
      <p:sp>
        <p:nvSpPr>
          <p:cNvPr id="11" name="椭圆 10"/>
          <p:cNvSpPr/>
          <p:nvPr/>
        </p:nvSpPr>
        <p:spPr>
          <a:xfrm>
            <a:off x="19202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2" name="椭圆 11"/>
          <p:cNvSpPr/>
          <p:nvPr/>
        </p:nvSpPr>
        <p:spPr>
          <a:xfrm>
            <a:off x="3877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3" name="椭圆 12"/>
          <p:cNvSpPr/>
          <p:nvPr/>
        </p:nvSpPr>
        <p:spPr>
          <a:xfrm>
            <a:off x="48554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4" name="椭圆 13"/>
          <p:cNvSpPr/>
          <p:nvPr/>
        </p:nvSpPr>
        <p:spPr>
          <a:xfrm>
            <a:off x="68122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5" name="椭圆 14"/>
          <p:cNvSpPr/>
          <p:nvPr/>
        </p:nvSpPr>
        <p:spPr>
          <a:xfrm>
            <a:off x="97475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6" name="椭圆 15"/>
          <p:cNvSpPr/>
          <p:nvPr/>
        </p:nvSpPr>
        <p:spPr>
          <a:xfrm>
            <a:off x="107259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7" name="椭圆 16"/>
          <p:cNvSpPr/>
          <p:nvPr/>
        </p:nvSpPr>
        <p:spPr>
          <a:xfrm>
            <a:off x="77907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8" name="椭圆 17"/>
          <p:cNvSpPr/>
          <p:nvPr/>
        </p:nvSpPr>
        <p:spPr>
          <a:xfrm>
            <a:off x="28986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9" name="椭圆 18"/>
          <p:cNvSpPr/>
          <p:nvPr/>
        </p:nvSpPr>
        <p:spPr>
          <a:xfrm>
            <a:off x="58338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0" name="椭圆 19"/>
          <p:cNvSpPr/>
          <p:nvPr/>
        </p:nvSpPr>
        <p:spPr>
          <a:xfrm>
            <a:off x="87691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1" name="椭圆 20"/>
          <p:cNvSpPr/>
          <p:nvPr/>
        </p:nvSpPr>
        <p:spPr>
          <a:xfrm>
            <a:off x="78183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2" name="椭圆 21"/>
          <p:cNvSpPr/>
          <p:nvPr/>
        </p:nvSpPr>
        <p:spPr>
          <a:xfrm>
            <a:off x="80018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3" name="椭圆 22"/>
          <p:cNvSpPr/>
          <p:nvPr/>
        </p:nvSpPr>
        <p:spPr>
          <a:xfrm>
            <a:off x="80936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4" name="椭圆 23"/>
          <p:cNvSpPr/>
          <p:nvPr/>
        </p:nvSpPr>
        <p:spPr>
          <a:xfrm>
            <a:off x="79100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5" name="椭圆 24"/>
          <p:cNvSpPr/>
          <p:nvPr/>
        </p:nvSpPr>
        <p:spPr>
          <a:xfrm>
            <a:off x="390873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6" name="椭圆 25"/>
          <p:cNvSpPr/>
          <p:nvPr/>
        </p:nvSpPr>
        <p:spPr>
          <a:xfrm>
            <a:off x="410270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7" name="椭圆 26"/>
          <p:cNvSpPr/>
          <p:nvPr/>
        </p:nvSpPr>
        <p:spPr>
          <a:xfrm>
            <a:off x="419969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8" name="椭圆 27"/>
          <p:cNvSpPr/>
          <p:nvPr/>
        </p:nvSpPr>
        <p:spPr>
          <a:xfrm>
            <a:off x="439366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9" name="椭圆 28"/>
          <p:cNvSpPr/>
          <p:nvPr/>
        </p:nvSpPr>
        <p:spPr>
          <a:xfrm>
            <a:off x="468462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0" name="椭圆 29"/>
          <p:cNvSpPr/>
          <p:nvPr/>
        </p:nvSpPr>
        <p:spPr>
          <a:xfrm>
            <a:off x="47816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1" name="椭圆 30"/>
          <p:cNvSpPr/>
          <p:nvPr/>
        </p:nvSpPr>
        <p:spPr>
          <a:xfrm>
            <a:off x="449064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2" name="椭圆 31"/>
          <p:cNvSpPr/>
          <p:nvPr/>
        </p:nvSpPr>
        <p:spPr>
          <a:xfrm>
            <a:off x="400571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3" name="椭圆 32"/>
          <p:cNvSpPr/>
          <p:nvPr/>
        </p:nvSpPr>
        <p:spPr>
          <a:xfrm>
            <a:off x="429667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4" name="椭圆 33"/>
          <p:cNvSpPr/>
          <p:nvPr/>
        </p:nvSpPr>
        <p:spPr>
          <a:xfrm>
            <a:off x="458763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5" name="椭圆 34"/>
          <p:cNvSpPr/>
          <p:nvPr/>
        </p:nvSpPr>
        <p:spPr>
          <a:xfrm>
            <a:off x="600721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6" name="椭圆 35"/>
          <p:cNvSpPr/>
          <p:nvPr/>
        </p:nvSpPr>
        <p:spPr>
          <a:xfrm>
            <a:off x="619077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7" name="椭圆 36"/>
          <p:cNvSpPr/>
          <p:nvPr/>
        </p:nvSpPr>
        <p:spPr>
          <a:xfrm>
            <a:off x="628255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8" name="椭圆 37"/>
          <p:cNvSpPr/>
          <p:nvPr/>
        </p:nvSpPr>
        <p:spPr>
          <a:xfrm>
            <a:off x="646610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9" name="椭圆 38"/>
          <p:cNvSpPr/>
          <p:nvPr/>
        </p:nvSpPr>
        <p:spPr>
          <a:xfrm>
            <a:off x="674144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0" name="椭圆 39"/>
          <p:cNvSpPr/>
          <p:nvPr/>
        </p:nvSpPr>
        <p:spPr>
          <a:xfrm>
            <a:off x="655788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1" name="椭圆 40"/>
          <p:cNvSpPr/>
          <p:nvPr/>
        </p:nvSpPr>
        <p:spPr>
          <a:xfrm>
            <a:off x="609899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2" name="椭圆 41"/>
          <p:cNvSpPr/>
          <p:nvPr/>
        </p:nvSpPr>
        <p:spPr>
          <a:xfrm>
            <a:off x="637432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3" name="椭圆 42"/>
          <p:cNvSpPr/>
          <p:nvPr/>
        </p:nvSpPr>
        <p:spPr>
          <a:xfrm>
            <a:off x="664966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4" name="椭圆 43"/>
          <p:cNvSpPr/>
          <p:nvPr/>
        </p:nvSpPr>
        <p:spPr>
          <a:xfrm>
            <a:off x="200697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5" name="椭圆 44"/>
          <p:cNvSpPr/>
          <p:nvPr/>
        </p:nvSpPr>
        <p:spPr>
          <a:xfrm>
            <a:off x="220265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6" name="椭圆 45"/>
          <p:cNvSpPr/>
          <p:nvPr/>
        </p:nvSpPr>
        <p:spPr>
          <a:xfrm>
            <a:off x="230049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7" name="椭圆 46"/>
          <p:cNvSpPr/>
          <p:nvPr/>
        </p:nvSpPr>
        <p:spPr>
          <a:xfrm>
            <a:off x="249617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8" name="椭圆 47"/>
          <p:cNvSpPr/>
          <p:nvPr/>
        </p:nvSpPr>
        <p:spPr>
          <a:xfrm>
            <a:off x="278970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9" name="椭圆 48"/>
          <p:cNvSpPr/>
          <p:nvPr/>
        </p:nvSpPr>
        <p:spPr>
          <a:xfrm>
            <a:off x="288754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0" name="椭圆 49"/>
          <p:cNvSpPr/>
          <p:nvPr/>
        </p:nvSpPr>
        <p:spPr>
          <a:xfrm>
            <a:off x="259401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1" name="椭圆 50"/>
          <p:cNvSpPr/>
          <p:nvPr/>
        </p:nvSpPr>
        <p:spPr>
          <a:xfrm>
            <a:off x="210481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2" name="椭圆 51"/>
          <p:cNvSpPr/>
          <p:nvPr/>
        </p:nvSpPr>
        <p:spPr>
          <a:xfrm>
            <a:off x="239833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3" name="椭圆 52"/>
          <p:cNvSpPr/>
          <p:nvPr/>
        </p:nvSpPr>
        <p:spPr>
          <a:xfrm>
            <a:off x="269186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4" name="椭圆 53"/>
          <p:cNvSpPr/>
          <p:nvPr/>
        </p:nvSpPr>
        <p:spPr>
          <a:xfrm>
            <a:off x="497557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5" name="椭圆 54"/>
          <p:cNvSpPr/>
          <p:nvPr/>
        </p:nvSpPr>
        <p:spPr>
          <a:xfrm>
            <a:off x="526653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6" name="椭圆 55"/>
          <p:cNvSpPr/>
          <p:nvPr/>
        </p:nvSpPr>
        <p:spPr>
          <a:xfrm>
            <a:off x="516955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7" name="椭圆 56"/>
          <p:cNvSpPr/>
          <p:nvPr/>
        </p:nvSpPr>
        <p:spPr>
          <a:xfrm>
            <a:off x="507256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8" name="椭圆 57"/>
          <p:cNvSpPr/>
          <p:nvPr/>
        </p:nvSpPr>
        <p:spPr>
          <a:xfrm>
            <a:off x="487859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Tree>
    <p:extLst>
      <p:ext uri="{BB962C8B-B14F-4D97-AF65-F5344CB8AC3E}">
        <p14:creationId xmlns:p14="http://schemas.microsoft.com/office/powerpoint/2010/main" val="3318260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可视化</a:t>
            </a:r>
            <a:r>
              <a:rPr lang="en-US" altLang="zh-CN" dirty="0" smtClean="0"/>
              <a:t>——</a:t>
            </a:r>
            <a:r>
              <a:rPr lang="en-US" altLang="zh-CN" dirty="0" err="1" smtClean="0"/>
              <a:t>visdom</a:t>
            </a:r>
            <a:endParaRPr lang="zh-CN" altLang="en-US" dirty="0"/>
          </a:p>
        </p:txBody>
      </p:sp>
      <p:sp>
        <p:nvSpPr>
          <p:cNvPr id="3" name="内容占位符 2"/>
          <p:cNvSpPr>
            <a:spLocks noGrp="1"/>
          </p:cNvSpPr>
          <p:nvPr>
            <p:ph idx="1"/>
          </p:nvPr>
        </p:nvSpPr>
        <p:spPr/>
        <p:txBody>
          <a:bodyPr/>
          <a:lstStyle/>
          <a:p>
            <a:r>
              <a:rPr lang="en-US" altLang="zh-CN" dirty="0"/>
              <a:t>pip install </a:t>
            </a:r>
            <a:r>
              <a:rPr lang="en-US" altLang="zh-CN" dirty="0" err="1"/>
              <a:t>visdom</a:t>
            </a:r>
            <a:endParaRPr lang="en-US" altLang="zh-CN" dirty="0" smtClean="0">
              <a:hlinkClick r:id="rId2"/>
            </a:endParaRPr>
          </a:p>
          <a:p>
            <a:r>
              <a:rPr lang="en-US" altLang="zh-CN" dirty="0" smtClean="0">
                <a:hlinkClick r:id="rId2"/>
              </a:rPr>
              <a:t>https</a:t>
            </a:r>
            <a:r>
              <a:rPr lang="en-US" altLang="zh-CN" dirty="0">
                <a:hlinkClick r:id="rId2"/>
              </a:rPr>
              <a:t>://github.com/facebookresearch/visdom</a:t>
            </a:r>
            <a:endParaRPr lang="zh-CN" altLang="en-US" dirty="0"/>
          </a:p>
        </p:txBody>
      </p:sp>
      <p:pic>
        <p:nvPicPr>
          <p:cNvPr id="64" name="图片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834" y="2539842"/>
            <a:ext cx="6906132" cy="4316333"/>
          </a:xfrm>
          <a:prstGeom prst="rect">
            <a:avLst/>
          </a:prstGeom>
        </p:spPr>
      </p:pic>
      <p:sp>
        <p:nvSpPr>
          <p:cNvPr id="65" name="文本框 64"/>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solidFill>
              </a:rPr>
              <a:t>Tensors</a:t>
            </a:r>
            <a:endParaRPr lang="zh-CN" altLang="en-US" dirty="0">
              <a:solidFill>
                <a:schemeClr val="bg1"/>
              </a:solidFill>
            </a:endParaRPr>
          </a:p>
        </p:txBody>
      </p:sp>
      <p:sp>
        <p:nvSpPr>
          <p:cNvPr id="66" name="文本框 65"/>
          <p:cNvSpPr txBox="1"/>
          <p:nvPr/>
        </p:nvSpPr>
        <p:spPr>
          <a:xfrm>
            <a:off x="1931094" y="137160"/>
            <a:ext cx="1052917"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err="1"/>
              <a:t>Autograd</a:t>
            </a:r>
            <a:endParaRPr lang="zh-CN" altLang="en-US" dirty="0"/>
          </a:p>
        </p:txBody>
      </p:sp>
      <p:sp>
        <p:nvSpPr>
          <p:cNvPr id="67" name="文本框 66"/>
          <p:cNvSpPr txBox="1"/>
          <p:nvPr/>
        </p:nvSpPr>
        <p:spPr>
          <a:xfrm>
            <a:off x="7715285" y="137160"/>
            <a:ext cx="1262974" cy="369332"/>
          </a:xfrm>
          <a:prstGeom prst="rect">
            <a:avLst/>
          </a:prstGeom>
          <a:noFill/>
        </p:spPr>
        <p:txBody>
          <a:bodyPr wrap="none" rtlCol="0">
            <a:spAutoFit/>
          </a:bodyPr>
          <a:lstStyle/>
          <a:p>
            <a:r>
              <a:rPr lang="en-US" altLang="zh-CN" dirty="0" smtClean="0">
                <a:solidFill>
                  <a:schemeClr val="bg1">
                    <a:lumMod val="50000"/>
                  </a:schemeClr>
                </a:solidFill>
              </a:rPr>
              <a:t>Experiment</a:t>
            </a:r>
            <a:endParaRPr lang="zh-CN" altLang="en-US" dirty="0">
              <a:solidFill>
                <a:schemeClr val="bg1">
                  <a:lumMod val="50000"/>
                </a:schemeClr>
              </a:solidFill>
            </a:endParaRPr>
          </a:p>
        </p:txBody>
      </p:sp>
      <p:sp>
        <p:nvSpPr>
          <p:cNvPr id="68" name="文本框 67"/>
          <p:cNvSpPr txBox="1"/>
          <p:nvPr/>
        </p:nvSpPr>
        <p:spPr>
          <a:xfrm>
            <a:off x="3811603" y="137160"/>
            <a:ext cx="1066959"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a:t>Examples</a:t>
            </a:r>
            <a:endParaRPr lang="zh-CN" altLang="en-US" dirty="0"/>
          </a:p>
        </p:txBody>
      </p:sp>
      <p:sp>
        <p:nvSpPr>
          <p:cNvPr id="69" name="文本框 68"/>
          <p:cNvSpPr txBox="1"/>
          <p:nvPr/>
        </p:nvSpPr>
        <p:spPr>
          <a:xfrm>
            <a:off x="5904731" y="137160"/>
            <a:ext cx="1094980" cy="369332"/>
          </a:xfrm>
          <a:prstGeom prst="rect">
            <a:avLst/>
          </a:prstGeom>
          <a:noFill/>
        </p:spPr>
        <p:txBody>
          <a:bodyPr wrap="none" rtlCol="0">
            <a:spAutoFit/>
          </a:bodyPr>
          <a:lstStyle/>
          <a:p>
            <a:r>
              <a:rPr lang="en-US" altLang="zh-CN" dirty="0">
                <a:solidFill>
                  <a:schemeClr val="bg1"/>
                </a:solidFill>
              </a:rPr>
              <a:t>Extension</a:t>
            </a:r>
            <a:endParaRPr lang="zh-CN" altLang="en-US" dirty="0">
              <a:solidFill>
                <a:schemeClr val="bg1"/>
              </a:solidFill>
            </a:endParaRPr>
          </a:p>
        </p:txBody>
      </p:sp>
      <p:sp>
        <p:nvSpPr>
          <p:cNvPr id="70" name="椭圆 69"/>
          <p:cNvSpPr/>
          <p:nvPr/>
        </p:nvSpPr>
        <p:spPr>
          <a:xfrm>
            <a:off x="19202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1" name="椭圆 70"/>
          <p:cNvSpPr/>
          <p:nvPr/>
        </p:nvSpPr>
        <p:spPr>
          <a:xfrm>
            <a:off x="3877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2" name="椭圆 71"/>
          <p:cNvSpPr/>
          <p:nvPr/>
        </p:nvSpPr>
        <p:spPr>
          <a:xfrm>
            <a:off x="48554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3" name="椭圆 72"/>
          <p:cNvSpPr/>
          <p:nvPr/>
        </p:nvSpPr>
        <p:spPr>
          <a:xfrm>
            <a:off x="68122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4" name="椭圆 73"/>
          <p:cNvSpPr/>
          <p:nvPr/>
        </p:nvSpPr>
        <p:spPr>
          <a:xfrm>
            <a:off x="97475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5" name="椭圆 74"/>
          <p:cNvSpPr/>
          <p:nvPr/>
        </p:nvSpPr>
        <p:spPr>
          <a:xfrm>
            <a:off x="107259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6" name="椭圆 75"/>
          <p:cNvSpPr/>
          <p:nvPr/>
        </p:nvSpPr>
        <p:spPr>
          <a:xfrm>
            <a:off x="77907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7" name="椭圆 76"/>
          <p:cNvSpPr/>
          <p:nvPr/>
        </p:nvSpPr>
        <p:spPr>
          <a:xfrm>
            <a:off x="28986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8" name="椭圆 77"/>
          <p:cNvSpPr/>
          <p:nvPr/>
        </p:nvSpPr>
        <p:spPr>
          <a:xfrm>
            <a:off x="58338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9" name="椭圆 78"/>
          <p:cNvSpPr/>
          <p:nvPr/>
        </p:nvSpPr>
        <p:spPr>
          <a:xfrm>
            <a:off x="87691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0" name="椭圆 79"/>
          <p:cNvSpPr/>
          <p:nvPr/>
        </p:nvSpPr>
        <p:spPr>
          <a:xfrm>
            <a:off x="78183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1" name="椭圆 80"/>
          <p:cNvSpPr/>
          <p:nvPr/>
        </p:nvSpPr>
        <p:spPr>
          <a:xfrm>
            <a:off x="80018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2" name="椭圆 81"/>
          <p:cNvSpPr/>
          <p:nvPr/>
        </p:nvSpPr>
        <p:spPr>
          <a:xfrm>
            <a:off x="80936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3" name="椭圆 82"/>
          <p:cNvSpPr/>
          <p:nvPr/>
        </p:nvSpPr>
        <p:spPr>
          <a:xfrm>
            <a:off x="79100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4" name="椭圆 83"/>
          <p:cNvSpPr/>
          <p:nvPr/>
        </p:nvSpPr>
        <p:spPr>
          <a:xfrm>
            <a:off x="390873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5" name="椭圆 84"/>
          <p:cNvSpPr/>
          <p:nvPr/>
        </p:nvSpPr>
        <p:spPr>
          <a:xfrm>
            <a:off x="410270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6" name="椭圆 85"/>
          <p:cNvSpPr/>
          <p:nvPr/>
        </p:nvSpPr>
        <p:spPr>
          <a:xfrm>
            <a:off x="419969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7" name="椭圆 86"/>
          <p:cNvSpPr/>
          <p:nvPr/>
        </p:nvSpPr>
        <p:spPr>
          <a:xfrm>
            <a:off x="439366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8" name="椭圆 87"/>
          <p:cNvSpPr/>
          <p:nvPr/>
        </p:nvSpPr>
        <p:spPr>
          <a:xfrm>
            <a:off x="468462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9" name="椭圆 88"/>
          <p:cNvSpPr/>
          <p:nvPr/>
        </p:nvSpPr>
        <p:spPr>
          <a:xfrm>
            <a:off x="47816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0" name="椭圆 89"/>
          <p:cNvSpPr/>
          <p:nvPr/>
        </p:nvSpPr>
        <p:spPr>
          <a:xfrm>
            <a:off x="449064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1" name="椭圆 90"/>
          <p:cNvSpPr/>
          <p:nvPr/>
        </p:nvSpPr>
        <p:spPr>
          <a:xfrm>
            <a:off x="400571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2" name="椭圆 91"/>
          <p:cNvSpPr/>
          <p:nvPr/>
        </p:nvSpPr>
        <p:spPr>
          <a:xfrm>
            <a:off x="429667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3" name="椭圆 92"/>
          <p:cNvSpPr/>
          <p:nvPr/>
        </p:nvSpPr>
        <p:spPr>
          <a:xfrm>
            <a:off x="458763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4" name="椭圆 93"/>
          <p:cNvSpPr/>
          <p:nvPr/>
        </p:nvSpPr>
        <p:spPr>
          <a:xfrm>
            <a:off x="600721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5" name="椭圆 94"/>
          <p:cNvSpPr/>
          <p:nvPr/>
        </p:nvSpPr>
        <p:spPr>
          <a:xfrm>
            <a:off x="619077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6" name="椭圆 95"/>
          <p:cNvSpPr/>
          <p:nvPr/>
        </p:nvSpPr>
        <p:spPr>
          <a:xfrm>
            <a:off x="628255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7" name="椭圆 96"/>
          <p:cNvSpPr/>
          <p:nvPr/>
        </p:nvSpPr>
        <p:spPr>
          <a:xfrm>
            <a:off x="646610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8" name="椭圆 97"/>
          <p:cNvSpPr/>
          <p:nvPr/>
        </p:nvSpPr>
        <p:spPr>
          <a:xfrm>
            <a:off x="674144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9" name="椭圆 98"/>
          <p:cNvSpPr/>
          <p:nvPr/>
        </p:nvSpPr>
        <p:spPr>
          <a:xfrm>
            <a:off x="655788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0" name="椭圆 99"/>
          <p:cNvSpPr/>
          <p:nvPr/>
        </p:nvSpPr>
        <p:spPr>
          <a:xfrm>
            <a:off x="609899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1" name="椭圆 100"/>
          <p:cNvSpPr/>
          <p:nvPr/>
        </p:nvSpPr>
        <p:spPr>
          <a:xfrm>
            <a:off x="637432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2" name="椭圆 101"/>
          <p:cNvSpPr/>
          <p:nvPr/>
        </p:nvSpPr>
        <p:spPr>
          <a:xfrm>
            <a:off x="664966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3" name="椭圆 102"/>
          <p:cNvSpPr/>
          <p:nvPr/>
        </p:nvSpPr>
        <p:spPr>
          <a:xfrm>
            <a:off x="200697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4" name="椭圆 103"/>
          <p:cNvSpPr/>
          <p:nvPr/>
        </p:nvSpPr>
        <p:spPr>
          <a:xfrm>
            <a:off x="220265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5" name="椭圆 104"/>
          <p:cNvSpPr/>
          <p:nvPr/>
        </p:nvSpPr>
        <p:spPr>
          <a:xfrm>
            <a:off x="230049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6" name="椭圆 105"/>
          <p:cNvSpPr/>
          <p:nvPr/>
        </p:nvSpPr>
        <p:spPr>
          <a:xfrm>
            <a:off x="249617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7" name="椭圆 106"/>
          <p:cNvSpPr/>
          <p:nvPr/>
        </p:nvSpPr>
        <p:spPr>
          <a:xfrm>
            <a:off x="278970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8" name="椭圆 107"/>
          <p:cNvSpPr/>
          <p:nvPr/>
        </p:nvSpPr>
        <p:spPr>
          <a:xfrm>
            <a:off x="288754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9" name="椭圆 108"/>
          <p:cNvSpPr/>
          <p:nvPr/>
        </p:nvSpPr>
        <p:spPr>
          <a:xfrm>
            <a:off x="259401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0" name="椭圆 109"/>
          <p:cNvSpPr/>
          <p:nvPr/>
        </p:nvSpPr>
        <p:spPr>
          <a:xfrm>
            <a:off x="210481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1" name="椭圆 110"/>
          <p:cNvSpPr/>
          <p:nvPr/>
        </p:nvSpPr>
        <p:spPr>
          <a:xfrm>
            <a:off x="239833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2" name="椭圆 111"/>
          <p:cNvSpPr/>
          <p:nvPr/>
        </p:nvSpPr>
        <p:spPr>
          <a:xfrm>
            <a:off x="269186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3" name="椭圆 112"/>
          <p:cNvSpPr/>
          <p:nvPr/>
        </p:nvSpPr>
        <p:spPr>
          <a:xfrm>
            <a:off x="497557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4" name="椭圆 113"/>
          <p:cNvSpPr/>
          <p:nvPr/>
        </p:nvSpPr>
        <p:spPr>
          <a:xfrm>
            <a:off x="526653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5" name="椭圆 114"/>
          <p:cNvSpPr/>
          <p:nvPr/>
        </p:nvSpPr>
        <p:spPr>
          <a:xfrm>
            <a:off x="516955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6" name="椭圆 115"/>
          <p:cNvSpPr/>
          <p:nvPr/>
        </p:nvSpPr>
        <p:spPr>
          <a:xfrm>
            <a:off x="507256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7" name="椭圆 116"/>
          <p:cNvSpPr/>
          <p:nvPr/>
        </p:nvSpPr>
        <p:spPr>
          <a:xfrm>
            <a:off x="487859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Tree>
    <p:extLst>
      <p:ext uri="{BB962C8B-B14F-4D97-AF65-F5344CB8AC3E}">
        <p14:creationId xmlns:p14="http://schemas.microsoft.com/office/powerpoint/2010/main" val="240741868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可视化</a:t>
            </a:r>
            <a:r>
              <a:rPr lang="en-US" altLang="zh-CN" dirty="0" smtClean="0"/>
              <a:t>——</a:t>
            </a:r>
            <a:r>
              <a:rPr lang="en-US" altLang="zh-CN" dirty="0" err="1" smtClean="0"/>
              <a:t>TensorBoard</a:t>
            </a:r>
            <a:endParaRPr lang="zh-CN" altLang="en-US" dirty="0"/>
          </a:p>
        </p:txBody>
      </p:sp>
      <p:sp>
        <p:nvSpPr>
          <p:cNvPr id="3" name="内容占位符 2"/>
          <p:cNvSpPr>
            <a:spLocks noGrp="1"/>
          </p:cNvSpPr>
          <p:nvPr>
            <p:ph idx="1"/>
          </p:nvPr>
        </p:nvSpPr>
        <p:spPr/>
        <p:txBody>
          <a:bodyPr/>
          <a:lstStyle/>
          <a:p>
            <a:endParaRPr lang="zh-CN" altLang="en-US"/>
          </a:p>
        </p:txBody>
      </p:sp>
      <p:pic>
        <p:nvPicPr>
          <p:cNvPr id="59" name="图片 58"/>
          <p:cNvPicPr>
            <a:picLocks noChangeAspect="1"/>
          </p:cNvPicPr>
          <p:nvPr/>
        </p:nvPicPr>
        <p:blipFill rotWithShape="1">
          <a:blip r:embed="rId2"/>
          <a:srcRect l="5220" t="9109" r="8211"/>
          <a:stretch/>
        </p:blipFill>
        <p:spPr>
          <a:xfrm>
            <a:off x="77681" y="1545242"/>
            <a:ext cx="9066319" cy="5179321"/>
          </a:xfrm>
          <a:prstGeom prst="rect">
            <a:avLst/>
          </a:prstGeom>
        </p:spPr>
      </p:pic>
      <p:sp>
        <p:nvSpPr>
          <p:cNvPr id="60" name="文本框 59"/>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solidFill>
              </a:rPr>
              <a:t>Tensors</a:t>
            </a:r>
            <a:endParaRPr lang="zh-CN" altLang="en-US" dirty="0">
              <a:solidFill>
                <a:schemeClr val="bg1"/>
              </a:solidFill>
            </a:endParaRPr>
          </a:p>
        </p:txBody>
      </p:sp>
      <p:sp>
        <p:nvSpPr>
          <p:cNvPr id="61" name="文本框 60"/>
          <p:cNvSpPr txBox="1"/>
          <p:nvPr/>
        </p:nvSpPr>
        <p:spPr>
          <a:xfrm>
            <a:off x="1931094" y="137160"/>
            <a:ext cx="1052917"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err="1"/>
              <a:t>Autograd</a:t>
            </a:r>
            <a:endParaRPr lang="zh-CN" altLang="en-US" dirty="0"/>
          </a:p>
        </p:txBody>
      </p:sp>
      <p:sp>
        <p:nvSpPr>
          <p:cNvPr id="62" name="文本框 61"/>
          <p:cNvSpPr txBox="1"/>
          <p:nvPr/>
        </p:nvSpPr>
        <p:spPr>
          <a:xfrm>
            <a:off x="7715285" y="137160"/>
            <a:ext cx="1262974" cy="369332"/>
          </a:xfrm>
          <a:prstGeom prst="rect">
            <a:avLst/>
          </a:prstGeom>
          <a:noFill/>
        </p:spPr>
        <p:txBody>
          <a:bodyPr wrap="none" rtlCol="0">
            <a:spAutoFit/>
          </a:bodyPr>
          <a:lstStyle/>
          <a:p>
            <a:r>
              <a:rPr lang="en-US" altLang="zh-CN" dirty="0" smtClean="0">
                <a:solidFill>
                  <a:schemeClr val="bg1">
                    <a:lumMod val="50000"/>
                  </a:schemeClr>
                </a:solidFill>
              </a:rPr>
              <a:t>Experiment</a:t>
            </a:r>
            <a:endParaRPr lang="zh-CN" altLang="en-US" dirty="0">
              <a:solidFill>
                <a:schemeClr val="bg1">
                  <a:lumMod val="50000"/>
                </a:schemeClr>
              </a:solidFill>
            </a:endParaRPr>
          </a:p>
        </p:txBody>
      </p:sp>
      <p:sp>
        <p:nvSpPr>
          <p:cNvPr id="63" name="文本框 62"/>
          <p:cNvSpPr txBox="1"/>
          <p:nvPr/>
        </p:nvSpPr>
        <p:spPr>
          <a:xfrm>
            <a:off x="3811603" y="137160"/>
            <a:ext cx="1066959"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a:t>Examples</a:t>
            </a:r>
            <a:endParaRPr lang="zh-CN" altLang="en-US" dirty="0"/>
          </a:p>
        </p:txBody>
      </p:sp>
      <p:sp>
        <p:nvSpPr>
          <p:cNvPr id="64" name="文本框 63"/>
          <p:cNvSpPr txBox="1"/>
          <p:nvPr/>
        </p:nvSpPr>
        <p:spPr>
          <a:xfrm>
            <a:off x="5904731" y="137160"/>
            <a:ext cx="1094980" cy="369332"/>
          </a:xfrm>
          <a:prstGeom prst="rect">
            <a:avLst/>
          </a:prstGeom>
          <a:noFill/>
        </p:spPr>
        <p:txBody>
          <a:bodyPr wrap="none" rtlCol="0">
            <a:spAutoFit/>
          </a:bodyPr>
          <a:lstStyle/>
          <a:p>
            <a:r>
              <a:rPr lang="en-US" altLang="zh-CN" dirty="0">
                <a:solidFill>
                  <a:schemeClr val="bg1"/>
                </a:solidFill>
              </a:rPr>
              <a:t>Extension</a:t>
            </a:r>
            <a:endParaRPr lang="zh-CN" altLang="en-US" dirty="0">
              <a:solidFill>
                <a:schemeClr val="bg1"/>
              </a:solidFill>
            </a:endParaRPr>
          </a:p>
        </p:txBody>
      </p:sp>
      <p:sp>
        <p:nvSpPr>
          <p:cNvPr id="65" name="椭圆 64"/>
          <p:cNvSpPr/>
          <p:nvPr/>
        </p:nvSpPr>
        <p:spPr>
          <a:xfrm>
            <a:off x="19202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6" name="椭圆 65"/>
          <p:cNvSpPr/>
          <p:nvPr/>
        </p:nvSpPr>
        <p:spPr>
          <a:xfrm>
            <a:off x="3877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7" name="椭圆 66"/>
          <p:cNvSpPr/>
          <p:nvPr/>
        </p:nvSpPr>
        <p:spPr>
          <a:xfrm>
            <a:off x="48554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8" name="椭圆 67"/>
          <p:cNvSpPr/>
          <p:nvPr/>
        </p:nvSpPr>
        <p:spPr>
          <a:xfrm>
            <a:off x="68122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9" name="椭圆 68"/>
          <p:cNvSpPr/>
          <p:nvPr/>
        </p:nvSpPr>
        <p:spPr>
          <a:xfrm>
            <a:off x="97475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0" name="椭圆 69"/>
          <p:cNvSpPr/>
          <p:nvPr/>
        </p:nvSpPr>
        <p:spPr>
          <a:xfrm>
            <a:off x="107259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1" name="椭圆 70"/>
          <p:cNvSpPr/>
          <p:nvPr/>
        </p:nvSpPr>
        <p:spPr>
          <a:xfrm>
            <a:off x="77907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2" name="椭圆 71"/>
          <p:cNvSpPr/>
          <p:nvPr/>
        </p:nvSpPr>
        <p:spPr>
          <a:xfrm>
            <a:off x="28986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3" name="椭圆 72"/>
          <p:cNvSpPr/>
          <p:nvPr/>
        </p:nvSpPr>
        <p:spPr>
          <a:xfrm>
            <a:off x="58338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4" name="椭圆 73"/>
          <p:cNvSpPr/>
          <p:nvPr/>
        </p:nvSpPr>
        <p:spPr>
          <a:xfrm>
            <a:off x="87691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5" name="椭圆 74"/>
          <p:cNvSpPr/>
          <p:nvPr/>
        </p:nvSpPr>
        <p:spPr>
          <a:xfrm>
            <a:off x="78183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6" name="椭圆 75"/>
          <p:cNvSpPr/>
          <p:nvPr/>
        </p:nvSpPr>
        <p:spPr>
          <a:xfrm>
            <a:off x="80018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7" name="椭圆 76"/>
          <p:cNvSpPr/>
          <p:nvPr/>
        </p:nvSpPr>
        <p:spPr>
          <a:xfrm>
            <a:off x="80936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8" name="椭圆 77"/>
          <p:cNvSpPr/>
          <p:nvPr/>
        </p:nvSpPr>
        <p:spPr>
          <a:xfrm>
            <a:off x="79100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9" name="椭圆 78"/>
          <p:cNvSpPr/>
          <p:nvPr/>
        </p:nvSpPr>
        <p:spPr>
          <a:xfrm>
            <a:off x="390873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0" name="椭圆 79"/>
          <p:cNvSpPr/>
          <p:nvPr/>
        </p:nvSpPr>
        <p:spPr>
          <a:xfrm>
            <a:off x="410270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1" name="椭圆 80"/>
          <p:cNvSpPr/>
          <p:nvPr/>
        </p:nvSpPr>
        <p:spPr>
          <a:xfrm>
            <a:off x="419969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2" name="椭圆 81"/>
          <p:cNvSpPr/>
          <p:nvPr/>
        </p:nvSpPr>
        <p:spPr>
          <a:xfrm>
            <a:off x="439366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3" name="椭圆 82"/>
          <p:cNvSpPr/>
          <p:nvPr/>
        </p:nvSpPr>
        <p:spPr>
          <a:xfrm>
            <a:off x="468462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4" name="椭圆 83"/>
          <p:cNvSpPr/>
          <p:nvPr/>
        </p:nvSpPr>
        <p:spPr>
          <a:xfrm>
            <a:off x="47816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5" name="椭圆 84"/>
          <p:cNvSpPr/>
          <p:nvPr/>
        </p:nvSpPr>
        <p:spPr>
          <a:xfrm>
            <a:off x="449064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6" name="椭圆 85"/>
          <p:cNvSpPr/>
          <p:nvPr/>
        </p:nvSpPr>
        <p:spPr>
          <a:xfrm>
            <a:off x="400571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7" name="椭圆 86"/>
          <p:cNvSpPr/>
          <p:nvPr/>
        </p:nvSpPr>
        <p:spPr>
          <a:xfrm>
            <a:off x="429667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8" name="椭圆 87"/>
          <p:cNvSpPr/>
          <p:nvPr/>
        </p:nvSpPr>
        <p:spPr>
          <a:xfrm>
            <a:off x="458763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9" name="椭圆 88"/>
          <p:cNvSpPr/>
          <p:nvPr/>
        </p:nvSpPr>
        <p:spPr>
          <a:xfrm>
            <a:off x="600721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0" name="椭圆 89"/>
          <p:cNvSpPr/>
          <p:nvPr/>
        </p:nvSpPr>
        <p:spPr>
          <a:xfrm>
            <a:off x="619077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1" name="椭圆 90"/>
          <p:cNvSpPr/>
          <p:nvPr/>
        </p:nvSpPr>
        <p:spPr>
          <a:xfrm>
            <a:off x="628255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2" name="椭圆 91"/>
          <p:cNvSpPr/>
          <p:nvPr/>
        </p:nvSpPr>
        <p:spPr>
          <a:xfrm>
            <a:off x="646610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3" name="椭圆 92"/>
          <p:cNvSpPr/>
          <p:nvPr/>
        </p:nvSpPr>
        <p:spPr>
          <a:xfrm>
            <a:off x="674144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4" name="椭圆 93"/>
          <p:cNvSpPr/>
          <p:nvPr/>
        </p:nvSpPr>
        <p:spPr>
          <a:xfrm>
            <a:off x="655788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5" name="椭圆 94"/>
          <p:cNvSpPr/>
          <p:nvPr/>
        </p:nvSpPr>
        <p:spPr>
          <a:xfrm>
            <a:off x="609899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6" name="椭圆 95"/>
          <p:cNvSpPr/>
          <p:nvPr/>
        </p:nvSpPr>
        <p:spPr>
          <a:xfrm>
            <a:off x="637432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7" name="椭圆 96"/>
          <p:cNvSpPr/>
          <p:nvPr/>
        </p:nvSpPr>
        <p:spPr>
          <a:xfrm>
            <a:off x="664966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8" name="椭圆 97"/>
          <p:cNvSpPr/>
          <p:nvPr/>
        </p:nvSpPr>
        <p:spPr>
          <a:xfrm>
            <a:off x="200697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9" name="椭圆 98"/>
          <p:cNvSpPr/>
          <p:nvPr/>
        </p:nvSpPr>
        <p:spPr>
          <a:xfrm>
            <a:off x="220265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0" name="椭圆 99"/>
          <p:cNvSpPr/>
          <p:nvPr/>
        </p:nvSpPr>
        <p:spPr>
          <a:xfrm>
            <a:off x="230049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1" name="椭圆 100"/>
          <p:cNvSpPr/>
          <p:nvPr/>
        </p:nvSpPr>
        <p:spPr>
          <a:xfrm>
            <a:off x="249617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2" name="椭圆 101"/>
          <p:cNvSpPr/>
          <p:nvPr/>
        </p:nvSpPr>
        <p:spPr>
          <a:xfrm>
            <a:off x="278970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3" name="椭圆 102"/>
          <p:cNvSpPr/>
          <p:nvPr/>
        </p:nvSpPr>
        <p:spPr>
          <a:xfrm>
            <a:off x="288754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4" name="椭圆 103"/>
          <p:cNvSpPr/>
          <p:nvPr/>
        </p:nvSpPr>
        <p:spPr>
          <a:xfrm>
            <a:off x="259401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5" name="椭圆 104"/>
          <p:cNvSpPr/>
          <p:nvPr/>
        </p:nvSpPr>
        <p:spPr>
          <a:xfrm>
            <a:off x="210481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6" name="椭圆 105"/>
          <p:cNvSpPr/>
          <p:nvPr/>
        </p:nvSpPr>
        <p:spPr>
          <a:xfrm>
            <a:off x="239833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7" name="椭圆 106"/>
          <p:cNvSpPr/>
          <p:nvPr/>
        </p:nvSpPr>
        <p:spPr>
          <a:xfrm>
            <a:off x="269186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8" name="椭圆 107"/>
          <p:cNvSpPr/>
          <p:nvPr/>
        </p:nvSpPr>
        <p:spPr>
          <a:xfrm>
            <a:off x="497557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9" name="椭圆 108"/>
          <p:cNvSpPr/>
          <p:nvPr/>
        </p:nvSpPr>
        <p:spPr>
          <a:xfrm>
            <a:off x="526653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0" name="椭圆 109"/>
          <p:cNvSpPr/>
          <p:nvPr/>
        </p:nvSpPr>
        <p:spPr>
          <a:xfrm>
            <a:off x="516955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1" name="椭圆 110"/>
          <p:cNvSpPr/>
          <p:nvPr/>
        </p:nvSpPr>
        <p:spPr>
          <a:xfrm>
            <a:off x="507256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2" name="椭圆 111"/>
          <p:cNvSpPr/>
          <p:nvPr/>
        </p:nvSpPr>
        <p:spPr>
          <a:xfrm>
            <a:off x="487859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Tree>
    <p:extLst>
      <p:ext uri="{BB962C8B-B14F-4D97-AF65-F5344CB8AC3E}">
        <p14:creationId xmlns:p14="http://schemas.microsoft.com/office/powerpoint/2010/main" val="411032542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上机实验</a:t>
            </a:r>
            <a:r>
              <a:rPr lang="en-US" altLang="zh-CN" dirty="0" smtClean="0"/>
              <a:t>——AI</a:t>
            </a:r>
            <a:r>
              <a:rPr lang="zh-CN" altLang="en-US" dirty="0" smtClean="0"/>
              <a:t>云平台</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Picture 2">
            <a:extLst>
              <a:ext uri="{FF2B5EF4-FFF2-40B4-BE49-F238E27FC236}">
                <a16:creationId xmlns="" xmlns:a16="http://schemas.microsoft.com/office/drawing/2014/main" id="{BD291A2B-698D-6C46-97A9-3EE00C427C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511" y="1542155"/>
            <a:ext cx="7588334" cy="5083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4"/>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solidFill>
              </a:rPr>
              <a:t>Tensors</a:t>
            </a:r>
            <a:endParaRPr lang="zh-CN" altLang="en-US" dirty="0">
              <a:solidFill>
                <a:schemeClr val="bg1"/>
              </a:solidFill>
            </a:endParaRPr>
          </a:p>
        </p:txBody>
      </p:sp>
      <p:sp>
        <p:nvSpPr>
          <p:cNvPr id="6" name="文本框 5"/>
          <p:cNvSpPr txBox="1"/>
          <p:nvPr/>
        </p:nvSpPr>
        <p:spPr>
          <a:xfrm>
            <a:off x="1931094" y="137160"/>
            <a:ext cx="1052917"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err="1"/>
              <a:t>Autograd</a:t>
            </a:r>
            <a:endParaRPr lang="zh-CN" altLang="en-US" dirty="0"/>
          </a:p>
        </p:txBody>
      </p:sp>
      <p:sp>
        <p:nvSpPr>
          <p:cNvPr id="7" name="文本框 6"/>
          <p:cNvSpPr txBox="1"/>
          <p:nvPr/>
        </p:nvSpPr>
        <p:spPr>
          <a:xfrm>
            <a:off x="7715285" y="137160"/>
            <a:ext cx="1262974" cy="369332"/>
          </a:xfrm>
          <a:prstGeom prst="rect">
            <a:avLst/>
          </a:prstGeom>
          <a:noFill/>
        </p:spPr>
        <p:txBody>
          <a:bodyPr wrap="none" rtlCol="0">
            <a:spAutoFit/>
          </a:bodyPr>
          <a:lstStyle/>
          <a:p>
            <a:r>
              <a:rPr lang="en-US" altLang="zh-CN" dirty="0">
                <a:solidFill>
                  <a:schemeClr val="bg1"/>
                </a:solidFill>
              </a:rPr>
              <a:t>Experiment</a:t>
            </a:r>
            <a:endParaRPr lang="zh-CN" altLang="en-US" dirty="0">
              <a:solidFill>
                <a:schemeClr val="bg1"/>
              </a:solidFill>
            </a:endParaRPr>
          </a:p>
        </p:txBody>
      </p:sp>
      <p:sp>
        <p:nvSpPr>
          <p:cNvPr id="8" name="文本框 7"/>
          <p:cNvSpPr txBox="1"/>
          <p:nvPr/>
        </p:nvSpPr>
        <p:spPr>
          <a:xfrm>
            <a:off x="3811603" y="137160"/>
            <a:ext cx="1066959"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a:t>Examples</a:t>
            </a:r>
            <a:endParaRPr lang="zh-CN" altLang="en-US" dirty="0"/>
          </a:p>
        </p:txBody>
      </p:sp>
      <p:sp>
        <p:nvSpPr>
          <p:cNvPr id="9" name="文本框 8"/>
          <p:cNvSpPr txBox="1"/>
          <p:nvPr/>
        </p:nvSpPr>
        <p:spPr>
          <a:xfrm>
            <a:off x="5904731" y="137160"/>
            <a:ext cx="1094980" cy="369332"/>
          </a:xfrm>
          <a:prstGeom prst="rect">
            <a:avLst/>
          </a:prstGeom>
          <a:noFill/>
        </p:spPr>
        <p:txBody>
          <a:bodyPr wrap="none" rtlCol="0">
            <a:spAutoFit/>
          </a:bodyPr>
          <a:lstStyle/>
          <a:p>
            <a:r>
              <a:rPr lang="en-US" altLang="zh-CN" dirty="0">
                <a:solidFill>
                  <a:schemeClr val="bg1"/>
                </a:solidFill>
              </a:rPr>
              <a:t>Extension</a:t>
            </a:r>
            <a:endParaRPr lang="zh-CN" altLang="en-US" dirty="0">
              <a:solidFill>
                <a:schemeClr val="bg1"/>
              </a:solidFill>
            </a:endParaRPr>
          </a:p>
        </p:txBody>
      </p:sp>
      <p:sp>
        <p:nvSpPr>
          <p:cNvPr id="10" name="椭圆 9"/>
          <p:cNvSpPr/>
          <p:nvPr/>
        </p:nvSpPr>
        <p:spPr>
          <a:xfrm>
            <a:off x="19202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 name="椭圆 10"/>
          <p:cNvSpPr/>
          <p:nvPr/>
        </p:nvSpPr>
        <p:spPr>
          <a:xfrm>
            <a:off x="3877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2" name="椭圆 11"/>
          <p:cNvSpPr/>
          <p:nvPr/>
        </p:nvSpPr>
        <p:spPr>
          <a:xfrm>
            <a:off x="48554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3" name="椭圆 12"/>
          <p:cNvSpPr/>
          <p:nvPr/>
        </p:nvSpPr>
        <p:spPr>
          <a:xfrm>
            <a:off x="68122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4" name="椭圆 13"/>
          <p:cNvSpPr/>
          <p:nvPr/>
        </p:nvSpPr>
        <p:spPr>
          <a:xfrm>
            <a:off x="97475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5" name="椭圆 14"/>
          <p:cNvSpPr/>
          <p:nvPr/>
        </p:nvSpPr>
        <p:spPr>
          <a:xfrm>
            <a:off x="107259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6" name="椭圆 15"/>
          <p:cNvSpPr/>
          <p:nvPr/>
        </p:nvSpPr>
        <p:spPr>
          <a:xfrm>
            <a:off x="77907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7" name="椭圆 16"/>
          <p:cNvSpPr/>
          <p:nvPr/>
        </p:nvSpPr>
        <p:spPr>
          <a:xfrm>
            <a:off x="28986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8" name="椭圆 17"/>
          <p:cNvSpPr/>
          <p:nvPr/>
        </p:nvSpPr>
        <p:spPr>
          <a:xfrm>
            <a:off x="58338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9" name="椭圆 18"/>
          <p:cNvSpPr/>
          <p:nvPr/>
        </p:nvSpPr>
        <p:spPr>
          <a:xfrm>
            <a:off x="87691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0" name="椭圆 19"/>
          <p:cNvSpPr/>
          <p:nvPr/>
        </p:nvSpPr>
        <p:spPr>
          <a:xfrm>
            <a:off x="781831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1" name="椭圆 20"/>
          <p:cNvSpPr/>
          <p:nvPr/>
        </p:nvSpPr>
        <p:spPr>
          <a:xfrm>
            <a:off x="80018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2" name="椭圆 21"/>
          <p:cNvSpPr/>
          <p:nvPr/>
        </p:nvSpPr>
        <p:spPr>
          <a:xfrm>
            <a:off x="80936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3" name="椭圆 22"/>
          <p:cNvSpPr/>
          <p:nvPr/>
        </p:nvSpPr>
        <p:spPr>
          <a:xfrm>
            <a:off x="79100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4" name="椭圆 23"/>
          <p:cNvSpPr/>
          <p:nvPr/>
        </p:nvSpPr>
        <p:spPr>
          <a:xfrm>
            <a:off x="390873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5" name="椭圆 24"/>
          <p:cNvSpPr/>
          <p:nvPr/>
        </p:nvSpPr>
        <p:spPr>
          <a:xfrm>
            <a:off x="410270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6" name="椭圆 25"/>
          <p:cNvSpPr/>
          <p:nvPr/>
        </p:nvSpPr>
        <p:spPr>
          <a:xfrm>
            <a:off x="419969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7" name="椭圆 26"/>
          <p:cNvSpPr/>
          <p:nvPr/>
        </p:nvSpPr>
        <p:spPr>
          <a:xfrm>
            <a:off x="439366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8" name="椭圆 27"/>
          <p:cNvSpPr/>
          <p:nvPr/>
        </p:nvSpPr>
        <p:spPr>
          <a:xfrm>
            <a:off x="468462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9" name="椭圆 28"/>
          <p:cNvSpPr/>
          <p:nvPr/>
        </p:nvSpPr>
        <p:spPr>
          <a:xfrm>
            <a:off x="47816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0" name="椭圆 29"/>
          <p:cNvSpPr/>
          <p:nvPr/>
        </p:nvSpPr>
        <p:spPr>
          <a:xfrm>
            <a:off x="449064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1" name="椭圆 30"/>
          <p:cNvSpPr/>
          <p:nvPr/>
        </p:nvSpPr>
        <p:spPr>
          <a:xfrm>
            <a:off x="400571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2" name="椭圆 31"/>
          <p:cNvSpPr/>
          <p:nvPr/>
        </p:nvSpPr>
        <p:spPr>
          <a:xfrm>
            <a:off x="429667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3" name="椭圆 32"/>
          <p:cNvSpPr/>
          <p:nvPr/>
        </p:nvSpPr>
        <p:spPr>
          <a:xfrm>
            <a:off x="458763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4" name="椭圆 33"/>
          <p:cNvSpPr/>
          <p:nvPr/>
        </p:nvSpPr>
        <p:spPr>
          <a:xfrm>
            <a:off x="600721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5" name="椭圆 34"/>
          <p:cNvSpPr/>
          <p:nvPr/>
        </p:nvSpPr>
        <p:spPr>
          <a:xfrm>
            <a:off x="619077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6" name="椭圆 35"/>
          <p:cNvSpPr/>
          <p:nvPr/>
        </p:nvSpPr>
        <p:spPr>
          <a:xfrm>
            <a:off x="628255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7" name="椭圆 36"/>
          <p:cNvSpPr/>
          <p:nvPr/>
        </p:nvSpPr>
        <p:spPr>
          <a:xfrm>
            <a:off x="646610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8" name="椭圆 37"/>
          <p:cNvSpPr/>
          <p:nvPr/>
        </p:nvSpPr>
        <p:spPr>
          <a:xfrm>
            <a:off x="674144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9" name="椭圆 38"/>
          <p:cNvSpPr/>
          <p:nvPr/>
        </p:nvSpPr>
        <p:spPr>
          <a:xfrm>
            <a:off x="655788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0" name="椭圆 39"/>
          <p:cNvSpPr/>
          <p:nvPr/>
        </p:nvSpPr>
        <p:spPr>
          <a:xfrm>
            <a:off x="609899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1" name="椭圆 40"/>
          <p:cNvSpPr/>
          <p:nvPr/>
        </p:nvSpPr>
        <p:spPr>
          <a:xfrm>
            <a:off x="637432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2" name="椭圆 41"/>
          <p:cNvSpPr/>
          <p:nvPr/>
        </p:nvSpPr>
        <p:spPr>
          <a:xfrm>
            <a:off x="664966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3" name="椭圆 42"/>
          <p:cNvSpPr/>
          <p:nvPr/>
        </p:nvSpPr>
        <p:spPr>
          <a:xfrm>
            <a:off x="200697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4" name="椭圆 43"/>
          <p:cNvSpPr/>
          <p:nvPr/>
        </p:nvSpPr>
        <p:spPr>
          <a:xfrm>
            <a:off x="220265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5" name="椭圆 44"/>
          <p:cNvSpPr/>
          <p:nvPr/>
        </p:nvSpPr>
        <p:spPr>
          <a:xfrm>
            <a:off x="230049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6" name="椭圆 45"/>
          <p:cNvSpPr/>
          <p:nvPr/>
        </p:nvSpPr>
        <p:spPr>
          <a:xfrm>
            <a:off x="249617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7" name="椭圆 46"/>
          <p:cNvSpPr/>
          <p:nvPr/>
        </p:nvSpPr>
        <p:spPr>
          <a:xfrm>
            <a:off x="278970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8" name="椭圆 47"/>
          <p:cNvSpPr/>
          <p:nvPr/>
        </p:nvSpPr>
        <p:spPr>
          <a:xfrm>
            <a:off x="288754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9" name="椭圆 48"/>
          <p:cNvSpPr/>
          <p:nvPr/>
        </p:nvSpPr>
        <p:spPr>
          <a:xfrm>
            <a:off x="259401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0" name="椭圆 49"/>
          <p:cNvSpPr/>
          <p:nvPr/>
        </p:nvSpPr>
        <p:spPr>
          <a:xfrm>
            <a:off x="210481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1" name="椭圆 50"/>
          <p:cNvSpPr/>
          <p:nvPr/>
        </p:nvSpPr>
        <p:spPr>
          <a:xfrm>
            <a:off x="239833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2" name="椭圆 51"/>
          <p:cNvSpPr/>
          <p:nvPr/>
        </p:nvSpPr>
        <p:spPr>
          <a:xfrm>
            <a:off x="269186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3" name="椭圆 52"/>
          <p:cNvSpPr/>
          <p:nvPr/>
        </p:nvSpPr>
        <p:spPr>
          <a:xfrm>
            <a:off x="497557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4" name="椭圆 53"/>
          <p:cNvSpPr/>
          <p:nvPr/>
        </p:nvSpPr>
        <p:spPr>
          <a:xfrm>
            <a:off x="526653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5" name="椭圆 54"/>
          <p:cNvSpPr/>
          <p:nvPr/>
        </p:nvSpPr>
        <p:spPr>
          <a:xfrm>
            <a:off x="516955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6" name="椭圆 55"/>
          <p:cNvSpPr/>
          <p:nvPr/>
        </p:nvSpPr>
        <p:spPr>
          <a:xfrm>
            <a:off x="507256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7" name="椭圆 56"/>
          <p:cNvSpPr/>
          <p:nvPr/>
        </p:nvSpPr>
        <p:spPr>
          <a:xfrm>
            <a:off x="487859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Tree>
    <p:extLst>
      <p:ext uri="{BB962C8B-B14F-4D97-AF65-F5344CB8AC3E}">
        <p14:creationId xmlns:p14="http://schemas.microsoft.com/office/powerpoint/2010/main" val="319056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上机实验</a:t>
            </a:r>
            <a:r>
              <a:rPr lang="en-US" altLang="zh-CN" dirty="0" smtClean="0"/>
              <a:t>——</a:t>
            </a:r>
            <a:r>
              <a:rPr lang="zh-CN" altLang="en-US" dirty="0" smtClean="0"/>
              <a:t>内部架构</a:t>
            </a:r>
            <a:endParaRPr lang="zh-CN" altLang="en-US" dirty="0"/>
          </a:p>
        </p:txBody>
      </p:sp>
      <p:sp>
        <p:nvSpPr>
          <p:cNvPr id="3" name="内容占位符 2"/>
          <p:cNvSpPr>
            <a:spLocks noGrp="1"/>
          </p:cNvSpPr>
          <p:nvPr>
            <p:ph idx="1"/>
          </p:nvPr>
        </p:nvSpPr>
        <p:spPr/>
        <p:txBody>
          <a:bodyPr>
            <a:normAutofit/>
          </a:bodyPr>
          <a:lstStyle/>
          <a:p>
            <a:pPr marL="285750" indent="-285750">
              <a:lnSpc>
                <a:spcPct val="100000"/>
              </a:lnSpc>
              <a:spcBef>
                <a:spcPts val="2400"/>
              </a:spcBef>
              <a:buFont typeface="Wingdings" pitchFamily="2" charset="2"/>
              <a:buChar char="l"/>
            </a:pPr>
            <a:endParaRPr lang="en-US" altLang="zh-CN" sz="2400" dirty="0" smtClean="0">
              <a:solidFill>
                <a:schemeClr val="tx1">
                  <a:lumMod val="85000"/>
                  <a:lumOff val="15000"/>
                </a:schemeClr>
              </a:solidFill>
              <a:latin typeface="+mn-ea"/>
            </a:endParaRPr>
          </a:p>
          <a:p>
            <a:pPr marL="285750" indent="-285750">
              <a:lnSpc>
                <a:spcPct val="100000"/>
              </a:lnSpc>
              <a:spcBef>
                <a:spcPts val="2400"/>
              </a:spcBef>
              <a:buFont typeface="Wingdings" pitchFamily="2" charset="2"/>
              <a:buChar char="l"/>
            </a:pPr>
            <a:endParaRPr lang="en-US" altLang="zh-CN" sz="2400" dirty="0">
              <a:solidFill>
                <a:schemeClr val="tx1">
                  <a:lumMod val="85000"/>
                  <a:lumOff val="15000"/>
                </a:schemeClr>
              </a:solidFill>
              <a:latin typeface="+mn-ea"/>
            </a:endParaRPr>
          </a:p>
          <a:p>
            <a:pPr marL="285750" indent="-285750">
              <a:lnSpc>
                <a:spcPct val="100000"/>
              </a:lnSpc>
              <a:spcBef>
                <a:spcPts val="2400"/>
              </a:spcBef>
              <a:buFont typeface="Wingdings" pitchFamily="2" charset="2"/>
              <a:buChar char="l"/>
            </a:pPr>
            <a:endParaRPr lang="en-US" altLang="zh-CN" sz="2400" dirty="0" smtClean="0">
              <a:solidFill>
                <a:schemeClr val="tx1">
                  <a:lumMod val="85000"/>
                  <a:lumOff val="15000"/>
                </a:schemeClr>
              </a:solidFill>
              <a:latin typeface="+mn-ea"/>
            </a:endParaRPr>
          </a:p>
          <a:p>
            <a:pPr marL="285750" indent="-285750">
              <a:lnSpc>
                <a:spcPct val="100000"/>
              </a:lnSpc>
              <a:spcBef>
                <a:spcPts val="2400"/>
              </a:spcBef>
              <a:buFont typeface="Wingdings" pitchFamily="2" charset="2"/>
              <a:buChar char="l"/>
            </a:pPr>
            <a:endParaRPr lang="en-US" altLang="zh-CN" sz="2400" dirty="0" smtClean="0">
              <a:solidFill>
                <a:schemeClr val="tx1">
                  <a:lumMod val="85000"/>
                  <a:lumOff val="15000"/>
                </a:schemeClr>
              </a:solidFill>
              <a:latin typeface="+mn-ea"/>
            </a:endParaRPr>
          </a:p>
          <a:p>
            <a:pPr marL="285750" indent="-285750">
              <a:lnSpc>
                <a:spcPct val="100000"/>
              </a:lnSpc>
              <a:spcBef>
                <a:spcPts val="2400"/>
              </a:spcBef>
              <a:buFont typeface="Wingdings" pitchFamily="2" charset="2"/>
              <a:buChar char="l"/>
            </a:pPr>
            <a:endParaRPr lang="en-US" altLang="zh-CN" sz="2400" dirty="0">
              <a:solidFill>
                <a:schemeClr val="tx1">
                  <a:lumMod val="85000"/>
                  <a:lumOff val="15000"/>
                </a:schemeClr>
              </a:solidFill>
              <a:latin typeface="+mn-ea"/>
            </a:endParaRPr>
          </a:p>
          <a:p>
            <a:pPr marL="285750" indent="-285750">
              <a:lnSpc>
                <a:spcPct val="100000"/>
              </a:lnSpc>
              <a:spcBef>
                <a:spcPts val="2400"/>
              </a:spcBef>
              <a:buFont typeface="Wingdings" pitchFamily="2" charset="2"/>
              <a:buChar char="l"/>
            </a:pPr>
            <a:r>
              <a:rPr lang="zh-CN" altLang="en-US" sz="2400" dirty="0" smtClean="0">
                <a:solidFill>
                  <a:schemeClr val="tx1">
                    <a:lumMod val="85000"/>
                    <a:lumOff val="15000"/>
                  </a:schemeClr>
                </a:solidFill>
                <a:latin typeface="+mn-ea"/>
              </a:rPr>
              <a:t>计算</a:t>
            </a:r>
            <a:r>
              <a:rPr lang="zh-CN" altLang="en-US" sz="2400" dirty="0">
                <a:solidFill>
                  <a:schemeClr val="tx1">
                    <a:lumMod val="85000"/>
                    <a:lumOff val="15000"/>
                  </a:schemeClr>
                </a:solidFill>
                <a:latin typeface="+mn-ea"/>
              </a:rPr>
              <a:t>：运行于</a:t>
            </a:r>
            <a:r>
              <a:rPr lang="en-US" altLang="zh-CN" sz="2400" dirty="0" err="1">
                <a:solidFill>
                  <a:schemeClr val="tx1">
                    <a:lumMod val="85000"/>
                    <a:lumOff val="15000"/>
                  </a:schemeClr>
                </a:solidFill>
                <a:latin typeface="+mn-ea"/>
              </a:rPr>
              <a:t>Docker</a:t>
            </a:r>
            <a:r>
              <a:rPr lang="zh-CN" altLang="en-US" sz="2400" dirty="0">
                <a:solidFill>
                  <a:schemeClr val="tx1">
                    <a:lumMod val="85000"/>
                    <a:lumOff val="15000"/>
                  </a:schemeClr>
                </a:solidFill>
                <a:latin typeface="+mn-ea"/>
              </a:rPr>
              <a:t>容器内部</a:t>
            </a:r>
            <a:endParaRPr lang="en-US" altLang="zh-CN" sz="2400" dirty="0">
              <a:solidFill>
                <a:schemeClr val="tx1">
                  <a:lumMod val="85000"/>
                  <a:lumOff val="15000"/>
                </a:schemeClr>
              </a:solidFill>
              <a:latin typeface="+mn-ea"/>
            </a:endParaRPr>
          </a:p>
          <a:p>
            <a:pPr marL="285750" indent="-285750">
              <a:lnSpc>
                <a:spcPct val="100000"/>
              </a:lnSpc>
              <a:spcBef>
                <a:spcPts val="2400"/>
              </a:spcBef>
              <a:buFont typeface="Wingdings" pitchFamily="2" charset="2"/>
              <a:buChar char="l"/>
            </a:pPr>
            <a:r>
              <a:rPr lang="zh-CN" altLang="en-US" sz="2400" dirty="0">
                <a:solidFill>
                  <a:schemeClr val="tx1">
                    <a:lumMod val="85000"/>
                    <a:lumOff val="15000"/>
                  </a:schemeClr>
                </a:solidFill>
                <a:latin typeface="+mn-ea"/>
              </a:rPr>
              <a:t>资源管理和调度：</a:t>
            </a:r>
            <a:r>
              <a:rPr lang="en-US" altLang="zh-CN" sz="2400" dirty="0">
                <a:solidFill>
                  <a:schemeClr val="tx1">
                    <a:lumMod val="85000"/>
                    <a:lumOff val="15000"/>
                  </a:schemeClr>
                </a:solidFill>
                <a:latin typeface="+mn-ea"/>
              </a:rPr>
              <a:t>Yarn</a:t>
            </a:r>
          </a:p>
          <a:p>
            <a:pPr marL="285750" indent="-285750">
              <a:lnSpc>
                <a:spcPct val="100000"/>
              </a:lnSpc>
              <a:spcBef>
                <a:spcPts val="2400"/>
              </a:spcBef>
              <a:buFont typeface="Wingdings" pitchFamily="2" charset="2"/>
              <a:buChar char="l"/>
            </a:pPr>
            <a:r>
              <a:rPr lang="en-US" altLang="zh-CN" sz="2400" dirty="0" err="1">
                <a:solidFill>
                  <a:schemeClr val="tx1">
                    <a:lumMod val="85000"/>
                    <a:lumOff val="15000"/>
                  </a:schemeClr>
                </a:solidFill>
                <a:latin typeface="+mn-ea"/>
              </a:rPr>
              <a:t>Kubernetes</a:t>
            </a:r>
            <a:r>
              <a:rPr lang="zh-CN" altLang="en-US" sz="2400" dirty="0">
                <a:solidFill>
                  <a:schemeClr val="tx1">
                    <a:lumMod val="85000"/>
                    <a:lumOff val="15000"/>
                  </a:schemeClr>
                </a:solidFill>
                <a:latin typeface="+mn-ea"/>
              </a:rPr>
              <a:t>负责平台各组件的部署</a:t>
            </a:r>
            <a:endParaRPr lang="en-US" altLang="zh-CN" sz="2400" dirty="0">
              <a:solidFill>
                <a:schemeClr val="tx1">
                  <a:lumMod val="85000"/>
                  <a:lumOff val="15000"/>
                </a:schemeClr>
              </a:solidFill>
              <a:latin typeface="+mn-ea"/>
            </a:endParaRPr>
          </a:p>
          <a:p>
            <a:endParaRPr lang="zh-CN" altLang="en-US" dirty="0"/>
          </a:p>
        </p:txBody>
      </p:sp>
      <p:pic>
        <p:nvPicPr>
          <p:cNvPr id="6" name="Picture 8">
            <a:extLst>
              <a:ext uri="{FF2B5EF4-FFF2-40B4-BE49-F238E27FC236}">
                <a16:creationId xmlns="" xmlns:a16="http://schemas.microsoft.com/office/drawing/2014/main" id="{E458C392-B1B9-7F47-92D4-40EECD03F74E}"/>
              </a:ext>
            </a:extLst>
          </p:cNvPr>
          <p:cNvPicPr>
            <a:picLocks noChangeAspect="1"/>
          </p:cNvPicPr>
          <p:nvPr/>
        </p:nvPicPr>
        <p:blipFill>
          <a:blip r:embed="rId2"/>
          <a:stretch>
            <a:fillRect/>
          </a:stretch>
        </p:blipFill>
        <p:spPr>
          <a:xfrm>
            <a:off x="1490354" y="1524648"/>
            <a:ext cx="6163293" cy="3145777"/>
          </a:xfrm>
          <a:prstGeom prst="rect">
            <a:avLst/>
          </a:prstGeom>
        </p:spPr>
      </p:pic>
      <p:sp>
        <p:nvSpPr>
          <p:cNvPr id="7" name="矩形 9">
            <a:extLst>
              <a:ext uri="{FF2B5EF4-FFF2-40B4-BE49-F238E27FC236}">
                <a16:creationId xmlns="" xmlns:a16="http://schemas.microsoft.com/office/drawing/2014/main" id="{CC366243-EFDD-FA46-AEF4-6EF2EF00B15C}"/>
              </a:ext>
            </a:extLst>
          </p:cNvPr>
          <p:cNvSpPr/>
          <p:nvPr/>
        </p:nvSpPr>
        <p:spPr>
          <a:xfrm>
            <a:off x="5087570" y="6344065"/>
            <a:ext cx="3918351" cy="415498"/>
          </a:xfrm>
          <a:prstGeom prst="rect">
            <a:avLst/>
          </a:prstGeom>
        </p:spPr>
        <p:txBody>
          <a:bodyPr wrap="square">
            <a:spAutoFit/>
          </a:bodyPr>
          <a:lstStyle/>
          <a:p>
            <a:pPr algn="r">
              <a:lnSpc>
                <a:spcPct val="150000"/>
              </a:lnSpc>
              <a:spcBef>
                <a:spcPts val="2400"/>
              </a:spcBef>
            </a:pPr>
            <a:r>
              <a:rPr lang="en-US" altLang="zh-CN" sz="1400" dirty="0" smtClean="0">
                <a:solidFill>
                  <a:schemeClr val="tx1">
                    <a:lumMod val="85000"/>
                    <a:lumOff val="15000"/>
                  </a:schemeClr>
                </a:solidFill>
                <a:latin typeface="Microsoft YaHei" panose="020B0503020204020204" pitchFamily="34" charset="-122"/>
                <a:ea typeface="Microsoft YaHei" panose="020B0503020204020204" pitchFamily="34" charset="-122"/>
              </a:rPr>
              <a:t>https</a:t>
            </a:r>
            <a:r>
              <a:rPr lang="en-US" altLang="zh-CN" sz="1400" dirty="0">
                <a:solidFill>
                  <a:schemeClr val="tx1">
                    <a:lumMod val="85000"/>
                    <a:lumOff val="15000"/>
                  </a:schemeClr>
                </a:solidFill>
                <a:latin typeface="Microsoft YaHei" panose="020B0503020204020204" pitchFamily="34" charset="-122"/>
                <a:ea typeface="Microsoft YaHei" panose="020B0503020204020204" pitchFamily="34" charset="-122"/>
              </a:rPr>
              <a:t>://github.com/microsoft/pai</a:t>
            </a:r>
            <a:endParaRPr lang="zh-CN" altLang="en-US" sz="14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8" name="文本框 7"/>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solidFill>
              </a:rPr>
              <a:t>Tensors</a:t>
            </a:r>
            <a:endParaRPr lang="zh-CN" altLang="en-US" dirty="0">
              <a:solidFill>
                <a:schemeClr val="bg1"/>
              </a:solidFill>
            </a:endParaRPr>
          </a:p>
        </p:txBody>
      </p:sp>
      <p:sp>
        <p:nvSpPr>
          <p:cNvPr id="9" name="文本框 8"/>
          <p:cNvSpPr txBox="1"/>
          <p:nvPr/>
        </p:nvSpPr>
        <p:spPr>
          <a:xfrm>
            <a:off x="1931094" y="137160"/>
            <a:ext cx="1052917"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err="1"/>
              <a:t>Autograd</a:t>
            </a:r>
            <a:endParaRPr lang="zh-CN" altLang="en-US" dirty="0"/>
          </a:p>
        </p:txBody>
      </p:sp>
      <p:sp>
        <p:nvSpPr>
          <p:cNvPr id="10" name="文本框 9"/>
          <p:cNvSpPr txBox="1"/>
          <p:nvPr/>
        </p:nvSpPr>
        <p:spPr>
          <a:xfrm>
            <a:off x="7715285" y="137160"/>
            <a:ext cx="1262974" cy="369332"/>
          </a:xfrm>
          <a:prstGeom prst="rect">
            <a:avLst/>
          </a:prstGeom>
          <a:noFill/>
        </p:spPr>
        <p:txBody>
          <a:bodyPr wrap="none" rtlCol="0">
            <a:spAutoFit/>
          </a:bodyPr>
          <a:lstStyle/>
          <a:p>
            <a:r>
              <a:rPr lang="en-US" altLang="zh-CN" dirty="0">
                <a:solidFill>
                  <a:schemeClr val="bg1"/>
                </a:solidFill>
              </a:rPr>
              <a:t>Experiment</a:t>
            </a:r>
            <a:endParaRPr lang="zh-CN" altLang="en-US" dirty="0">
              <a:solidFill>
                <a:schemeClr val="bg1"/>
              </a:solidFill>
            </a:endParaRPr>
          </a:p>
        </p:txBody>
      </p:sp>
      <p:sp>
        <p:nvSpPr>
          <p:cNvPr id="11" name="文本框 10"/>
          <p:cNvSpPr txBox="1"/>
          <p:nvPr/>
        </p:nvSpPr>
        <p:spPr>
          <a:xfrm>
            <a:off x="3811603" y="137160"/>
            <a:ext cx="1066959"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a:t>Examples</a:t>
            </a:r>
            <a:endParaRPr lang="zh-CN" altLang="en-US" dirty="0"/>
          </a:p>
        </p:txBody>
      </p:sp>
      <p:sp>
        <p:nvSpPr>
          <p:cNvPr id="12" name="文本框 11"/>
          <p:cNvSpPr txBox="1"/>
          <p:nvPr/>
        </p:nvSpPr>
        <p:spPr>
          <a:xfrm>
            <a:off x="5904731" y="137160"/>
            <a:ext cx="1094980" cy="369332"/>
          </a:xfrm>
          <a:prstGeom prst="rect">
            <a:avLst/>
          </a:prstGeom>
          <a:noFill/>
        </p:spPr>
        <p:txBody>
          <a:bodyPr wrap="none" rtlCol="0">
            <a:spAutoFit/>
          </a:bodyPr>
          <a:lstStyle/>
          <a:p>
            <a:r>
              <a:rPr lang="en-US" altLang="zh-CN" dirty="0">
                <a:solidFill>
                  <a:schemeClr val="bg1"/>
                </a:solidFill>
              </a:rPr>
              <a:t>Extension</a:t>
            </a:r>
            <a:endParaRPr lang="zh-CN" altLang="en-US" dirty="0">
              <a:solidFill>
                <a:schemeClr val="bg1"/>
              </a:solidFill>
            </a:endParaRPr>
          </a:p>
        </p:txBody>
      </p:sp>
      <p:sp>
        <p:nvSpPr>
          <p:cNvPr id="13" name="椭圆 12"/>
          <p:cNvSpPr/>
          <p:nvPr/>
        </p:nvSpPr>
        <p:spPr>
          <a:xfrm>
            <a:off x="19202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4" name="椭圆 13"/>
          <p:cNvSpPr/>
          <p:nvPr/>
        </p:nvSpPr>
        <p:spPr>
          <a:xfrm>
            <a:off x="3877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5" name="椭圆 14"/>
          <p:cNvSpPr/>
          <p:nvPr/>
        </p:nvSpPr>
        <p:spPr>
          <a:xfrm>
            <a:off x="48554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6" name="椭圆 15"/>
          <p:cNvSpPr/>
          <p:nvPr/>
        </p:nvSpPr>
        <p:spPr>
          <a:xfrm>
            <a:off x="68122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7" name="椭圆 16"/>
          <p:cNvSpPr/>
          <p:nvPr/>
        </p:nvSpPr>
        <p:spPr>
          <a:xfrm>
            <a:off x="97475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8" name="椭圆 17"/>
          <p:cNvSpPr/>
          <p:nvPr/>
        </p:nvSpPr>
        <p:spPr>
          <a:xfrm>
            <a:off x="107259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9" name="椭圆 18"/>
          <p:cNvSpPr/>
          <p:nvPr/>
        </p:nvSpPr>
        <p:spPr>
          <a:xfrm>
            <a:off x="77907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0" name="椭圆 19"/>
          <p:cNvSpPr/>
          <p:nvPr/>
        </p:nvSpPr>
        <p:spPr>
          <a:xfrm>
            <a:off x="28986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1" name="椭圆 20"/>
          <p:cNvSpPr/>
          <p:nvPr/>
        </p:nvSpPr>
        <p:spPr>
          <a:xfrm>
            <a:off x="58338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2" name="椭圆 21"/>
          <p:cNvSpPr/>
          <p:nvPr/>
        </p:nvSpPr>
        <p:spPr>
          <a:xfrm>
            <a:off x="87691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3" name="椭圆 22"/>
          <p:cNvSpPr/>
          <p:nvPr/>
        </p:nvSpPr>
        <p:spPr>
          <a:xfrm>
            <a:off x="781831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4" name="椭圆 23"/>
          <p:cNvSpPr/>
          <p:nvPr/>
        </p:nvSpPr>
        <p:spPr>
          <a:xfrm>
            <a:off x="80018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5" name="椭圆 24"/>
          <p:cNvSpPr/>
          <p:nvPr/>
        </p:nvSpPr>
        <p:spPr>
          <a:xfrm>
            <a:off x="80936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6" name="椭圆 25"/>
          <p:cNvSpPr/>
          <p:nvPr/>
        </p:nvSpPr>
        <p:spPr>
          <a:xfrm>
            <a:off x="791009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7" name="椭圆 26"/>
          <p:cNvSpPr/>
          <p:nvPr/>
        </p:nvSpPr>
        <p:spPr>
          <a:xfrm>
            <a:off x="390873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8" name="椭圆 27"/>
          <p:cNvSpPr/>
          <p:nvPr/>
        </p:nvSpPr>
        <p:spPr>
          <a:xfrm>
            <a:off x="410270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9" name="椭圆 28"/>
          <p:cNvSpPr/>
          <p:nvPr/>
        </p:nvSpPr>
        <p:spPr>
          <a:xfrm>
            <a:off x="419969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0" name="椭圆 29"/>
          <p:cNvSpPr/>
          <p:nvPr/>
        </p:nvSpPr>
        <p:spPr>
          <a:xfrm>
            <a:off x="439366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1" name="椭圆 30"/>
          <p:cNvSpPr/>
          <p:nvPr/>
        </p:nvSpPr>
        <p:spPr>
          <a:xfrm>
            <a:off x="468462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2" name="椭圆 31"/>
          <p:cNvSpPr/>
          <p:nvPr/>
        </p:nvSpPr>
        <p:spPr>
          <a:xfrm>
            <a:off x="47816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3" name="椭圆 32"/>
          <p:cNvSpPr/>
          <p:nvPr/>
        </p:nvSpPr>
        <p:spPr>
          <a:xfrm>
            <a:off x="449064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4" name="椭圆 33"/>
          <p:cNvSpPr/>
          <p:nvPr/>
        </p:nvSpPr>
        <p:spPr>
          <a:xfrm>
            <a:off x="400571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5" name="椭圆 34"/>
          <p:cNvSpPr/>
          <p:nvPr/>
        </p:nvSpPr>
        <p:spPr>
          <a:xfrm>
            <a:off x="429667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6" name="椭圆 35"/>
          <p:cNvSpPr/>
          <p:nvPr/>
        </p:nvSpPr>
        <p:spPr>
          <a:xfrm>
            <a:off x="458763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7" name="椭圆 36"/>
          <p:cNvSpPr/>
          <p:nvPr/>
        </p:nvSpPr>
        <p:spPr>
          <a:xfrm>
            <a:off x="600721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8" name="椭圆 37"/>
          <p:cNvSpPr/>
          <p:nvPr/>
        </p:nvSpPr>
        <p:spPr>
          <a:xfrm>
            <a:off x="619077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9" name="椭圆 38"/>
          <p:cNvSpPr/>
          <p:nvPr/>
        </p:nvSpPr>
        <p:spPr>
          <a:xfrm>
            <a:off x="628255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0" name="椭圆 39"/>
          <p:cNvSpPr/>
          <p:nvPr/>
        </p:nvSpPr>
        <p:spPr>
          <a:xfrm>
            <a:off x="646610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1" name="椭圆 40"/>
          <p:cNvSpPr/>
          <p:nvPr/>
        </p:nvSpPr>
        <p:spPr>
          <a:xfrm>
            <a:off x="674144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2" name="椭圆 41"/>
          <p:cNvSpPr/>
          <p:nvPr/>
        </p:nvSpPr>
        <p:spPr>
          <a:xfrm>
            <a:off x="655788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3" name="椭圆 42"/>
          <p:cNvSpPr/>
          <p:nvPr/>
        </p:nvSpPr>
        <p:spPr>
          <a:xfrm>
            <a:off x="609899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4" name="椭圆 43"/>
          <p:cNvSpPr/>
          <p:nvPr/>
        </p:nvSpPr>
        <p:spPr>
          <a:xfrm>
            <a:off x="637432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5" name="椭圆 44"/>
          <p:cNvSpPr/>
          <p:nvPr/>
        </p:nvSpPr>
        <p:spPr>
          <a:xfrm>
            <a:off x="664966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6" name="椭圆 45"/>
          <p:cNvSpPr/>
          <p:nvPr/>
        </p:nvSpPr>
        <p:spPr>
          <a:xfrm>
            <a:off x="200697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7" name="椭圆 46"/>
          <p:cNvSpPr/>
          <p:nvPr/>
        </p:nvSpPr>
        <p:spPr>
          <a:xfrm>
            <a:off x="220265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8" name="椭圆 47"/>
          <p:cNvSpPr/>
          <p:nvPr/>
        </p:nvSpPr>
        <p:spPr>
          <a:xfrm>
            <a:off x="230049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9" name="椭圆 48"/>
          <p:cNvSpPr/>
          <p:nvPr/>
        </p:nvSpPr>
        <p:spPr>
          <a:xfrm>
            <a:off x="249617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0" name="椭圆 49"/>
          <p:cNvSpPr/>
          <p:nvPr/>
        </p:nvSpPr>
        <p:spPr>
          <a:xfrm>
            <a:off x="278970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1" name="椭圆 50"/>
          <p:cNvSpPr/>
          <p:nvPr/>
        </p:nvSpPr>
        <p:spPr>
          <a:xfrm>
            <a:off x="288754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2" name="椭圆 51"/>
          <p:cNvSpPr/>
          <p:nvPr/>
        </p:nvSpPr>
        <p:spPr>
          <a:xfrm>
            <a:off x="259401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3" name="椭圆 52"/>
          <p:cNvSpPr/>
          <p:nvPr/>
        </p:nvSpPr>
        <p:spPr>
          <a:xfrm>
            <a:off x="210481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4" name="椭圆 53"/>
          <p:cNvSpPr/>
          <p:nvPr/>
        </p:nvSpPr>
        <p:spPr>
          <a:xfrm>
            <a:off x="239833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5" name="椭圆 54"/>
          <p:cNvSpPr/>
          <p:nvPr/>
        </p:nvSpPr>
        <p:spPr>
          <a:xfrm>
            <a:off x="269186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6" name="椭圆 55"/>
          <p:cNvSpPr/>
          <p:nvPr/>
        </p:nvSpPr>
        <p:spPr>
          <a:xfrm>
            <a:off x="497557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7" name="椭圆 56"/>
          <p:cNvSpPr/>
          <p:nvPr/>
        </p:nvSpPr>
        <p:spPr>
          <a:xfrm>
            <a:off x="526653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8" name="椭圆 57"/>
          <p:cNvSpPr/>
          <p:nvPr/>
        </p:nvSpPr>
        <p:spPr>
          <a:xfrm>
            <a:off x="516955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9" name="椭圆 58"/>
          <p:cNvSpPr/>
          <p:nvPr/>
        </p:nvSpPr>
        <p:spPr>
          <a:xfrm>
            <a:off x="507256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0" name="椭圆 59"/>
          <p:cNvSpPr/>
          <p:nvPr/>
        </p:nvSpPr>
        <p:spPr>
          <a:xfrm>
            <a:off x="487859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Tree>
    <p:extLst>
      <p:ext uri="{BB962C8B-B14F-4D97-AF65-F5344CB8AC3E}">
        <p14:creationId xmlns:p14="http://schemas.microsoft.com/office/powerpoint/2010/main" val="2207175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上机实验</a:t>
            </a:r>
            <a:endParaRPr lang="zh-CN" altLang="en-US" dirty="0"/>
          </a:p>
        </p:txBody>
      </p:sp>
      <p:sp>
        <p:nvSpPr>
          <p:cNvPr id="3" name="内容占位符 2"/>
          <p:cNvSpPr>
            <a:spLocks noGrp="1"/>
          </p:cNvSpPr>
          <p:nvPr>
            <p:ph idx="1"/>
          </p:nvPr>
        </p:nvSpPr>
        <p:spPr/>
        <p:txBody>
          <a:bodyPr/>
          <a:lstStyle/>
          <a:p>
            <a:r>
              <a:rPr lang="en-US" altLang="zh-CN" dirty="0" smtClean="0"/>
              <a:t>CPU</a:t>
            </a:r>
            <a:r>
              <a:rPr lang="zh-CN" altLang="en-US" dirty="0" smtClean="0"/>
              <a:t>可以在本地环境运行，</a:t>
            </a:r>
            <a:r>
              <a:rPr lang="en-US" altLang="zh-CN" dirty="0" smtClean="0"/>
              <a:t>GPU</a:t>
            </a:r>
            <a:r>
              <a:rPr lang="zh-CN" altLang="en-US" dirty="0" smtClean="0"/>
              <a:t>则在云环境中运行</a:t>
            </a:r>
            <a:endParaRPr lang="en-US" altLang="zh-CN" dirty="0" smtClean="0"/>
          </a:p>
          <a:p>
            <a:r>
              <a:rPr lang="en-US" altLang="zh-CN" dirty="0" smtClean="0"/>
              <a:t>https://www.bitahub.com/beta</a:t>
            </a:r>
          </a:p>
          <a:p>
            <a:r>
              <a:rPr lang="zh-CN" altLang="en-US" dirty="0" smtClean="0"/>
              <a:t>分组后由助教统一开账号</a:t>
            </a:r>
            <a:endParaRPr lang="zh-CN" altLang="en-US" dirty="0"/>
          </a:p>
        </p:txBody>
      </p:sp>
      <p:sp>
        <p:nvSpPr>
          <p:cNvPr id="4" name="文本框 3"/>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solidFill>
              </a:rPr>
              <a:t>Tensors</a:t>
            </a:r>
            <a:endParaRPr lang="zh-CN" altLang="en-US" dirty="0">
              <a:solidFill>
                <a:schemeClr val="bg1"/>
              </a:solidFill>
            </a:endParaRPr>
          </a:p>
        </p:txBody>
      </p:sp>
      <p:sp>
        <p:nvSpPr>
          <p:cNvPr id="5" name="文本框 4"/>
          <p:cNvSpPr txBox="1"/>
          <p:nvPr/>
        </p:nvSpPr>
        <p:spPr>
          <a:xfrm>
            <a:off x="1931094" y="137160"/>
            <a:ext cx="1052917"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err="1"/>
              <a:t>Autograd</a:t>
            </a:r>
            <a:endParaRPr lang="zh-CN" altLang="en-US" dirty="0"/>
          </a:p>
        </p:txBody>
      </p:sp>
      <p:sp>
        <p:nvSpPr>
          <p:cNvPr id="6" name="文本框 5"/>
          <p:cNvSpPr txBox="1"/>
          <p:nvPr/>
        </p:nvSpPr>
        <p:spPr>
          <a:xfrm>
            <a:off x="7715285" y="137160"/>
            <a:ext cx="1262974" cy="369332"/>
          </a:xfrm>
          <a:prstGeom prst="rect">
            <a:avLst/>
          </a:prstGeom>
          <a:noFill/>
        </p:spPr>
        <p:txBody>
          <a:bodyPr wrap="none" rtlCol="0">
            <a:spAutoFit/>
          </a:bodyPr>
          <a:lstStyle/>
          <a:p>
            <a:r>
              <a:rPr lang="en-US" altLang="zh-CN" dirty="0">
                <a:solidFill>
                  <a:schemeClr val="bg1"/>
                </a:solidFill>
              </a:rPr>
              <a:t>Experiment</a:t>
            </a:r>
            <a:endParaRPr lang="zh-CN" altLang="en-US" dirty="0">
              <a:solidFill>
                <a:schemeClr val="bg1"/>
              </a:solidFill>
            </a:endParaRPr>
          </a:p>
        </p:txBody>
      </p:sp>
      <p:sp>
        <p:nvSpPr>
          <p:cNvPr id="7" name="文本框 6"/>
          <p:cNvSpPr txBox="1"/>
          <p:nvPr/>
        </p:nvSpPr>
        <p:spPr>
          <a:xfrm>
            <a:off x="3811603" y="137160"/>
            <a:ext cx="1066959"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a:t>Examples</a:t>
            </a:r>
            <a:endParaRPr lang="zh-CN" altLang="en-US" dirty="0"/>
          </a:p>
        </p:txBody>
      </p:sp>
      <p:sp>
        <p:nvSpPr>
          <p:cNvPr id="8" name="文本框 7"/>
          <p:cNvSpPr txBox="1"/>
          <p:nvPr/>
        </p:nvSpPr>
        <p:spPr>
          <a:xfrm>
            <a:off x="5904731" y="137160"/>
            <a:ext cx="1094980" cy="369332"/>
          </a:xfrm>
          <a:prstGeom prst="rect">
            <a:avLst/>
          </a:prstGeom>
          <a:noFill/>
        </p:spPr>
        <p:txBody>
          <a:bodyPr wrap="none" rtlCol="0">
            <a:spAutoFit/>
          </a:bodyPr>
          <a:lstStyle/>
          <a:p>
            <a:r>
              <a:rPr lang="en-US" altLang="zh-CN" dirty="0">
                <a:solidFill>
                  <a:schemeClr val="bg1"/>
                </a:solidFill>
              </a:rPr>
              <a:t>Extension</a:t>
            </a:r>
            <a:endParaRPr lang="zh-CN" altLang="en-US" dirty="0">
              <a:solidFill>
                <a:schemeClr val="bg1"/>
              </a:solidFill>
            </a:endParaRPr>
          </a:p>
        </p:txBody>
      </p:sp>
      <p:sp>
        <p:nvSpPr>
          <p:cNvPr id="9" name="椭圆 8"/>
          <p:cNvSpPr/>
          <p:nvPr/>
        </p:nvSpPr>
        <p:spPr>
          <a:xfrm>
            <a:off x="19202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 name="椭圆 9"/>
          <p:cNvSpPr/>
          <p:nvPr/>
        </p:nvSpPr>
        <p:spPr>
          <a:xfrm>
            <a:off x="3877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 name="椭圆 10"/>
          <p:cNvSpPr/>
          <p:nvPr/>
        </p:nvSpPr>
        <p:spPr>
          <a:xfrm>
            <a:off x="48554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2" name="椭圆 11"/>
          <p:cNvSpPr/>
          <p:nvPr/>
        </p:nvSpPr>
        <p:spPr>
          <a:xfrm>
            <a:off x="68122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3" name="椭圆 12"/>
          <p:cNvSpPr/>
          <p:nvPr/>
        </p:nvSpPr>
        <p:spPr>
          <a:xfrm>
            <a:off x="97475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4" name="椭圆 13"/>
          <p:cNvSpPr/>
          <p:nvPr/>
        </p:nvSpPr>
        <p:spPr>
          <a:xfrm>
            <a:off x="107259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5" name="椭圆 14"/>
          <p:cNvSpPr/>
          <p:nvPr/>
        </p:nvSpPr>
        <p:spPr>
          <a:xfrm>
            <a:off x="77907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6" name="椭圆 15"/>
          <p:cNvSpPr/>
          <p:nvPr/>
        </p:nvSpPr>
        <p:spPr>
          <a:xfrm>
            <a:off x="28986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7" name="椭圆 16"/>
          <p:cNvSpPr/>
          <p:nvPr/>
        </p:nvSpPr>
        <p:spPr>
          <a:xfrm>
            <a:off x="58338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8" name="椭圆 17"/>
          <p:cNvSpPr/>
          <p:nvPr/>
        </p:nvSpPr>
        <p:spPr>
          <a:xfrm>
            <a:off x="87691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9" name="椭圆 18"/>
          <p:cNvSpPr/>
          <p:nvPr/>
        </p:nvSpPr>
        <p:spPr>
          <a:xfrm>
            <a:off x="781831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0" name="椭圆 19"/>
          <p:cNvSpPr/>
          <p:nvPr/>
        </p:nvSpPr>
        <p:spPr>
          <a:xfrm>
            <a:off x="800187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1" name="椭圆 20"/>
          <p:cNvSpPr/>
          <p:nvPr/>
        </p:nvSpPr>
        <p:spPr>
          <a:xfrm>
            <a:off x="80936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2" name="椭圆 21"/>
          <p:cNvSpPr/>
          <p:nvPr/>
        </p:nvSpPr>
        <p:spPr>
          <a:xfrm>
            <a:off x="791009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3" name="椭圆 22"/>
          <p:cNvSpPr/>
          <p:nvPr/>
        </p:nvSpPr>
        <p:spPr>
          <a:xfrm>
            <a:off x="390873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4" name="椭圆 23"/>
          <p:cNvSpPr/>
          <p:nvPr/>
        </p:nvSpPr>
        <p:spPr>
          <a:xfrm>
            <a:off x="410270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5" name="椭圆 24"/>
          <p:cNvSpPr/>
          <p:nvPr/>
        </p:nvSpPr>
        <p:spPr>
          <a:xfrm>
            <a:off x="419969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6" name="椭圆 25"/>
          <p:cNvSpPr/>
          <p:nvPr/>
        </p:nvSpPr>
        <p:spPr>
          <a:xfrm>
            <a:off x="439366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7" name="椭圆 26"/>
          <p:cNvSpPr/>
          <p:nvPr/>
        </p:nvSpPr>
        <p:spPr>
          <a:xfrm>
            <a:off x="468462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8" name="椭圆 27"/>
          <p:cNvSpPr/>
          <p:nvPr/>
        </p:nvSpPr>
        <p:spPr>
          <a:xfrm>
            <a:off x="47816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9" name="椭圆 28"/>
          <p:cNvSpPr/>
          <p:nvPr/>
        </p:nvSpPr>
        <p:spPr>
          <a:xfrm>
            <a:off x="449064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0" name="椭圆 29"/>
          <p:cNvSpPr/>
          <p:nvPr/>
        </p:nvSpPr>
        <p:spPr>
          <a:xfrm>
            <a:off x="400571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1" name="椭圆 30"/>
          <p:cNvSpPr/>
          <p:nvPr/>
        </p:nvSpPr>
        <p:spPr>
          <a:xfrm>
            <a:off x="429667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2" name="椭圆 31"/>
          <p:cNvSpPr/>
          <p:nvPr/>
        </p:nvSpPr>
        <p:spPr>
          <a:xfrm>
            <a:off x="458763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3" name="椭圆 32"/>
          <p:cNvSpPr/>
          <p:nvPr/>
        </p:nvSpPr>
        <p:spPr>
          <a:xfrm>
            <a:off x="600721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4" name="椭圆 33"/>
          <p:cNvSpPr/>
          <p:nvPr/>
        </p:nvSpPr>
        <p:spPr>
          <a:xfrm>
            <a:off x="619077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5" name="椭圆 34"/>
          <p:cNvSpPr/>
          <p:nvPr/>
        </p:nvSpPr>
        <p:spPr>
          <a:xfrm>
            <a:off x="628255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6" name="椭圆 35"/>
          <p:cNvSpPr/>
          <p:nvPr/>
        </p:nvSpPr>
        <p:spPr>
          <a:xfrm>
            <a:off x="646610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7" name="椭圆 36"/>
          <p:cNvSpPr/>
          <p:nvPr/>
        </p:nvSpPr>
        <p:spPr>
          <a:xfrm>
            <a:off x="674144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8" name="椭圆 37"/>
          <p:cNvSpPr/>
          <p:nvPr/>
        </p:nvSpPr>
        <p:spPr>
          <a:xfrm>
            <a:off x="655788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9" name="椭圆 38"/>
          <p:cNvSpPr/>
          <p:nvPr/>
        </p:nvSpPr>
        <p:spPr>
          <a:xfrm>
            <a:off x="609899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0" name="椭圆 39"/>
          <p:cNvSpPr/>
          <p:nvPr/>
        </p:nvSpPr>
        <p:spPr>
          <a:xfrm>
            <a:off x="637432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1" name="椭圆 40"/>
          <p:cNvSpPr/>
          <p:nvPr/>
        </p:nvSpPr>
        <p:spPr>
          <a:xfrm>
            <a:off x="664966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2" name="椭圆 41"/>
          <p:cNvSpPr/>
          <p:nvPr/>
        </p:nvSpPr>
        <p:spPr>
          <a:xfrm>
            <a:off x="200697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3" name="椭圆 42"/>
          <p:cNvSpPr/>
          <p:nvPr/>
        </p:nvSpPr>
        <p:spPr>
          <a:xfrm>
            <a:off x="220265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4" name="椭圆 43"/>
          <p:cNvSpPr/>
          <p:nvPr/>
        </p:nvSpPr>
        <p:spPr>
          <a:xfrm>
            <a:off x="230049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5" name="椭圆 44"/>
          <p:cNvSpPr/>
          <p:nvPr/>
        </p:nvSpPr>
        <p:spPr>
          <a:xfrm>
            <a:off x="249617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6" name="椭圆 45"/>
          <p:cNvSpPr/>
          <p:nvPr/>
        </p:nvSpPr>
        <p:spPr>
          <a:xfrm>
            <a:off x="278970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7" name="椭圆 46"/>
          <p:cNvSpPr/>
          <p:nvPr/>
        </p:nvSpPr>
        <p:spPr>
          <a:xfrm>
            <a:off x="288754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8" name="椭圆 47"/>
          <p:cNvSpPr/>
          <p:nvPr/>
        </p:nvSpPr>
        <p:spPr>
          <a:xfrm>
            <a:off x="259401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9" name="椭圆 48"/>
          <p:cNvSpPr/>
          <p:nvPr/>
        </p:nvSpPr>
        <p:spPr>
          <a:xfrm>
            <a:off x="210481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0" name="椭圆 49"/>
          <p:cNvSpPr/>
          <p:nvPr/>
        </p:nvSpPr>
        <p:spPr>
          <a:xfrm>
            <a:off x="239833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1" name="椭圆 50"/>
          <p:cNvSpPr/>
          <p:nvPr/>
        </p:nvSpPr>
        <p:spPr>
          <a:xfrm>
            <a:off x="269186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2" name="椭圆 51"/>
          <p:cNvSpPr/>
          <p:nvPr/>
        </p:nvSpPr>
        <p:spPr>
          <a:xfrm>
            <a:off x="497557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3" name="椭圆 52"/>
          <p:cNvSpPr/>
          <p:nvPr/>
        </p:nvSpPr>
        <p:spPr>
          <a:xfrm>
            <a:off x="526653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4" name="椭圆 53"/>
          <p:cNvSpPr/>
          <p:nvPr/>
        </p:nvSpPr>
        <p:spPr>
          <a:xfrm>
            <a:off x="516955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5" name="椭圆 54"/>
          <p:cNvSpPr/>
          <p:nvPr/>
        </p:nvSpPr>
        <p:spPr>
          <a:xfrm>
            <a:off x="507256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6" name="椭圆 55"/>
          <p:cNvSpPr/>
          <p:nvPr/>
        </p:nvSpPr>
        <p:spPr>
          <a:xfrm>
            <a:off x="487859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Tree>
    <p:extLst>
      <p:ext uri="{BB962C8B-B14F-4D97-AF65-F5344CB8AC3E}">
        <p14:creationId xmlns:p14="http://schemas.microsoft.com/office/powerpoint/2010/main" val="54155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扩展阅读</a:t>
            </a:r>
            <a:endParaRPr lang="zh-CN" altLang="en-US" dirty="0"/>
          </a:p>
        </p:txBody>
      </p:sp>
      <p:sp>
        <p:nvSpPr>
          <p:cNvPr id="3" name="内容占位符 2"/>
          <p:cNvSpPr>
            <a:spLocks noGrp="1"/>
          </p:cNvSpPr>
          <p:nvPr>
            <p:ph idx="1"/>
          </p:nvPr>
        </p:nvSpPr>
        <p:spPr/>
        <p:txBody>
          <a:bodyPr/>
          <a:lstStyle/>
          <a:p>
            <a:r>
              <a:rPr lang="zh-CN" altLang="en-US" dirty="0" smtClean="0"/>
              <a:t>并行处理：</a:t>
            </a:r>
            <a:r>
              <a:rPr lang="en-US" altLang="zh-CN" dirty="0">
                <a:hlinkClick r:id="rId2"/>
              </a:rPr>
              <a:t> </a:t>
            </a:r>
            <a:r>
              <a:rPr lang="en-US" altLang="zh-CN" dirty="0">
                <a:hlinkClick r:id="rId2"/>
              </a:rPr>
              <a:t>https://</a:t>
            </a:r>
            <a:r>
              <a:rPr lang="en-US" altLang="zh-CN" dirty="0" smtClean="0">
                <a:hlinkClick r:id="rId2"/>
              </a:rPr>
              <a:t>pytorch.org/tutorials/beginner/blitz/data_parallel_tutorial.html#sphx-glr-beginner-blitz-data-parallel-tutorial-py</a:t>
            </a:r>
            <a:endParaRPr lang="en-US" altLang="zh-CN" dirty="0" smtClean="0"/>
          </a:p>
          <a:p>
            <a:r>
              <a:rPr lang="zh-CN" altLang="en-US" dirty="0" smtClean="0"/>
              <a:t>云平台上多机并行：</a:t>
            </a:r>
            <a:r>
              <a:rPr lang="en-US" altLang="zh-CN" dirty="0">
                <a:hlinkClick r:id="rId3"/>
              </a:rPr>
              <a:t> https://www.bitahub.com/views/article-detail.html?articleId=_1b37e7a9def34b51afd5f91d3989027f</a:t>
            </a:r>
            <a:endParaRPr lang="zh-CN" altLang="en-US" dirty="0"/>
          </a:p>
        </p:txBody>
      </p:sp>
      <p:sp>
        <p:nvSpPr>
          <p:cNvPr id="4" name="文本框 3"/>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solidFill>
              </a:rPr>
              <a:t>Tensors</a:t>
            </a:r>
            <a:endParaRPr lang="zh-CN" altLang="en-US" dirty="0">
              <a:solidFill>
                <a:schemeClr val="bg1"/>
              </a:solidFill>
            </a:endParaRPr>
          </a:p>
        </p:txBody>
      </p:sp>
      <p:sp>
        <p:nvSpPr>
          <p:cNvPr id="5" name="文本框 4"/>
          <p:cNvSpPr txBox="1"/>
          <p:nvPr/>
        </p:nvSpPr>
        <p:spPr>
          <a:xfrm>
            <a:off x="1931094" y="137160"/>
            <a:ext cx="1052917"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err="1"/>
              <a:t>Autograd</a:t>
            </a:r>
            <a:endParaRPr lang="zh-CN" altLang="en-US" dirty="0"/>
          </a:p>
        </p:txBody>
      </p:sp>
      <p:sp>
        <p:nvSpPr>
          <p:cNvPr id="6" name="文本框 5"/>
          <p:cNvSpPr txBox="1"/>
          <p:nvPr/>
        </p:nvSpPr>
        <p:spPr>
          <a:xfrm>
            <a:off x="7715285" y="137160"/>
            <a:ext cx="1262974" cy="369332"/>
          </a:xfrm>
          <a:prstGeom prst="rect">
            <a:avLst/>
          </a:prstGeom>
          <a:noFill/>
        </p:spPr>
        <p:txBody>
          <a:bodyPr wrap="none" rtlCol="0">
            <a:spAutoFit/>
          </a:bodyPr>
          <a:lstStyle/>
          <a:p>
            <a:r>
              <a:rPr lang="en-US" altLang="zh-CN" dirty="0">
                <a:solidFill>
                  <a:schemeClr val="bg1"/>
                </a:solidFill>
              </a:rPr>
              <a:t>Experiment</a:t>
            </a:r>
            <a:endParaRPr lang="zh-CN" altLang="en-US" dirty="0">
              <a:solidFill>
                <a:schemeClr val="bg1"/>
              </a:solidFill>
            </a:endParaRPr>
          </a:p>
        </p:txBody>
      </p:sp>
      <p:sp>
        <p:nvSpPr>
          <p:cNvPr id="7" name="文本框 6"/>
          <p:cNvSpPr txBox="1"/>
          <p:nvPr/>
        </p:nvSpPr>
        <p:spPr>
          <a:xfrm>
            <a:off x="3811603" y="137160"/>
            <a:ext cx="1066959"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a:t>Examples</a:t>
            </a:r>
            <a:endParaRPr lang="zh-CN" altLang="en-US" dirty="0"/>
          </a:p>
        </p:txBody>
      </p:sp>
      <p:sp>
        <p:nvSpPr>
          <p:cNvPr id="8" name="文本框 7"/>
          <p:cNvSpPr txBox="1"/>
          <p:nvPr/>
        </p:nvSpPr>
        <p:spPr>
          <a:xfrm>
            <a:off x="5904731" y="137160"/>
            <a:ext cx="1094980" cy="369332"/>
          </a:xfrm>
          <a:prstGeom prst="rect">
            <a:avLst/>
          </a:prstGeom>
          <a:noFill/>
        </p:spPr>
        <p:txBody>
          <a:bodyPr wrap="none" rtlCol="0">
            <a:spAutoFit/>
          </a:bodyPr>
          <a:lstStyle/>
          <a:p>
            <a:r>
              <a:rPr lang="en-US" altLang="zh-CN" dirty="0">
                <a:solidFill>
                  <a:schemeClr val="bg1"/>
                </a:solidFill>
              </a:rPr>
              <a:t>Extension</a:t>
            </a:r>
            <a:endParaRPr lang="zh-CN" altLang="en-US" dirty="0">
              <a:solidFill>
                <a:schemeClr val="bg1"/>
              </a:solidFill>
            </a:endParaRPr>
          </a:p>
        </p:txBody>
      </p:sp>
      <p:sp>
        <p:nvSpPr>
          <p:cNvPr id="9" name="椭圆 8"/>
          <p:cNvSpPr/>
          <p:nvPr/>
        </p:nvSpPr>
        <p:spPr>
          <a:xfrm>
            <a:off x="19202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 name="椭圆 9"/>
          <p:cNvSpPr/>
          <p:nvPr/>
        </p:nvSpPr>
        <p:spPr>
          <a:xfrm>
            <a:off x="3877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 name="椭圆 10"/>
          <p:cNvSpPr/>
          <p:nvPr/>
        </p:nvSpPr>
        <p:spPr>
          <a:xfrm>
            <a:off x="48554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2" name="椭圆 11"/>
          <p:cNvSpPr/>
          <p:nvPr/>
        </p:nvSpPr>
        <p:spPr>
          <a:xfrm>
            <a:off x="68122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3" name="椭圆 12"/>
          <p:cNvSpPr/>
          <p:nvPr/>
        </p:nvSpPr>
        <p:spPr>
          <a:xfrm>
            <a:off x="97475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4" name="椭圆 13"/>
          <p:cNvSpPr/>
          <p:nvPr/>
        </p:nvSpPr>
        <p:spPr>
          <a:xfrm>
            <a:off x="107259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5" name="椭圆 14"/>
          <p:cNvSpPr/>
          <p:nvPr/>
        </p:nvSpPr>
        <p:spPr>
          <a:xfrm>
            <a:off x="77907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6" name="椭圆 15"/>
          <p:cNvSpPr/>
          <p:nvPr/>
        </p:nvSpPr>
        <p:spPr>
          <a:xfrm>
            <a:off x="28986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7" name="椭圆 16"/>
          <p:cNvSpPr/>
          <p:nvPr/>
        </p:nvSpPr>
        <p:spPr>
          <a:xfrm>
            <a:off x="58338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8" name="椭圆 17"/>
          <p:cNvSpPr/>
          <p:nvPr/>
        </p:nvSpPr>
        <p:spPr>
          <a:xfrm>
            <a:off x="87691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9" name="椭圆 18"/>
          <p:cNvSpPr/>
          <p:nvPr/>
        </p:nvSpPr>
        <p:spPr>
          <a:xfrm>
            <a:off x="781831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0" name="椭圆 19"/>
          <p:cNvSpPr/>
          <p:nvPr/>
        </p:nvSpPr>
        <p:spPr>
          <a:xfrm>
            <a:off x="800187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1" name="椭圆 20"/>
          <p:cNvSpPr/>
          <p:nvPr/>
        </p:nvSpPr>
        <p:spPr>
          <a:xfrm>
            <a:off x="809365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2" name="椭圆 21"/>
          <p:cNvSpPr/>
          <p:nvPr/>
        </p:nvSpPr>
        <p:spPr>
          <a:xfrm>
            <a:off x="791009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3" name="椭圆 22"/>
          <p:cNvSpPr/>
          <p:nvPr/>
        </p:nvSpPr>
        <p:spPr>
          <a:xfrm>
            <a:off x="390873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4" name="椭圆 23"/>
          <p:cNvSpPr/>
          <p:nvPr/>
        </p:nvSpPr>
        <p:spPr>
          <a:xfrm>
            <a:off x="410270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5" name="椭圆 24"/>
          <p:cNvSpPr/>
          <p:nvPr/>
        </p:nvSpPr>
        <p:spPr>
          <a:xfrm>
            <a:off x="419969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6" name="椭圆 25"/>
          <p:cNvSpPr/>
          <p:nvPr/>
        </p:nvSpPr>
        <p:spPr>
          <a:xfrm>
            <a:off x="439366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7" name="椭圆 26"/>
          <p:cNvSpPr/>
          <p:nvPr/>
        </p:nvSpPr>
        <p:spPr>
          <a:xfrm>
            <a:off x="468462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8" name="椭圆 27"/>
          <p:cNvSpPr/>
          <p:nvPr/>
        </p:nvSpPr>
        <p:spPr>
          <a:xfrm>
            <a:off x="47816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9" name="椭圆 28"/>
          <p:cNvSpPr/>
          <p:nvPr/>
        </p:nvSpPr>
        <p:spPr>
          <a:xfrm>
            <a:off x="449064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0" name="椭圆 29"/>
          <p:cNvSpPr/>
          <p:nvPr/>
        </p:nvSpPr>
        <p:spPr>
          <a:xfrm>
            <a:off x="400571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1" name="椭圆 30"/>
          <p:cNvSpPr/>
          <p:nvPr/>
        </p:nvSpPr>
        <p:spPr>
          <a:xfrm>
            <a:off x="429667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2" name="椭圆 31"/>
          <p:cNvSpPr/>
          <p:nvPr/>
        </p:nvSpPr>
        <p:spPr>
          <a:xfrm>
            <a:off x="458763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3" name="椭圆 32"/>
          <p:cNvSpPr/>
          <p:nvPr/>
        </p:nvSpPr>
        <p:spPr>
          <a:xfrm>
            <a:off x="600721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4" name="椭圆 33"/>
          <p:cNvSpPr/>
          <p:nvPr/>
        </p:nvSpPr>
        <p:spPr>
          <a:xfrm>
            <a:off x="619077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5" name="椭圆 34"/>
          <p:cNvSpPr/>
          <p:nvPr/>
        </p:nvSpPr>
        <p:spPr>
          <a:xfrm>
            <a:off x="628255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6" name="椭圆 35"/>
          <p:cNvSpPr/>
          <p:nvPr/>
        </p:nvSpPr>
        <p:spPr>
          <a:xfrm>
            <a:off x="646610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7" name="椭圆 36"/>
          <p:cNvSpPr/>
          <p:nvPr/>
        </p:nvSpPr>
        <p:spPr>
          <a:xfrm>
            <a:off x="674144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8" name="椭圆 37"/>
          <p:cNvSpPr/>
          <p:nvPr/>
        </p:nvSpPr>
        <p:spPr>
          <a:xfrm>
            <a:off x="655788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9" name="椭圆 38"/>
          <p:cNvSpPr/>
          <p:nvPr/>
        </p:nvSpPr>
        <p:spPr>
          <a:xfrm>
            <a:off x="609899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0" name="椭圆 39"/>
          <p:cNvSpPr/>
          <p:nvPr/>
        </p:nvSpPr>
        <p:spPr>
          <a:xfrm>
            <a:off x="637432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1" name="椭圆 40"/>
          <p:cNvSpPr/>
          <p:nvPr/>
        </p:nvSpPr>
        <p:spPr>
          <a:xfrm>
            <a:off x="664966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2" name="椭圆 41"/>
          <p:cNvSpPr/>
          <p:nvPr/>
        </p:nvSpPr>
        <p:spPr>
          <a:xfrm>
            <a:off x="200697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3" name="椭圆 42"/>
          <p:cNvSpPr/>
          <p:nvPr/>
        </p:nvSpPr>
        <p:spPr>
          <a:xfrm>
            <a:off x="220265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4" name="椭圆 43"/>
          <p:cNvSpPr/>
          <p:nvPr/>
        </p:nvSpPr>
        <p:spPr>
          <a:xfrm>
            <a:off x="230049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5" name="椭圆 44"/>
          <p:cNvSpPr/>
          <p:nvPr/>
        </p:nvSpPr>
        <p:spPr>
          <a:xfrm>
            <a:off x="249617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6" name="椭圆 45"/>
          <p:cNvSpPr/>
          <p:nvPr/>
        </p:nvSpPr>
        <p:spPr>
          <a:xfrm>
            <a:off x="278970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7" name="椭圆 46"/>
          <p:cNvSpPr/>
          <p:nvPr/>
        </p:nvSpPr>
        <p:spPr>
          <a:xfrm>
            <a:off x="288754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8" name="椭圆 47"/>
          <p:cNvSpPr/>
          <p:nvPr/>
        </p:nvSpPr>
        <p:spPr>
          <a:xfrm>
            <a:off x="259401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9" name="椭圆 48"/>
          <p:cNvSpPr/>
          <p:nvPr/>
        </p:nvSpPr>
        <p:spPr>
          <a:xfrm>
            <a:off x="210481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0" name="椭圆 49"/>
          <p:cNvSpPr/>
          <p:nvPr/>
        </p:nvSpPr>
        <p:spPr>
          <a:xfrm>
            <a:off x="239833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1" name="椭圆 50"/>
          <p:cNvSpPr/>
          <p:nvPr/>
        </p:nvSpPr>
        <p:spPr>
          <a:xfrm>
            <a:off x="269186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2" name="椭圆 51"/>
          <p:cNvSpPr/>
          <p:nvPr/>
        </p:nvSpPr>
        <p:spPr>
          <a:xfrm>
            <a:off x="497557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3" name="椭圆 52"/>
          <p:cNvSpPr/>
          <p:nvPr/>
        </p:nvSpPr>
        <p:spPr>
          <a:xfrm>
            <a:off x="526653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4" name="椭圆 53"/>
          <p:cNvSpPr/>
          <p:nvPr/>
        </p:nvSpPr>
        <p:spPr>
          <a:xfrm>
            <a:off x="516955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5" name="椭圆 54"/>
          <p:cNvSpPr/>
          <p:nvPr/>
        </p:nvSpPr>
        <p:spPr>
          <a:xfrm>
            <a:off x="507256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6" name="椭圆 55"/>
          <p:cNvSpPr/>
          <p:nvPr/>
        </p:nvSpPr>
        <p:spPr>
          <a:xfrm>
            <a:off x="487859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Tree>
    <p:extLst>
      <p:ext uri="{BB962C8B-B14F-4D97-AF65-F5344CB8AC3E}">
        <p14:creationId xmlns:p14="http://schemas.microsoft.com/office/powerpoint/2010/main" val="1042340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000187"/>
            <a:ext cx="7772400" cy="2387600"/>
          </a:xfrm>
        </p:spPr>
        <p:txBody>
          <a:bodyPr/>
          <a:lstStyle/>
          <a:p>
            <a:r>
              <a:rPr lang="zh-CN" altLang="en-US" dirty="0" smtClean="0"/>
              <a:t>谢谢！</a:t>
            </a:r>
            <a:r>
              <a:rPr lang="en-US" altLang="zh-CN" dirty="0" smtClean="0"/>
              <a:t/>
            </a:r>
            <a:br>
              <a:rPr lang="en-US" altLang="zh-CN" dirty="0" smtClean="0"/>
            </a:br>
            <a:endParaRPr lang="zh-CN" altLang="en-US" dirty="0"/>
          </a:p>
        </p:txBody>
      </p:sp>
      <p:sp>
        <p:nvSpPr>
          <p:cNvPr id="3" name="副标题 2"/>
          <p:cNvSpPr>
            <a:spLocks noGrp="1"/>
          </p:cNvSpPr>
          <p:nvPr>
            <p:ph type="subTitle" idx="1"/>
          </p:nvPr>
        </p:nvSpPr>
        <p:spPr>
          <a:xfrm>
            <a:off x="1143000" y="4372986"/>
            <a:ext cx="6858000" cy="1655762"/>
          </a:xfrm>
        </p:spPr>
        <p:txBody>
          <a:bodyPr>
            <a:normAutofit lnSpcReduction="10000"/>
          </a:bodyPr>
          <a:lstStyle/>
          <a:p>
            <a:endParaRPr lang="en-US" altLang="zh-CN" dirty="0" smtClean="0"/>
          </a:p>
          <a:p>
            <a:r>
              <a:rPr lang="zh-CN" altLang="en-US" dirty="0" smtClean="0"/>
              <a:t>郑歆慰 </a:t>
            </a:r>
            <a:endParaRPr lang="en-US" altLang="zh-CN" dirty="0" smtClean="0"/>
          </a:p>
          <a:p>
            <a:r>
              <a:rPr lang="en-US" altLang="zh-CN" dirty="0" smtClean="0"/>
              <a:t>xwzheng@ustc.edu.cn</a:t>
            </a:r>
            <a:endParaRPr lang="en-US" altLang="zh-CN" dirty="0" smtClean="0"/>
          </a:p>
          <a:p>
            <a:r>
              <a:rPr lang="en-US" altLang="zh-CN" dirty="0" smtClean="0"/>
              <a:t>2019</a:t>
            </a:r>
            <a:r>
              <a:rPr lang="zh-CN" altLang="en-US" dirty="0" smtClean="0"/>
              <a:t>年</a:t>
            </a:r>
            <a:r>
              <a:rPr lang="en-US" altLang="zh-CN" dirty="0" smtClean="0"/>
              <a:t>4</a:t>
            </a:r>
            <a:r>
              <a:rPr lang="zh-CN" altLang="en-US" dirty="0" smtClean="0"/>
              <a:t>月</a:t>
            </a:r>
            <a:r>
              <a:rPr lang="en-US" altLang="zh-CN" dirty="0" smtClean="0"/>
              <a:t>15</a:t>
            </a:r>
            <a:r>
              <a:rPr lang="zh-CN" altLang="en-US" dirty="0" smtClean="0"/>
              <a:t>日</a:t>
            </a:r>
            <a:endParaRPr lang="zh-CN" altLang="en-US" dirty="0"/>
          </a:p>
        </p:txBody>
      </p:sp>
      <p:sp>
        <p:nvSpPr>
          <p:cNvPr id="60" name="文本框 59"/>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solidFill>
              </a:rPr>
              <a:t>Tensors</a:t>
            </a:r>
            <a:endParaRPr lang="zh-CN" altLang="en-US" dirty="0">
              <a:solidFill>
                <a:schemeClr val="bg1"/>
              </a:solidFill>
            </a:endParaRPr>
          </a:p>
        </p:txBody>
      </p:sp>
      <p:sp>
        <p:nvSpPr>
          <p:cNvPr id="61" name="文本框 60"/>
          <p:cNvSpPr txBox="1"/>
          <p:nvPr/>
        </p:nvSpPr>
        <p:spPr>
          <a:xfrm>
            <a:off x="1931094" y="137160"/>
            <a:ext cx="1052917"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err="1"/>
              <a:t>Autograd</a:t>
            </a:r>
            <a:endParaRPr lang="zh-CN" altLang="en-US" dirty="0"/>
          </a:p>
        </p:txBody>
      </p:sp>
      <p:sp>
        <p:nvSpPr>
          <p:cNvPr id="62" name="文本框 61"/>
          <p:cNvSpPr txBox="1"/>
          <p:nvPr/>
        </p:nvSpPr>
        <p:spPr>
          <a:xfrm>
            <a:off x="7715285" y="137160"/>
            <a:ext cx="1262974" cy="369332"/>
          </a:xfrm>
          <a:prstGeom prst="rect">
            <a:avLst/>
          </a:prstGeom>
          <a:noFill/>
        </p:spPr>
        <p:txBody>
          <a:bodyPr wrap="none" rtlCol="0">
            <a:spAutoFit/>
          </a:bodyPr>
          <a:lstStyle/>
          <a:p>
            <a:r>
              <a:rPr lang="en-US" altLang="zh-CN" dirty="0">
                <a:solidFill>
                  <a:schemeClr val="bg1"/>
                </a:solidFill>
              </a:rPr>
              <a:t>Experiment</a:t>
            </a:r>
            <a:endParaRPr lang="zh-CN" altLang="en-US" dirty="0">
              <a:solidFill>
                <a:schemeClr val="bg1"/>
              </a:solidFill>
            </a:endParaRPr>
          </a:p>
        </p:txBody>
      </p:sp>
      <p:sp>
        <p:nvSpPr>
          <p:cNvPr id="63" name="文本框 62"/>
          <p:cNvSpPr txBox="1"/>
          <p:nvPr/>
        </p:nvSpPr>
        <p:spPr>
          <a:xfrm>
            <a:off x="3811603" y="137160"/>
            <a:ext cx="1066959" cy="369332"/>
          </a:xfrm>
          <a:prstGeom prst="rect">
            <a:avLst/>
          </a:prstGeom>
          <a:noFill/>
        </p:spPr>
        <p:txBody>
          <a:bodyPr wrap="none" rtlCol="0">
            <a:spAutoFit/>
          </a:bodyPr>
          <a:lstStyle>
            <a:defPPr>
              <a:defRPr lang="zh-CN"/>
            </a:defPPr>
            <a:lvl1pPr>
              <a:defRPr>
                <a:solidFill>
                  <a:schemeClr val="bg1"/>
                </a:solidFill>
              </a:defRPr>
            </a:lvl1pPr>
          </a:lstStyle>
          <a:p>
            <a:r>
              <a:rPr lang="en-US" altLang="zh-CN" dirty="0"/>
              <a:t>Examples</a:t>
            </a:r>
            <a:endParaRPr lang="zh-CN" altLang="en-US" dirty="0"/>
          </a:p>
        </p:txBody>
      </p:sp>
      <p:sp>
        <p:nvSpPr>
          <p:cNvPr id="64" name="文本框 63"/>
          <p:cNvSpPr txBox="1"/>
          <p:nvPr/>
        </p:nvSpPr>
        <p:spPr>
          <a:xfrm>
            <a:off x="5904731" y="137160"/>
            <a:ext cx="1094980" cy="369332"/>
          </a:xfrm>
          <a:prstGeom prst="rect">
            <a:avLst/>
          </a:prstGeom>
          <a:noFill/>
        </p:spPr>
        <p:txBody>
          <a:bodyPr wrap="none" rtlCol="0">
            <a:spAutoFit/>
          </a:bodyPr>
          <a:lstStyle/>
          <a:p>
            <a:r>
              <a:rPr lang="en-US" altLang="zh-CN" dirty="0">
                <a:solidFill>
                  <a:schemeClr val="bg1"/>
                </a:solidFill>
              </a:rPr>
              <a:t>Extension</a:t>
            </a:r>
            <a:endParaRPr lang="zh-CN" altLang="en-US" dirty="0">
              <a:solidFill>
                <a:schemeClr val="bg1"/>
              </a:solidFill>
            </a:endParaRPr>
          </a:p>
        </p:txBody>
      </p:sp>
      <p:sp>
        <p:nvSpPr>
          <p:cNvPr id="65" name="椭圆 64"/>
          <p:cNvSpPr/>
          <p:nvPr/>
        </p:nvSpPr>
        <p:spPr>
          <a:xfrm>
            <a:off x="19202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6" name="椭圆 65"/>
          <p:cNvSpPr/>
          <p:nvPr/>
        </p:nvSpPr>
        <p:spPr>
          <a:xfrm>
            <a:off x="3877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7" name="椭圆 66"/>
          <p:cNvSpPr/>
          <p:nvPr/>
        </p:nvSpPr>
        <p:spPr>
          <a:xfrm>
            <a:off x="48554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8" name="椭圆 67"/>
          <p:cNvSpPr/>
          <p:nvPr/>
        </p:nvSpPr>
        <p:spPr>
          <a:xfrm>
            <a:off x="68122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9" name="椭圆 68"/>
          <p:cNvSpPr/>
          <p:nvPr/>
        </p:nvSpPr>
        <p:spPr>
          <a:xfrm>
            <a:off x="97475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0" name="椭圆 69"/>
          <p:cNvSpPr/>
          <p:nvPr/>
        </p:nvSpPr>
        <p:spPr>
          <a:xfrm>
            <a:off x="107259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1" name="椭圆 70"/>
          <p:cNvSpPr/>
          <p:nvPr/>
        </p:nvSpPr>
        <p:spPr>
          <a:xfrm>
            <a:off x="77907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2" name="椭圆 71"/>
          <p:cNvSpPr/>
          <p:nvPr/>
        </p:nvSpPr>
        <p:spPr>
          <a:xfrm>
            <a:off x="28986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3" name="椭圆 72"/>
          <p:cNvSpPr/>
          <p:nvPr/>
        </p:nvSpPr>
        <p:spPr>
          <a:xfrm>
            <a:off x="58338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4" name="椭圆 73"/>
          <p:cNvSpPr/>
          <p:nvPr/>
        </p:nvSpPr>
        <p:spPr>
          <a:xfrm>
            <a:off x="87691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5" name="椭圆 74"/>
          <p:cNvSpPr/>
          <p:nvPr/>
        </p:nvSpPr>
        <p:spPr>
          <a:xfrm>
            <a:off x="781831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6" name="椭圆 75"/>
          <p:cNvSpPr/>
          <p:nvPr/>
        </p:nvSpPr>
        <p:spPr>
          <a:xfrm>
            <a:off x="800187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7" name="椭圆 76"/>
          <p:cNvSpPr/>
          <p:nvPr/>
        </p:nvSpPr>
        <p:spPr>
          <a:xfrm>
            <a:off x="809365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8" name="椭圆 77"/>
          <p:cNvSpPr/>
          <p:nvPr/>
        </p:nvSpPr>
        <p:spPr>
          <a:xfrm>
            <a:off x="791009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9" name="椭圆 78"/>
          <p:cNvSpPr/>
          <p:nvPr/>
        </p:nvSpPr>
        <p:spPr>
          <a:xfrm>
            <a:off x="390873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0" name="椭圆 79"/>
          <p:cNvSpPr/>
          <p:nvPr/>
        </p:nvSpPr>
        <p:spPr>
          <a:xfrm>
            <a:off x="410270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1" name="椭圆 80"/>
          <p:cNvSpPr/>
          <p:nvPr/>
        </p:nvSpPr>
        <p:spPr>
          <a:xfrm>
            <a:off x="419969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2" name="椭圆 81"/>
          <p:cNvSpPr/>
          <p:nvPr/>
        </p:nvSpPr>
        <p:spPr>
          <a:xfrm>
            <a:off x="439366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3" name="椭圆 82"/>
          <p:cNvSpPr/>
          <p:nvPr/>
        </p:nvSpPr>
        <p:spPr>
          <a:xfrm>
            <a:off x="468462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4" name="椭圆 83"/>
          <p:cNvSpPr/>
          <p:nvPr/>
        </p:nvSpPr>
        <p:spPr>
          <a:xfrm>
            <a:off x="47816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5" name="椭圆 84"/>
          <p:cNvSpPr/>
          <p:nvPr/>
        </p:nvSpPr>
        <p:spPr>
          <a:xfrm>
            <a:off x="449064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6" name="椭圆 85"/>
          <p:cNvSpPr/>
          <p:nvPr/>
        </p:nvSpPr>
        <p:spPr>
          <a:xfrm>
            <a:off x="400571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7" name="椭圆 86"/>
          <p:cNvSpPr/>
          <p:nvPr/>
        </p:nvSpPr>
        <p:spPr>
          <a:xfrm>
            <a:off x="429667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8" name="椭圆 87"/>
          <p:cNvSpPr/>
          <p:nvPr/>
        </p:nvSpPr>
        <p:spPr>
          <a:xfrm>
            <a:off x="458763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9" name="椭圆 88"/>
          <p:cNvSpPr/>
          <p:nvPr/>
        </p:nvSpPr>
        <p:spPr>
          <a:xfrm>
            <a:off x="600721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0" name="椭圆 89"/>
          <p:cNvSpPr/>
          <p:nvPr/>
        </p:nvSpPr>
        <p:spPr>
          <a:xfrm>
            <a:off x="619077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1" name="椭圆 90"/>
          <p:cNvSpPr/>
          <p:nvPr/>
        </p:nvSpPr>
        <p:spPr>
          <a:xfrm>
            <a:off x="628255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2" name="椭圆 91"/>
          <p:cNvSpPr/>
          <p:nvPr/>
        </p:nvSpPr>
        <p:spPr>
          <a:xfrm>
            <a:off x="646610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3" name="椭圆 92"/>
          <p:cNvSpPr/>
          <p:nvPr/>
        </p:nvSpPr>
        <p:spPr>
          <a:xfrm>
            <a:off x="674144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4" name="椭圆 93"/>
          <p:cNvSpPr/>
          <p:nvPr/>
        </p:nvSpPr>
        <p:spPr>
          <a:xfrm>
            <a:off x="655788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5" name="椭圆 94"/>
          <p:cNvSpPr/>
          <p:nvPr/>
        </p:nvSpPr>
        <p:spPr>
          <a:xfrm>
            <a:off x="609899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6" name="椭圆 95"/>
          <p:cNvSpPr/>
          <p:nvPr/>
        </p:nvSpPr>
        <p:spPr>
          <a:xfrm>
            <a:off x="637432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7" name="椭圆 96"/>
          <p:cNvSpPr/>
          <p:nvPr/>
        </p:nvSpPr>
        <p:spPr>
          <a:xfrm>
            <a:off x="664966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8" name="椭圆 97"/>
          <p:cNvSpPr/>
          <p:nvPr/>
        </p:nvSpPr>
        <p:spPr>
          <a:xfrm>
            <a:off x="2006973"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9" name="椭圆 98"/>
          <p:cNvSpPr/>
          <p:nvPr/>
        </p:nvSpPr>
        <p:spPr>
          <a:xfrm>
            <a:off x="220265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0" name="椭圆 99"/>
          <p:cNvSpPr/>
          <p:nvPr/>
        </p:nvSpPr>
        <p:spPr>
          <a:xfrm>
            <a:off x="230049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1" name="椭圆 100"/>
          <p:cNvSpPr/>
          <p:nvPr/>
        </p:nvSpPr>
        <p:spPr>
          <a:xfrm>
            <a:off x="249617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2" name="椭圆 101"/>
          <p:cNvSpPr/>
          <p:nvPr/>
        </p:nvSpPr>
        <p:spPr>
          <a:xfrm>
            <a:off x="2789701"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3" name="椭圆 102"/>
          <p:cNvSpPr/>
          <p:nvPr/>
        </p:nvSpPr>
        <p:spPr>
          <a:xfrm>
            <a:off x="288754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4" name="椭圆 103"/>
          <p:cNvSpPr/>
          <p:nvPr/>
        </p:nvSpPr>
        <p:spPr>
          <a:xfrm>
            <a:off x="2594019"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5" name="椭圆 104"/>
          <p:cNvSpPr/>
          <p:nvPr/>
        </p:nvSpPr>
        <p:spPr>
          <a:xfrm>
            <a:off x="210481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6" name="椭圆 105"/>
          <p:cNvSpPr/>
          <p:nvPr/>
        </p:nvSpPr>
        <p:spPr>
          <a:xfrm>
            <a:off x="2398337"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7" name="椭圆 106"/>
          <p:cNvSpPr/>
          <p:nvPr/>
        </p:nvSpPr>
        <p:spPr>
          <a:xfrm>
            <a:off x="269186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8" name="椭圆 107"/>
          <p:cNvSpPr/>
          <p:nvPr/>
        </p:nvSpPr>
        <p:spPr>
          <a:xfrm>
            <a:off x="497557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9" name="椭圆 108"/>
          <p:cNvSpPr/>
          <p:nvPr/>
        </p:nvSpPr>
        <p:spPr>
          <a:xfrm>
            <a:off x="5266538"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0" name="椭圆 109"/>
          <p:cNvSpPr/>
          <p:nvPr/>
        </p:nvSpPr>
        <p:spPr>
          <a:xfrm>
            <a:off x="5169550"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1" name="椭圆 110"/>
          <p:cNvSpPr/>
          <p:nvPr/>
        </p:nvSpPr>
        <p:spPr>
          <a:xfrm>
            <a:off x="507256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2" name="椭圆 111"/>
          <p:cNvSpPr/>
          <p:nvPr/>
        </p:nvSpPr>
        <p:spPr>
          <a:xfrm>
            <a:off x="4878592"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Tree>
    <p:extLst>
      <p:ext uri="{BB962C8B-B14F-4D97-AF65-F5344CB8AC3E}">
        <p14:creationId xmlns:p14="http://schemas.microsoft.com/office/powerpoint/2010/main" val="166171081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torch.optim</a:t>
            </a:r>
            <a:endParaRPr lang="zh-CN" altLang="en-US" dirty="0"/>
          </a:p>
        </p:txBody>
      </p:sp>
      <p:sp>
        <p:nvSpPr>
          <p:cNvPr id="3" name="内容占位符 2"/>
          <p:cNvSpPr>
            <a:spLocks noGrp="1"/>
          </p:cNvSpPr>
          <p:nvPr>
            <p:ph idx="1"/>
          </p:nvPr>
        </p:nvSpPr>
        <p:spPr/>
        <p:txBody>
          <a:bodyPr/>
          <a:lstStyle/>
          <a:p>
            <a:r>
              <a:rPr lang="zh-CN" altLang="en-US" dirty="0"/>
              <a:t>一些优化算法例如</a:t>
            </a:r>
            <a:r>
              <a:rPr lang="en-US" altLang="zh-CN" dirty="0"/>
              <a:t>Conjugate Gradient</a:t>
            </a:r>
            <a:r>
              <a:rPr lang="zh-CN" altLang="en-US" dirty="0"/>
              <a:t>和</a:t>
            </a:r>
            <a:r>
              <a:rPr lang="en-US" altLang="zh-CN" dirty="0"/>
              <a:t>LBFGS</a:t>
            </a:r>
            <a:r>
              <a:rPr lang="zh-CN" altLang="en-US" dirty="0"/>
              <a:t>需要重复多次计算函数，因此你需要传入一个闭包去允许它们重新计算你的模型。这个闭包应当清空梯度， 计算损失，然后返回。</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834" y="3264727"/>
            <a:ext cx="7428332" cy="3456749"/>
          </a:xfrm>
          <a:prstGeom prst="rect">
            <a:avLst/>
          </a:prstGeom>
        </p:spPr>
      </p:pic>
    </p:spTree>
    <p:extLst>
      <p:ext uri="{BB962C8B-B14F-4D97-AF65-F5344CB8AC3E}">
        <p14:creationId xmlns:p14="http://schemas.microsoft.com/office/powerpoint/2010/main" val="48040892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自定义网络层</a:t>
            </a:r>
            <a:endParaRPr lang="zh-CN" alt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471" y="2259979"/>
            <a:ext cx="3380625" cy="2224856"/>
          </a:xfr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8691" y="1946795"/>
            <a:ext cx="5924622" cy="2851225"/>
          </a:xfrm>
          <a:prstGeom prst="rect">
            <a:avLst/>
          </a:prstGeom>
        </p:spPr>
      </p:pic>
    </p:spTree>
    <p:extLst>
      <p:ext uri="{BB962C8B-B14F-4D97-AF65-F5344CB8AC3E}">
        <p14:creationId xmlns:p14="http://schemas.microsoft.com/office/powerpoint/2010/main" val="21622789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Tensors</a:t>
            </a:r>
            <a:endParaRPr lang="zh-CN" altLang="en-US" dirty="0"/>
          </a:p>
        </p:txBody>
      </p:sp>
      <p:sp>
        <p:nvSpPr>
          <p:cNvPr id="3" name="内容占位符 2"/>
          <p:cNvSpPr>
            <a:spLocks noGrp="1"/>
          </p:cNvSpPr>
          <p:nvPr>
            <p:ph idx="1"/>
          </p:nvPr>
        </p:nvSpPr>
        <p:spPr/>
        <p:txBody>
          <a:bodyPr/>
          <a:lstStyle/>
          <a:p>
            <a:r>
              <a:rPr lang="en-US" altLang="zh-CN" dirty="0"/>
              <a:t>A tensor is a generalization of vectors and matrices to potentially higher </a:t>
            </a:r>
            <a:r>
              <a:rPr lang="en-US" altLang="zh-CN" dirty="0" smtClean="0"/>
              <a:t>dimensions</a:t>
            </a:r>
          </a:p>
          <a:p>
            <a:endParaRPr lang="zh-CN" altLang="en-US" dirty="0"/>
          </a:p>
        </p:txBody>
      </p:sp>
      <p:pic>
        <p:nvPicPr>
          <p:cNvPr id="61" name="图片 60"/>
          <p:cNvPicPr>
            <a:picLocks noChangeAspect="1"/>
          </p:cNvPicPr>
          <p:nvPr/>
        </p:nvPicPr>
        <p:blipFill rotWithShape="1">
          <a:blip r:embed="rId2">
            <a:extLst>
              <a:ext uri="{28A0092B-C50C-407E-A947-70E740481C1C}">
                <a14:useLocalDpi xmlns:a14="http://schemas.microsoft.com/office/drawing/2010/main" val="0"/>
              </a:ext>
            </a:extLst>
          </a:blip>
          <a:srcRect r="5657"/>
          <a:stretch/>
        </p:blipFill>
        <p:spPr>
          <a:xfrm>
            <a:off x="361851" y="2336783"/>
            <a:ext cx="3996061" cy="1257365"/>
          </a:xfrm>
          <a:prstGeom prst="rect">
            <a:avLst/>
          </a:prstGeom>
        </p:spPr>
      </p:pic>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648" y="3555666"/>
            <a:ext cx="3930852" cy="742988"/>
          </a:xfrm>
          <a:prstGeom prst="rect">
            <a:avLst/>
          </a:prstGeom>
        </p:spPr>
      </p:pic>
      <p:pic>
        <p:nvPicPr>
          <p:cNvPr id="63" name="图片 62"/>
          <p:cNvPicPr>
            <a:picLocks noChangeAspect="1"/>
          </p:cNvPicPr>
          <p:nvPr/>
        </p:nvPicPr>
        <p:blipFill rotWithShape="1">
          <a:blip r:embed="rId4">
            <a:extLst>
              <a:ext uri="{28A0092B-C50C-407E-A947-70E740481C1C}">
                <a14:useLocalDpi xmlns:a14="http://schemas.microsoft.com/office/drawing/2010/main" val="0"/>
              </a:ext>
            </a:extLst>
          </a:blip>
          <a:srcRect r="5746"/>
          <a:stretch/>
        </p:blipFill>
        <p:spPr>
          <a:xfrm>
            <a:off x="389604" y="4305981"/>
            <a:ext cx="3920455" cy="736638"/>
          </a:xfrm>
          <a:prstGeom prst="rect">
            <a:avLst/>
          </a:prstGeom>
        </p:spPr>
      </p:pic>
      <p:pic>
        <p:nvPicPr>
          <p:cNvPr id="64" name="图片 63"/>
          <p:cNvPicPr>
            <a:picLocks noChangeAspect="1"/>
          </p:cNvPicPr>
          <p:nvPr/>
        </p:nvPicPr>
        <p:blipFill rotWithShape="1">
          <a:blip r:embed="rId5">
            <a:extLst>
              <a:ext uri="{28A0092B-C50C-407E-A947-70E740481C1C}">
                <a14:useLocalDpi xmlns:a14="http://schemas.microsoft.com/office/drawing/2010/main" val="0"/>
              </a:ext>
            </a:extLst>
          </a:blip>
          <a:srcRect r="8772"/>
          <a:stretch/>
        </p:blipFill>
        <p:spPr>
          <a:xfrm>
            <a:off x="405775" y="5034899"/>
            <a:ext cx="3893088" cy="717587"/>
          </a:xfrm>
          <a:prstGeom prst="rect">
            <a:avLst/>
          </a:prstGeom>
        </p:spPr>
      </p:pic>
      <p:sp>
        <p:nvSpPr>
          <p:cNvPr id="65" name="矩形 64"/>
          <p:cNvSpPr/>
          <p:nvPr/>
        </p:nvSpPr>
        <p:spPr>
          <a:xfrm>
            <a:off x="4164563" y="2361377"/>
            <a:ext cx="392828" cy="3827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6" name="图片 6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7666" y="2330053"/>
            <a:ext cx="4572235" cy="1225613"/>
          </a:xfrm>
          <a:prstGeom prst="rect">
            <a:avLst/>
          </a:prstGeom>
        </p:spPr>
      </p:pic>
      <p:pic>
        <p:nvPicPr>
          <p:cNvPr id="67" name="图片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77666" y="3519215"/>
            <a:ext cx="4635738" cy="755689"/>
          </a:xfrm>
          <a:prstGeom prst="rect">
            <a:avLst/>
          </a:prstGeom>
        </p:spPr>
      </p:pic>
      <p:pic>
        <p:nvPicPr>
          <p:cNvPr id="68" name="图片 6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77666" y="4303865"/>
            <a:ext cx="4280120" cy="723937"/>
          </a:xfrm>
          <a:prstGeom prst="rect">
            <a:avLst/>
          </a:prstGeom>
        </p:spPr>
      </p:pic>
      <p:pic>
        <p:nvPicPr>
          <p:cNvPr id="69" name="图片 6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77666" y="5022198"/>
            <a:ext cx="4318222" cy="730288"/>
          </a:xfrm>
          <a:prstGeom prst="rect">
            <a:avLst/>
          </a:prstGeom>
        </p:spPr>
      </p:pic>
      <p:pic>
        <p:nvPicPr>
          <p:cNvPr id="70" name="图片 6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81689" y="5758443"/>
            <a:ext cx="4102311" cy="717587"/>
          </a:xfrm>
          <a:prstGeom prst="rect">
            <a:avLst/>
          </a:prstGeom>
        </p:spPr>
      </p:pic>
      <p:sp>
        <p:nvSpPr>
          <p:cNvPr id="71" name="文本框 70"/>
          <p:cNvSpPr txBox="1"/>
          <p:nvPr/>
        </p:nvSpPr>
        <p:spPr>
          <a:xfrm>
            <a:off x="1312261" y="6444382"/>
            <a:ext cx="1634871" cy="369332"/>
          </a:xfrm>
          <a:prstGeom prst="rect">
            <a:avLst/>
          </a:prstGeom>
          <a:noFill/>
        </p:spPr>
        <p:txBody>
          <a:bodyPr wrap="none" rtlCol="0">
            <a:spAutoFit/>
          </a:bodyPr>
          <a:lstStyle/>
          <a:p>
            <a:r>
              <a:rPr lang="en-US" altLang="zh-CN" b="1" dirty="0" err="1" smtClean="0"/>
              <a:t>numpy.ndarray</a:t>
            </a:r>
            <a:endParaRPr lang="zh-CN" altLang="en-US" b="1" dirty="0"/>
          </a:p>
        </p:txBody>
      </p:sp>
      <p:sp>
        <p:nvSpPr>
          <p:cNvPr id="72" name="文本框 71"/>
          <p:cNvSpPr txBox="1"/>
          <p:nvPr/>
        </p:nvSpPr>
        <p:spPr>
          <a:xfrm>
            <a:off x="6124856" y="6451068"/>
            <a:ext cx="1352101" cy="369332"/>
          </a:xfrm>
          <a:prstGeom prst="rect">
            <a:avLst/>
          </a:prstGeom>
          <a:noFill/>
        </p:spPr>
        <p:txBody>
          <a:bodyPr wrap="none" rtlCol="0">
            <a:spAutoFit/>
          </a:bodyPr>
          <a:lstStyle/>
          <a:p>
            <a:r>
              <a:rPr lang="en-US" altLang="zh-CN" b="1" dirty="0" err="1" smtClean="0"/>
              <a:t>torch.tensor</a:t>
            </a:r>
            <a:endParaRPr lang="zh-CN" altLang="en-US" b="1" dirty="0"/>
          </a:p>
        </p:txBody>
      </p:sp>
      <p:sp>
        <p:nvSpPr>
          <p:cNvPr id="73" name="矩形 72"/>
          <p:cNvSpPr/>
          <p:nvPr/>
        </p:nvSpPr>
        <p:spPr>
          <a:xfrm>
            <a:off x="8656193" y="2220687"/>
            <a:ext cx="593708" cy="42303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文本框 73"/>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solidFill>
              </a:rPr>
              <a:t>Tensors</a:t>
            </a:r>
            <a:endParaRPr lang="zh-CN" altLang="en-US" dirty="0">
              <a:solidFill>
                <a:schemeClr val="bg1"/>
              </a:solidFill>
            </a:endParaRPr>
          </a:p>
        </p:txBody>
      </p:sp>
      <p:sp>
        <p:nvSpPr>
          <p:cNvPr id="75" name="文本框 74"/>
          <p:cNvSpPr txBox="1"/>
          <p:nvPr/>
        </p:nvSpPr>
        <p:spPr>
          <a:xfrm>
            <a:off x="1931094" y="137160"/>
            <a:ext cx="1052917" cy="369332"/>
          </a:xfrm>
          <a:prstGeom prst="rect">
            <a:avLst/>
          </a:prstGeom>
          <a:noFill/>
        </p:spPr>
        <p:txBody>
          <a:bodyPr wrap="none" rtlCol="0">
            <a:spAutoFit/>
          </a:bodyPr>
          <a:lstStyle/>
          <a:p>
            <a:r>
              <a:rPr lang="en-US" altLang="zh-CN" dirty="0" err="1" smtClean="0">
                <a:solidFill>
                  <a:schemeClr val="bg1">
                    <a:lumMod val="50000"/>
                  </a:schemeClr>
                </a:solidFill>
              </a:rPr>
              <a:t>Autograd</a:t>
            </a:r>
            <a:endParaRPr lang="zh-CN" altLang="en-US" dirty="0">
              <a:solidFill>
                <a:schemeClr val="bg1">
                  <a:lumMod val="50000"/>
                </a:schemeClr>
              </a:solidFill>
            </a:endParaRPr>
          </a:p>
        </p:txBody>
      </p:sp>
      <p:sp>
        <p:nvSpPr>
          <p:cNvPr id="76" name="文本框 75"/>
          <p:cNvSpPr txBox="1"/>
          <p:nvPr/>
        </p:nvSpPr>
        <p:spPr>
          <a:xfrm>
            <a:off x="7715285" y="137160"/>
            <a:ext cx="1262974" cy="369332"/>
          </a:xfrm>
          <a:prstGeom prst="rect">
            <a:avLst/>
          </a:prstGeom>
          <a:noFill/>
        </p:spPr>
        <p:txBody>
          <a:bodyPr wrap="none" rtlCol="0">
            <a:spAutoFit/>
          </a:bodyPr>
          <a:lstStyle/>
          <a:p>
            <a:r>
              <a:rPr lang="en-US" altLang="zh-CN" dirty="0" smtClean="0">
                <a:solidFill>
                  <a:schemeClr val="bg1">
                    <a:lumMod val="50000"/>
                  </a:schemeClr>
                </a:solidFill>
              </a:rPr>
              <a:t>Experiment</a:t>
            </a:r>
            <a:endParaRPr lang="zh-CN" altLang="en-US" dirty="0">
              <a:solidFill>
                <a:schemeClr val="bg1">
                  <a:lumMod val="50000"/>
                </a:schemeClr>
              </a:solidFill>
            </a:endParaRPr>
          </a:p>
        </p:txBody>
      </p:sp>
      <p:sp>
        <p:nvSpPr>
          <p:cNvPr id="77" name="文本框 76"/>
          <p:cNvSpPr txBox="1"/>
          <p:nvPr/>
        </p:nvSpPr>
        <p:spPr>
          <a:xfrm>
            <a:off x="3811603" y="137160"/>
            <a:ext cx="1066959" cy="369332"/>
          </a:xfrm>
          <a:prstGeom prst="rect">
            <a:avLst/>
          </a:prstGeom>
          <a:noFill/>
        </p:spPr>
        <p:txBody>
          <a:bodyPr wrap="none" rtlCol="0">
            <a:spAutoFit/>
          </a:bodyPr>
          <a:lstStyle/>
          <a:p>
            <a:r>
              <a:rPr lang="en-US" altLang="zh-CN" dirty="0" smtClean="0">
                <a:solidFill>
                  <a:schemeClr val="bg1">
                    <a:lumMod val="50000"/>
                  </a:schemeClr>
                </a:solidFill>
              </a:rPr>
              <a:t>Examples</a:t>
            </a:r>
            <a:endParaRPr lang="zh-CN" altLang="en-US" dirty="0">
              <a:solidFill>
                <a:schemeClr val="bg1">
                  <a:lumMod val="50000"/>
                </a:schemeClr>
              </a:solidFill>
            </a:endParaRPr>
          </a:p>
        </p:txBody>
      </p:sp>
      <p:sp>
        <p:nvSpPr>
          <p:cNvPr id="78" name="文本框 77"/>
          <p:cNvSpPr txBox="1"/>
          <p:nvPr/>
        </p:nvSpPr>
        <p:spPr>
          <a:xfrm>
            <a:off x="5904731" y="137160"/>
            <a:ext cx="1094980" cy="369332"/>
          </a:xfrm>
          <a:prstGeom prst="rect">
            <a:avLst/>
          </a:prstGeom>
          <a:noFill/>
        </p:spPr>
        <p:txBody>
          <a:bodyPr wrap="none" rtlCol="0">
            <a:spAutoFit/>
          </a:bodyPr>
          <a:lstStyle/>
          <a:p>
            <a:r>
              <a:rPr lang="en-US" altLang="zh-CN" dirty="0" smtClean="0">
                <a:solidFill>
                  <a:schemeClr val="bg1">
                    <a:lumMod val="50000"/>
                  </a:schemeClr>
                </a:solidFill>
              </a:rPr>
              <a:t>Extension</a:t>
            </a:r>
            <a:endParaRPr lang="zh-CN" altLang="en-US" dirty="0">
              <a:solidFill>
                <a:schemeClr val="bg1">
                  <a:lumMod val="50000"/>
                </a:schemeClr>
              </a:solidFill>
            </a:endParaRPr>
          </a:p>
        </p:txBody>
      </p:sp>
      <p:sp>
        <p:nvSpPr>
          <p:cNvPr id="79" name="椭圆 78"/>
          <p:cNvSpPr/>
          <p:nvPr/>
        </p:nvSpPr>
        <p:spPr>
          <a:xfrm>
            <a:off x="19202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0" name="椭圆 79"/>
          <p:cNvSpPr/>
          <p:nvPr/>
        </p:nvSpPr>
        <p:spPr>
          <a:xfrm>
            <a:off x="38770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1" name="椭圆 80"/>
          <p:cNvSpPr/>
          <p:nvPr/>
        </p:nvSpPr>
        <p:spPr>
          <a:xfrm>
            <a:off x="48554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2" name="椭圆 81"/>
          <p:cNvSpPr/>
          <p:nvPr/>
        </p:nvSpPr>
        <p:spPr>
          <a:xfrm>
            <a:off x="6812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3" name="椭圆 82"/>
          <p:cNvSpPr/>
          <p:nvPr/>
        </p:nvSpPr>
        <p:spPr>
          <a:xfrm>
            <a:off x="97475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4" name="椭圆 83"/>
          <p:cNvSpPr/>
          <p:nvPr/>
        </p:nvSpPr>
        <p:spPr>
          <a:xfrm>
            <a:off x="107259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5" name="椭圆 84"/>
          <p:cNvSpPr/>
          <p:nvPr/>
        </p:nvSpPr>
        <p:spPr>
          <a:xfrm>
            <a:off x="77907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6" name="椭圆 85"/>
          <p:cNvSpPr/>
          <p:nvPr/>
        </p:nvSpPr>
        <p:spPr>
          <a:xfrm>
            <a:off x="28986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7" name="椭圆 86"/>
          <p:cNvSpPr/>
          <p:nvPr/>
        </p:nvSpPr>
        <p:spPr>
          <a:xfrm>
            <a:off x="58338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8" name="椭圆 87"/>
          <p:cNvSpPr/>
          <p:nvPr/>
        </p:nvSpPr>
        <p:spPr>
          <a:xfrm>
            <a:off x="87691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9" name="椭圆 88"/>
          <p:cNvSpPr/>
          <p:nvPr/>
        </p:nvSpPr>
        <p:spPr>
          <a:xfrm>
            <a:off x="78183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0" name="椭圆 89"/>
          <p:cNvSpPr/>
          <p:nvPr/>
        </p:nvSpPr>
        <p:spPr>
          <a:xfrm>
            <a:off x="80018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1" name="椭圆 90"/>
          <p:cNvSpPr/>
          <p:nvPr/>
        </p:nvSpPr>
        <p:spPr>
          <a:xfrm>
            <a:off x="80936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2" name="椭圆 91"/>
          <p:cNvSpPr/>
          <p:nvPr/>
        </p:nvSpPr>
        <p:spPr>
          <a:xfrm>
            <a:off x="79100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3" name="椭圆 92"/>
          <p:cNvSpPr/>
          <p:nvPr/>
        </p:nvSpPr>
        <p:spPr>
          <a:xfrm>
            <a:off x="390873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4" name="椭圆 93"/>
          <p:cNvSpPr/>
          <p:nvPr/>
        </p:nvSpPr>
        <p:spPr>
          <a:xfrm>
            <a:off x="410270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5" name="椭圆 94"/>
          <p:cNvSpPr/>
          <p:nvPr/>
        </p:nvSpPr>
        <p:spPr>
          <a:xfrm>
            <a:off x="419969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6" name="椭圆 95"/>
          <p:cNvSpPr/>
          <p:nvPr/>
        </p:nvSpPr>
        <p:spPr>
          <a:xfrm>
            <a:off x="439366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7" name="椭圆 96"/>
          <p:cNvSpPr/>
          <p:nvPr/>
        </p:nvSpPr>
        <p:spPr>
          <a:xfrm>
            <a:off x="468462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8" name="椭圆 97"/>
          <p:cNvSpPr/>
          <p:nvPr/>
        </p:nvSpPr>
        <p:spPr>
          <a:xfrm>
            <a:off x="478160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9" name="椭圆 98"/>
          <p:cNvSpPr/>
          <p:nvPr/>
        </p:nvSpPr>
        <p:spPr>
          <a:xfrm>
            <a:off x="449064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0" name="椭圆 99"/>
          <p:cNvSpPr/>
          <p:nvPr/>
        </p:nvSpPr>
        <p:spPr>
          <a:xfrm>
            <a:off x="400571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1" name="椭圆 100"/>
          <p:cNvSpPr/>
          <p:nvPr/>
        </p:nvSpPr>
        <p:spPr>
          <a:xfrm>
            <a:off x="429667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2" name="椭圆 101"/>
          <p:cNvSpPr/>
          <p:nvPr/>
        </p:nvSpPr>
        <p:spPr>
          <a:xfrm>
            <a:off x="458763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3" name="椭圆 102"/>
          <p:cNvSpPr/>
          <p:nvPr/>
        </p:nvSpPr>
        <p:spPr>
          <a:xfrm>
            <a:off x="60072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4" name="椭圆 103"/>
          <p:cNvSpPr/>
          <p:nvPr/>
        </p:nvSpPr>
        <p:spPr>
          <a:xfrm>
            <a:off x="61907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5" name="椭圆 104"/>
          <p:cNvSpPr/>
          <p:nvPr/>
        </p:nvSpPr>
        <p:spPr>
          <a:xfrm>
            <a:off x="6282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6" name="椭圆 105"/>
          <p:cNvSpPr/>
          <p:nvPr/>
        </p:nvSpPr>
        <p:spPr>
          <a:xfrm>
            <a:off x="646610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7" name="椭圆 106"/>
          <p:cNvSpPr/>
          <p:nvPr/>
        </p:nvSpPr>
        <p:spPr>
          <a:xfrm>
            <a:off x="674144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8" name="椭圆 107"/>
          <p:cNvSpPr/>
          <p:nvPr/>
        </p:nvSpPr>
        <p:spPr>
          <a:xfrm>
            <a:off x="655788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9" name="椭圆 108"/>
          <p:cNvSpPr/>
          <p:nvPr/>
        </p:nvSpPr>
        <p:spPr>
          <a:xfrm>
            <a:off x="60989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0" name="椭圆 109"/>
          <p:cNvSpPr/>
          <p:nvPr/>
        </p:nvSpPr>
        <p:spPr>
          <a:xfrm>
            <a:off x="63743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1" name="椭圆 110"/>
          <p:cNvSpPr/>
          <p:nvPr/>
        </p:nvSpPr>
        <p:spPr>
          <a:xfrm>
            <a:off x="664966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2" name="椭圆 111"/>
          <p:cNvSpPr/>
          <p:nvPr/>
        </p:nvSpPr>
        <p:spPr>
          <a:xfrm>
            <a:off x="200697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3" name="椭圆 112"/>
          <p:cNvSpPr/>
          <p:nvPr/>
        </p:nvSpPr>
        <p:spPr>
          <a:xfrm>
            <a:off x="220265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4" name="椭圆 113"/>
          <p:cNvSpPr/>
          <p:nvPr/>
        </p:nvSpPr>
        <p:spPr>
          <a:xfrm>
            <a:off x="230049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5" name="椭圆 114"/>
          <p:cNvSpPr/>
          <p:nvPr/>
        </p:nvSpPr>
        <p:spPr>
          <a:xfrm>
            <a:off x="24961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6" name="椭圆 115"/>
          <p:cNvSpPr/>
          <p:nvPr/>
        </p:nvSpPr>
        <p:spPr>
          <a:xfrm>
            <a:off x="278970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7" name="椭圆 116"/>
          <p:cNvSpPr/>
          <p:nvPr/>
        </p:nvSpPr>
        <p:spPr>
          <a:xfrm>
            <a:off x="288754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8" name="椭圆 117"/>
          <p:cNvSpPr/>
          <p:nvPr/>
        </p:nvSpPr>
        <p:spPr>
          <a:xfrm>
            <a:off x="259401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9" name="椭圆 118"/>
          <p:cNvSpPr/>
          <p:nvPr/>
        </p:nvSpPr>
        <p:spPr>
          <a:xfrm>
            <a:off x="210481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20" name="椭圆 119"/>
          <p:cNvSpPr/>
          <p:nvPr/>
        </p:nvSpPr>
        <p:spPr>
          <a:xfrm>
            <a:off x="239833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21" name="椭圆 120"/>
          <p:cNvSpPr/>
          <p:nvPr/>
        </p:nvSpPr>
        <p:spPr>
          <a:xfrm>
            <a:off x="269186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22" name="椭圆 121"/>
          <p:cNvSpPr/>
          <p:nvPr/>
        </p:nvSpPr>
        <p:spPr>
          <a:xfrm>
            <a:off x="49755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23" name="椭圆 122"/>
          <p:cNvSpPr/>
          <p:nvPr/>
        </p:nvSpPr>
        <p:spPr>
          <a:xfrm>
            <a:off x="526653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24" name="椭圆 123"/>
          <p:cNvSpPr/>
          <p:nvPr/>
        </p:nvSpPr>
        <p:spPr>
          <a:xfrm>
            <a:off x="5169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25" name="椭圆 124"/>
          <p:cNvSpPr/>
          <p:nvPr/>
        </p:nvSpPr>
        <p:spPr>
          <a:xfrm>
            <a:off x="507256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26" name="椭圆 125"/>
          <p:cNvSpPr/>
          <p:nvPr/>
        </p:nvSpPr>
        <p:spPr>
          <a:xfrm>
            <a:off x="48785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Tree>
    <p:extLst>
      <p:ext uri="{BB962C8B-B14F-4D97-AF65-F5344CB8AC3E}">
        <p14:creationId xmlns:p14="http://schemas.microsoft.com/office/powerpoint/2010/main" val="2727197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Operations</a:t>
            </a:r>
            <a:endParaRPr lang="zh-CN" altLang="en-US" dirty="0"/>
          </a:p>
        </p:txBody>
      </p:sp>
      <p:pic>
        <p:nvPicPr>
          <p:cNvPr id="74" name="内容占位符 7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6000" y="1407456"/>
            <a:ext cx="7992000" cy="4729047"/>
          </a:xfrm>
        </p:spPr>
      </p:pic>
      <p:sp>
        <p:nvSpPr>
          <p:cNvPr id="75" name="矩形 74"/>
          <p:cNvSpPr/>
          <p:nvPr/>
        </p:nvSpPr>
        <p:spPr>
          <a:xfrm>
            <a:off x="492685" y="6079783"/>
            <a:ext cx="8486946" cy="707886"/>
          </a:xfrm>
          <a:prstGeom prst="rect">
            <a:avLst/>
          </a:prstGeom>
        </p:spPr>
        <p:txBody>
          <a:bodyPr wrap="square">
            <a:spAutoFit/>
          </a:bodyPr>
          <a:lstStyle/>
          <a:p>
            <a:r>
              <a:rPr lang="en-US" altLang="zh-CN" sz="2000" b="0" i="0" dirty="0" smtClean="0">
                <a:solidFill>
                  <a:schemeClr val="tx1">
                    <a:lumMod val="95000"/>
                    <a:lumOff val="5000"/>
                  </a:schemeClr>
                </a:solidFill>
                <a:effectLst/>
              </a:rPr>
              <a:t>100+ Tensor operations, including transposing, indexing, slicing, mathematical operations, linear algebra, random numbers, etc., are described </a:t>
            </a:r>
            <a:r>
              <a:rPr lang="en-US" altLang="zh-CN" sz="2000" b="0" i="0" u="none" strike="noStrike" dirty="0" smtClean="0">
                <a:solidFill>
                  <a:schemeClr val="tx1">
                    <a:lumMod val="95000"/>
                    <a:lumOff val="5000"/>
                  </a:schemeClr>
                </a:solidFill>
                <a:effectLst/>
                <a:hlinkClick r:id="rId3"/>
              </a:rPr>
              <a:t>here</a:t>
            </a:r>
            <a:r>
              <a:rPr lang="en-US" altLang="zh-CN" sz="2000" b="0" i="0" dirty="0" smtClean="0">
                <a:solidFill>
                  <a:schemeClr val="tx1">
                    <a:lumMod val="95000"/>
                    <a:lumOff val="5000"/>
                  </a:schemeClr>
                </a:solidFill>
                <a:effectLst/>
              </a:rPr>
              <a:t>.</a:t>
            </a:r>
            <a:endParaRPr lang="zh-CN" altLang="en-US" sz="2000" dirty="0">
              <a:solidFill>
                <a:schemeClr val="tx1">
                  <a:lumMod val="95000"/>
                  <a:lumOff val="5000"/>
                </a:schemeClr>
              </a:solidFill>
            </a:endParaRPr>
          </a:p>
        </p:txBody>
      </p:sp>
      <p:sp>
        <p:nvSpPr>
          <p:cNvPr id="60" name="文本框 59"/>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solidFill>
              </a:rPr>
              <a:t>Tensors</a:t>
            </a:r>
            <a:endParaRPr lang="zh-CN" altLang="en-US" dirty="0">
              <a:solidFill>
                <a:schemeClr val="bg1"/>
              </a:solidFill>
            </a:endParaRPr>
          </a:p>
        </p:txBody>
      </p:sp>
      <p:sp>
        <p:nvSpPr>
          <p:cNvPr id="61" name="文本框 60"/>
          <p:cNvSpPr txBox="1"/>
          <p:nvPr/>
        </p:nvSpPr>
        <p:spPr>
          <a:xfrm>
            <a:off x="1931094" y="137160"/>
            <a:ext cx="1052917" cy="369332"/>
          </a:xfrm>
          <a:prstGeom prst="rect">
            <a:avLst/>
          </a:prstGeom>
          <a:noFill/>
        </p:spPr>
        <p:txBody>
          <a:bodyPr wrap="none" rtlCol="0">
            <a:spAutoFit/>
          </a:bodyPr>
          <a:lstStyle/>
          <a:p>
            <a:r>
              <a:rPr lang="en-US" altLang="zh-CN" dirty="0" err="1" smtClean="0">
                <a:solidFill>
                  <a:schemeClr val="bg1">
                    <a:lumMod val="50000"/>
                  </a:schemeClr>
                </a:solidFill>
              </a:rPr>
              <a:t>Autograd</a:t>
            </a:r>
            <a:endParaRPr lang="zh-CN" altLang="en-US" dirty="0">
              <a:solidFill>
                <a:schemeClr val="bg1">
                  <a:lumMod val="50000"/>
                </a:schemeClr>
              </a:solidFill>
            </a:endParaRPr>
          </a:p>
        </p:txBody>
      </p:sp>
      <p:sp>
        <p:nvSpPr>
          <p:cNvPr id="62" name="文本框 61"/>
          <p:cNvSpPr txBox="1"/>
          <p:nvPr/>
        </p:nvSpPr>
        <p:spPr>
          <a:xfrm>
            <a:off x="7715285" y="137160"/>
            <a:ext cx="1262974" cy="369332"/>
          </a:xfrm>
          <a:prstGeom prst="rect">
            <a:avLst/>
          </a:prstGeom>
          <a:noFill/>
        </p:spPr>
        <p:txBody>
          <a:bodyPr wrap="none" rtlCol="0">
            <a:spAutoFit/>
          </a:bodyPr>
          <a:lstStyle/>
          <a:p>
            <a:r>
              <a:rPr lang="en-US" altLang="zh-CN" dirty="0" smtClean="0">
                <a:solidFill>
                  <a:schemeClr val="bg1">
                    <a:lumMod val="50000"/>
                  </a:schemeClr>
                </a:solidFill>
              </a:rPr>
              <a:t>Experiment</a:t>
            </a:r>
            <a:endParaRPr lang="zh-CN" altLang="en-US" dirty="0">
              <a:solidFill>
                <a:schemeClr val="bg1">
                  <a:lumMod val="50000"/>
                </a:schemeClr>
              </a:solidFill>
            </a:endParaRPr>
          </a:p>
        </p:txBody>
      </p:sp>
      <p:sp>
        <p:nvSpPr>
          <p:cNvPr id="63" name="文本框 62"/>
          <p:cNvSpPr txBox="1"/>
          <p:nvPr/>
        </p:nvSpPr>
        <p:spPr>
          <a:xfrm>
            <a:off x="3811603" y="137160"/>
            <a:ext cx="1066959" cy="369332"/>
          </a:xfrm>
          <a:prstGeom prst="rect">
            <a:avLst/>
          </a:prstGeom>
          <a:noFill/>
        </p:spPr>
        <p:txBody>
          <a:bodyPr wrap="none" rtlCol="0">
            <a:spAutoFit/>
          </a:bodyPr>
          <a:lstStyle/>
          <a:p>
            <a:r>
              <a:rPr lang="en-US" altLang="zh-CN" dirty="0" smtClean="0">
                <a:solidFill>
                  <a:schemeClr val="bg1">
                    <a:lumMod val="50000"/>
                  </a:schemeClr>
                </a:solidFill>
              </a:rPr>
              <a:t>Examples</a:t>
            </a:r>
            <a:endParaRPr lang="zh-CN" altLang="en-US" dirty="0">
              <a:solidFill>
                <a:schemeClr val="bg1">
                  <a:lumMod val="50000"/>
                </a:schemeClr>
              </a:solidFill>
            </a:endParaRPr>
          </a:p>
        </p:txBody>
      </p:sp>
      <p:sp>
        <p:nvSpPr>
          <p:cNvPr id="64" name="文本框 63"/>
          <p:cNvSpPr txBox="1"/>
          <p:nvPr/>
        </p:nvSpPr>
        <p:spPr>
          <a:xfrm>
            <a:off x="5904731" y="137160"/>
            <a:ext cx="1094980" cy="369332"/>
          </a:xfrm>
          <a:prstGeom prst="rect">
            <a:avLst/>
          </a:prstGeom>
          <a:noFill/>
        </p:spPr>
        <p:txBody>
          <a:bodyPr wrap="none" rtlCol="0">
            <a:spAutoFit/>
          </a:bodyPr>
          <a:lstStyle/>
          <a:p>
            <a:r>
              <a:rPr lang="en-US" altLang="zh-CN" dirty="0" smtClean="0">
                <a:solidFill>
                  <a:schemeClr val="bg1">
                    <a:lumMod val="50000"/>
                  </a:schemeClr>
                </a:solidFill>
              </a:rPr>
              <a:t>Extension</a:t>
            </a:r>
            <a:endParaRPr lang="zh-CN" altLang="en-US" dirty="0">
              <a:solidFill>
                <a:schemeClr val="bg1">
                  <a:lumMod val="50000"/>
                </a:schemeClr>
              </a:solidFill>
            </a:endParaRPr>
          </a:p>
        </p:txBody>
      </p:sp>
      <p:sp>
        <p:nvSpPr>
          <p:cNvPr id="65" name="椭圆 64"/>
          <p:cNvSpPr/>
          <p:nvPr/>
        </p:nvSpPr>
        <p:spPr>
          <a:xfrm>
            <a:off x="19202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6" name="椭圆 65"/>
          <p:cNvSpPr/>
          <p:nvPr/>
        </p:nvSpPr>
        <p:spPr>
          <a:xfrm>
            <a:off x="38770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7" name="椭圆 66"/>
          <p:cNvSpPr/>
          <p:nvPr/>
        </p:nvSpPr>
        <p:spPr>
          <a:xfrm>
            <a:off x="48554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8" name="椭圆 67"/>
          <p:cNvSpPr/>
          <p:nvPr/>
        </p:nvSpPr>
        <p:spPr>
          <a:xfrm>
            <a:off x="6812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9" name="椭圆 68"/>
          <p:cNvSpPr/>
          <p:nvPr/>
        </p:nvSpPr>
        <p:spPr>
          <a:xfrm>
            <a:off x="97475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0" name="椭圆 69"/>
          <p:cNvSpPr/>
          <p:nvPr/>
        </p:nvSpPr>
        <p:spPr>
          <a:xfrm>
            <a:off x="107259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1" name="椭圆 70"/>
          <p:cNvSpPr/>
          <p:nvPr/>
        </p:nvSpPr>
        <p:spPr>
          <a:xfrm>
            <a:off x="77907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2" name="椭圆 71"/>
          <p:cNvSpPr/>
          <p:nvPr/>
        </p:nvSpPr>
        <p:spPr>
          <a:xfrm>
            <a:off x="28986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3" name="椭圆 72"/>
          <p:cNvSpPr/>
          <p:nvPr/>
        </p:nvSpPr>
        <p:spPr>
          <a:xfrm>
            <a:off x="58338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6" name="椭圆 75"/>
          <p:cNvSpPr/>
          <p:nvPr/>
        </p:nvSpPr>
        <p:spPr>
          <a:xfrm>
            <a:off x="87691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7" name="椭圆 76"/>
          <p:cNvSpPr/>
          <p:nvPr/>
        </p:nvSpPr>
        <p:spPr>
          <a:xfrm>
            <a:off x="78183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8" name="椭圆 77"/>
          <p:cNvSpPr/>
          <p:nvPr/>
        </p:nvSpPr>
        <p:spPr>
          <a:xfrm>
            <a:off x="80018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9" name="椭圆 78"/>
          <p:cNvSpPr/>
          <p:nvPr/>
        </p:nvSpPr>
        <p:spPr>
          <a:xfrm>
            <a:off x="80936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0" name="椭圆 79"/>
          <p:cNvSpPr/>
          <p:nvPr/>
        </p:nvSpPr>
        <p:spPr>
          <a:xfrm>
            <a:off x="79100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1" name="椭圆 80"/>
          <p:cNvSpPr/>
          <p:nvPr/>
        </p:nvSpPr>
        <p:spPr>
          <a:xfrm>
            <a:off x="390873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2" name="椭圆 81"/>
          <p:cNvSpPr/>
          <p:nvPr/>
        </p:nvSpPr>
        <p:spPr>
          <a:xfrm>
            <a:off x="410270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3" name="椭圆 82"/>
          <p:cNvSpPr/>
          <p:nvPr/>
        </p:nvSpPr>
        <p:spPr>
          <a:xfrm>
            <a:off x="419969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4" name="椭圆 83"/>
          <p:cNvSpPr/>
          <p:nvPr/>
        </p:nvSpPr>
        <p:spPr>
          <a:xfrm>
            <a:off x="439366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5" name="椭圆 84"/>
          <p:cNvSpPr/>
          <p:nvPr/>
        </p:nvSpPr>
        <p:spPr>
          <a:xfrm>
            <a:off x="468462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6" name="椭圆 85"/>
          <p:cNvSpPr/>
          <p:nvPr/>
        </p:nvSpPr>
        <p:spPr>
          <a:xfrm>
            <a:off x="478160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7" name="椭圆 86"/>
          <p:cNvSpPr/>
          <p:nvPr/>
        </p:nvSpPr>
        <p:spPr>
          <a:xfrm>
            <a:off x="449064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8" name="椭圆 87"/>
          <p:cNvSpPr/>
          <p:nvPr/>
        </p:nvSpPr>
        <p:spPr>
          <a:xfrm>
            <a:off x="400571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9" name="椭圆 88"/>
          <p:cNvSpPr/>
          <p:nvPr/>
        </p:nvSpPr>
        <p:spPr>
          <a:xfrm>
            <a:off x="429667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0" name="椭圆 89"/>
          <p:cNvSpPr/>
          <p:nvPr/>
        </p:nvSpPr>
        <p:spPr>
          <a:xfrm>
            <a:off x="458763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1" name="椭圆 90"/>
          <p:cNvSpPr/>
          <p:nvPr/>
        </p:nvSpPr>
        <p:spPr>
          <a:xfrm>
            <a:off x="60072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2" name="椭圆 91"/>
          <p:cNvSpPr/>
          <p:nvPr/>
        </p:nvSpPr>
        <p:spPr>
          <a:xfrm>
            <a:off x="61907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3" name="椭圆 92"/>
          <p:cNvSpPr/>
          <p:nvPr/>
        </p:nvSpPr>
        <p:spPr>
          <a:xfrm>
            <a:off x="6282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4" name="椭圆 93"/>
          <p:cNvSpPr/>
          <p:nvPr/>
        </p:nvSpPr>
        <p:spPr>
          <a:xfrm>
            <a:off x="646610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5" name="椭圆 94"/>
          <p:cNvSpPr/>
          <p:nvPr/>
        </p:nvSpPr>
        <p:spPr>
          <a:xfrm>
            <a:off x="674144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6" name="椭圆 95"/>
          <p:cNvSpPr/>
          <p:nvPr/>
        </p:nvSpPr>
        <p:spPr>
          <a:xfrm>
            <a:off x="655788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7" name="椭圆 96"/>
          <p:cNvSpPr/>
          <p:nvPr/>
        </p:nvSpPr>
        <p:spPr>
          <a:xfrm>
            <a:off x="60989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8" name="椭圆 97"/>
          <p:cNvSpPr/>
          <p:nvPr/>
        </p:nvSpPr>
        <p:spPr>
          <a:xfrm>
            <a:off x="63743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9" name="椭圆 98"/>
          <p:cNvSpPr/>
          <p:nvPr/>
        </p:nvSpPr>
        <p:spPr>
          <a:xfrm>
            <a:off x="664966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0" name="椭圆 99"/>
          <p:cNvSpPr/>
          <p:nvPr/>
        </p:nvSpPr>
        <p:spPr>
          <a:xfrm>
            <a:off x="200697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1" name="椭圆 100"/>
          <p:cNvSpPr/>
          <p:nvPr/>
        </p:nvSpPr>
        <p:spPr>
          <a:xfrm>
            <a:off x="220265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2" name="椭圆 101"/>
          <p:cNvSpPr/>
          <p:nvPr/>
        </p:nvSpPr>
        <p:spPr>
          <a:xfrm>
            <a:off x="230049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3" name="椭圆 102"/>
          <p:cNvSpPr/>
          <p:nvPr/>
        </p:nvSpPr>
        <p:spPr>
          <a:xfrm>
            <a:off x="24961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4" name="椭圆 103"/>
          <p:cNvSpPr/>
          <p:nvPr/>
        </p:nvSpPr>
        <p:spPr>
          <a:xfrm>
            <a:off x="278970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5" name="椭圆 104"/>
          <p:cNvSpPr/>
          <p:nvPr/>
        </p:nvSpPr>
        <p:spPr>
          <a:xfrm>
            <a:off x="288754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6" name="椭圆 105"/>
          <p:cNvSpPr/>
          <p:nvPr/>
        </p:nvSpPr>
        <p:spPr>
          <a:xfrm>
            <a:off x="259401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7" name="椭圆 106"/>
          <p:cNvSpPr/>
          <p:nvPr/>
        </p:nvSpPr>
        <p:spPr>
          <a:xfrm>
            <a:off x="210481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8" name="椭圆 107"/>
          <p:cNvSpPr/>
          <p:nvPr/>
        </p:nvSpPr>
        <p:spPr>
          <a:xfrm>
            <a:off x="239833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9" name="椭圆 108"/>
          <p:cNvSpPr/>
          <p:nvPr/>
        </p:nvSpPr>
        <p:spPr>
          <a:xfrm>
            <a:off x="269186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0" name="椭圆 109"/>
          <p:cNvSpPr/>
          <p:nvPr/>
        </p:nvSpPr>
        <p:spPr>
          <a:xfrm>
            <a:off x="49755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1" name="椭圆 110"/>
          <p:cNvSpPr/>
          <p:nvPr/>
        </p:nvSpPr>
        <p:spPr>
          <a:xfrm>
            <a:off x="526653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2" name="椭圆 111"/>
          <p:cNvSpPr/>
          <p:nvPr/>
        </p:nvSpPr>
        <p:spPr>
          <a:xfrm>
            <a:off x="5169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3" name="椭圆 112"/>
          <p:cNvSpPr/>
          <p:nvPr/>
        </p:nvSpPr>
        <p:spPr>
          <a:xfrm>
            <a:off x="507256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4" name="椭圆 113"/>
          <p:cNvSpPr/>
          <p:nvPr/>
        </p:nvSpPr>
        <p:spPr>
          <a:xfrm>
            <a:off x="48785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Tree>
    <p:extLst>
      <p:ext uri="{BB962C8B-B14F-4D97-AF65-F5344CB8AC3E}">
        <p14:creationId xmlns:p14="http://schemas.microsoft.com/office/powerpoint/2010/main" val="3378569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3"/>
          <a:stretch>
            <a:fillRect/>
          </a:stretch>
        </p:blipFill>
        <p:spPr>
          <a:xfrm>
            <a:off x="4165810" y="2103334"/>
            <a:ext cx="4955167" cy="3676959"/>
          </a:xfrm>
          <a:prstGeom prst="rect">
            <a:avLst/>
          </a:prstGeom>
        </p:spPr>
      </p:pic>
      <p:sp>
        <p:nvSpPr>
          <p:cNvPr id="2" name="标题 1"/>
          <p:cNvSpPr>
            <a:spLocks noGrp="1"/>
          </p:cNvSpPr>
          <p:nvPr>
            <p:ph type="title"/>
          </p:nvPr>
        </p:nvSpPr>
        <p:spPr/>
        <p:txBody>
          <a:bodyPr>
            <a:normAutofit/>
          </a:bodyPr>
          <a:lstStyle/>
          <a:p>
            <a:r>
              <a:rPr lang="zh-CN" altLang="en-US" dirty="0" smtClean="0"/>
              <a:t>练习</a:t>
            </a:r>
            <a:r>
              <a:rPr lang="en-US" altLang="zh-CN" dirty="0" smtClean="0"/>
              <a:t>1</a:t>
            </a:r>
            <a:endParaRPr lang="zh-CN" altLang="en-US" dirty="0"/>
          </a:p>
        </p:txBody>
      </p:sp>
      <p:pic>
        <p:nvPicPr>
          <p:cNvPr id="60" name="Picture 2" descr="https://ss1.bdstatic.com/70cFvXSh_Q1YnxGkpoWK1HF6hhy/it/u=1862678191,543325770&amp;fm=26&amp;gp=0.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5944" t="11333" r="38793" b="18849"/>
          <a:stretch/>
        </p:blipFill>
        <p:spPr bwMode="auto">
          <a:xfrm>
            <a:off x="8294652" y="852015"/>
            <a:ext cx="299788" cy="466336"/>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p:cNvSpPr>
            <a:spLocks noGrp="1"/>
          </p:cNvSpPr>
          <p:nvPr>
            <p:ph idx="1"/>
          </p:nvPr>
        </p:nvSpPr>
        <p:spPr/>
        <p:txBody>
          <a:bodyPr/>
          <a:lstStyle/>
          <a:p>
            <a:r>
              <a:rPr lang="zh-CN" altLang="en-US" dirty="0" smtClean="0"/>
              <a:t>我们知道在</a:t>
            </a:r>
            <a:r>
              <a:rPr lang="en-US" altLang="zh-CN" dirty="0" smtClean="0"/>
              <a:t>python</a:t>
            </a:r>
            <a:r>
              <a:rPr lang="zh-CN" altLang="en-US" dirty="0" smtClean="0"/>
              <a:t>中一切都是对象，那么下面代码的运行结果是什么？</a:t>
            </a:r>
            <a:endParaRPr lang="en-US" altLang="zh-CN" dirty="0" smtClean="0"/>
          </a:p>
          <a:p>
            <a:endParaRPr lang="en-US" altLang="zh-CN" dirty="0"/>
          </a:p>
          <a:p>
            <a:endParaRPr lang="en-US" altLang="zh-CN" dirty="0" smtClean="0"/>
          </a:p>
          <a:p>
            <a:pPr marL="0" indent="0">
              <a:buNone/>
            </a:pPr>
            <a:r>
              <a:rPr lang="en-US" altLang="zh-CN" dirty="0" smtClean="0"/>
              <a:t>    </a:t>
            </a:r>
          </a:p>
          <a:p>
            <a:r>
              <a:rPr lang="zh-CN" altLang="en-US" dirty="0" smtClean="0"/>
              <a:t>那么这段代码的结果呢？</a:t>
            </a:r>
            <a:endParaRPr lang="en-US" altLang="zh-CN" dirty="0" smtClean="0"/>
          </a:p>
          <a:p>
            <a:endParaRPr lang="en-US" altLang="zh-CN" dirty="0"/>
          </a:p>
          <a:p>
            <a:endParaRPr lang="en-US" altLang="zh-CN" dirty="0" smtClean="0"/>
          </a:p>
          <a:p>
            <a:endParaRPr lang="en-US" altLang="zh-CN" dirty="0"/>
          </a:p>
        </p:txBody>
      </p:sp>
      <p:pic>
        <p:nvPicPr>
          <p:cNvPr id="59" name="图片 5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158" y="2443119"/>
            <a:ext cx="3168000" cy="997497"/>
          </a:xfrm>
          <a:prstGeom prst="rect">
            <a:avLst/>
          </a:prstGeom>
        </p:spPr>
      </p:pic>
      <p:pic>
        <p:nvPicPr>
          <p:cNvPr id="61" name="图片 6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9685" y="4607503"/>
            <a:ext cx="3078054" cy="1068906"/>
          </a:xfrm>
          <a:prstGeom prst="rect">
            <a:avLst/>
          </a:prstGeom>
        </p:spPr>
      </p:pic>
      <p:sp>
        <p:nvSpPr>
          <p:cNvPr id="63" name="矩形 62"/>
          <p:cNvSpPr/>
          <p:nvPr/>
        </p:nvSpPr>
        <p:spPr>
          <a:xfrm>
            <a:off x="462993" y="3435467"/>
            <a:ext cx="3169650" cy="954107"/>
          </a:xfrm>
          <a:prstGeom prst="rect">
            <a:avLst/>
          </a:prstGeom>
        </p:spPr>
        <p:txBody>
          <a:bodyPr wrap="none">
            <a:spAutoFit/>
          </a:bodyPr>
          <a:lstStyle/>
          <a:p>
            <a:r>
              <a:rPr lang="en-US" altLang="zh-CN" sz="2800" dirty="0" smtClean="0"/>
              <a:t>A</a:t>
            </a:r>
            <a:r>
              <a:rPr lang="zh-CN" altLang="en-US" sz="2800" dirty="0" smtClean="0"/>
              <a:t>、</a:t>
            </a:r>
            <a:r>
              <a:rPr lang="en-US" altLang="zh-CN" sz="2800" dirty="0" smtClean="0"/>
              <a:t>True     B</a:t>
            </a:r>
            <a:r>
              <a:rPr lang="zh-CN" altLang="en-US" sz="2800" dirty="0" smtClean="0"/>
              <a:t>、</a:t>
            </a:r>
            <a:r>
              <a:rPr lang="en-US" altLang="zh-CN" sz="2800" dirty="0" smtClean="0"/>
              <a:t>False</a:t>
            </a:r>
            <a:endParaRPr lang="zh-CN" altLang="en-US" sz="2800" dirty="0" smtClean="0"/>
          </a:p>
          <a:p>
            <a:endParaRPr lang="zh-CN" altLang="en-US" sz="2800" dirty="0"/>
          </a:p>
        </p:txBody>
      </p:sp>
      <p:sp>
        <p:nvSpPr>
          <p:cNvPr id="69" name="矩形 68"/>
          <p:cNvSpPr/>
          <p:nvPr/>
        </p:nvSpPr>
        <p:spPr>
          <a:xfrm>
            <a:off x="476015" y="5677277"/>
            <a:ext cx="3169650" cy="954107"/>
          </a:xfrm>
          <a:prstGeom prst="rect">
            <a:avLst/>
          </a:prstGeom>
        </p:spPr>
        <p:txBody>
          <a:bodyPr wrap="none">
            <a:spAutoFit/>
          </a:bodyPr>
          <a:lstStyle/>
          <a:p>
            <a:r>
              <a:rPr lang="en-US" altLang="zh-CN" sz="2800" dirty="0" smtClean="0"/>
              <a:t>A</a:t>
            </a:r>
            <a:r>
              <a:rPr lang="zh-CN" altLang="en-US" sz="2800" dirty="0" smtClean="0"/>
              <a:t>、</a:t>
            </a:r>
            <a:r>
              <a:rPr lang="en-US" altLang="zh-CN" sz="2800" dirty="0" smtClean="0"/>
              <a:t>True     B</a:t>
            </a:r>
            <a:r>
              <a:rPr lang="zh-CN" altLang="en-US" sz="2800" dirty="0" smtClean="0"/>
              <a:t>、</a:t>
            </a:r>
            <a:r>
              <a:rPr lang="en-US" altLang="zh-CN" sz="2800" dirty="0" smtClean="0"/>
              <a:t>False</a:t>
            </a:r>
            <a:endParaRPr lang="zh-CN" altLang="en-US" sz="2800" dirty="0" smtClean="0"/>
          </a:p>
          <a:p>
            <a:endParaRPr lang="zh-CN" altLang="en-US" sz="2800" dirty="0"/>
          </a:p>
        </p:txBody>
      </p:sp>
      <p:sp>
        <p:nvSpPr>
          <p:cNvPr id="70" name="矩形 69"/>
          <p:cNvSpPr/>
          <p:nvPr/>
        </p:nvSpPr>
        <p:spPr>
          <a:xfrm>
            <a:off x="462993" y="3435467"/>
            <a:ext cx="3169650" cy="954107"/>
          </a:xfrm>
          <a:prstGeom prst="rect">
            <a:avLst/>
          </a:prstGeom>
        </p:spPr>
        <p:txBody>
          <a:bodyPr wrap="none">
            <a:spAutoFit/>
          </a:bodyPr>
          <a:lstStyle/>
          <a:p>
            <a:r>
              <a:rPr lang="en-US" altLang="zh-CN" sz="2800" dirty="0" smtClean="0"/>
              <a:t>A</a:t>
            </a:r>
            <a:r>
              <a:rPr lang="zh-CN" altLang="en-US" sz="2800" dirty="0" smtClean="0"/>
              <a:t>、</a:t>
            </a:r>
            <a:r>
              <a:rPr lang="en-US" altLang="zh-CN" sz="2800" dirty="0" smtClean="0"/>
              <a:t>True     </a:t>
            </a:r>
            <a:r>
              <a:rPr lang="en-US" altLang="zh-CN" sz="2800" u="sng" dirty="0" smtClean="0"/>
              <a:t>B</a:t>
            </a:r>
            <a:r>
              <a:rPr lang="zh-CN" altLang="en-US" sz="2800" u="sng" dirty="0" smtClean="0"/>
              <a:t>、</a:t>
            </a:r>
            <a:r>
              <a:rPr lang="en-US" altLang="zh-CN" sz="2800" u="sng" dirty="0" smtClean="0"/>
              <a:t>False</a:t>
            </a:r>
            <a:endParaRPr lang="zh-CN" altLang="en-US" sz="2800" u="sng" dirty="0" smtClean="0"/>
          </a:p>
          <a:p>
            <a:endParaRPr lang="zh-CN" altLang="en-US" sz="2800" dirty="0"/>
          </a:p>
        </p:txBody>
      </p:sp>
      <p:sp>
        <p:nvSpPr>
          <p:cNvPr id="72" name="矩形 71"/>
          <p:cNvSpPr/>
          <p:nvPr/>
        </p:nvSpPr>
        <p:spPr>
          <a:xfrm>
            <a:off x="476015" y="5677277"/>
            <a:ext cx="3169650" cy="954107"/>
          </a:xfrm>
          <a:prstGeom prst="rect">
            <a:avLst/>
          </a:prstGeom>
        </p:spPr>
        <p:txBody>
          <a:bodyPr wrap="none">
            <a:spAutoFit/>
          </a:bodyPr>
          <a:lstStyle/>
          <a:p>
            <a:r>
              <a:rPr lang="en-US" altLang="zh-CN" sz="2800" u="sng" dirty="0" smtClean="0"/>
              <a:t>A</a:t>
            </a:r>
            <a:r>
              <a:rPr lang="zh-CN" altLang="en-US" sz="2800" u="sng" dirty="0" smtClean="0"/>
              <a:t>、</a:t>
            </a:r>
            <a:r>
              <a:rPr lang="en-US" altLang="zh-CN" sz="2800" u="sng" dirty="0" smtClean="0"/>
              <a:t>True     </a:t>
            </a:r>
            <a:r>
              <a:rPr lang="en-US" altLang="zh-CN" sz="2800" dirty="0" smtClean="0"/>
              <a:t>B</a:t>
            </a:r>
            <a:r>
              <a:rPr lang="zh-CN" altLang="en-US" sz="2800" dirty="0" smtClean="0"/>
              <a:t>、</a:t>
            </a:r>
            <a:r>
              <a:rPr lang="en-US" altLang="zh-CN" sz="2800" dirty="0" smtClean="0"/>
              <a:t>False</a:t>
            </a:r>
            <a:endParaRPr lang="zh-CN" altLang="en-US" sz="2800" dirty="0" smtClean="0"/>
          </a:p>
          <a:p>
            <a:endParaRPr lang="zh-CN" altLang="en-US" sz="2800" dirty="0"/>
          </a:p>
        </p:txBody>
      </p:sp>
      <p:sp>
        <p:nvSpPr>
          <p:cNvPr id="64" name="矩形 63"/>
          <p:cNvSpPr/>
          <p:nvPr/>
        </p:nvSpPr>
        <p:spPr>
          <a:xfrm>
            <a:off x="4329177" y="5831164"/>
            <a:ext cx="4823207" cy="707886"/>
          </a:xfrm>
          <a:prstGeom prst="rect">
            <a:avLst/>
          </a:prstGeom>
        </p:spPr>
        <p:txBody>
          <a:bodyPr wrap="square">
            <a:spAutoFit/>
          </a:bodyPr>
          <a:lstStyle/>
          <a:p>
            <a:r>
              <a:rPr lang="en-US" altLang="zh-CN" sz="2000" b="0" i="0" dirty="0" err="1" smtClean="0">
                <a:solidFill>
                  <a:srgbClr val="555555"/>
                </a:solidFill>
                <a:effectLst/>
                <a:latin typeface="+mn-ea"/>
              </a:rPr>
              <a:t>CPython</a:t>
            </a:r>
            <a:r>
              <a:rPr lang="zh-CN" altLang="en-US" sz="2000" b="0" i="0" dirty="0" smtClean="0">
                <a:solidFill>
                  <a:srgbClr val="555555"/>
                </a:solidFill>
                <a:effectLst/>
                <a:latin typeface="+mn-ea"/>
              </a:rPr>
              <a:t>是</a:t>
            </a:r>
            <a:r>
              <a:rPr lang="en-US" altLang="zh-CN" sz="2000" b="0" i="0" dirty="0" smtClean="0">
                <a:solidFill>
                  <a:srgbClr val="555555"/>
                </a:solidFill>
                <a:effectLst/>
                <a:latin typeface="+mn-ea"/>
              </a:rPr>
              <a:t>Python</a:t>
            </a:r>
            <a:r>
              <a:rPr lang="zh-CN" altLang="en-US" sz="2000" b="0" i="0" dirty="0" smtClean="0">
                <a:solidFill>
                  <a:srgbClr val="555555"/>
                </a:solidFill>
                <a:effectLst/>
                <a:latin typeface="+mn-ea"/>
              </a:rPr>
              <a:t>的官方解释器，它会对小整数进行缓存，默认的范围是</a:t>
            </a:r>
            <a:r>
              <a:rPr lang="en-US" altLang="zh-CN" sz="2000" b="0" i="0" dirty="0" smtClean="0">
                <a:solidFill>
                  <a:srgbClr val="555555"/>
                </a:solidFill>
                <a:effectLst/>
                <a:latin typeface="+mn-ea"/>
              </a:rPr>
              <a:t>-5</a:t>
            </a:r>
            <a:r>
              <a:rPr lang="zh-CN" altLang="en-US" sz="2000" b="0" i="0" dirty="0" smtClean="0">
                <a:solidFill>
                  <a:srgbClr val="555555"/>
                </a:solidFill>
                <a:effectLst/>
                <a:latin typeface="+mn-ea"/>
              </a:rPr>
              <a:t>到</a:t>
            </a:r>
            <a:r>
              <a:rPr lang="en-US" altLang="zh-CN" sz="2000" b="0" i="0" dirty="0" smtClean="0">
                <a:solidFill>
                  <a:srgbClr val="555555"/>
                </a:solidFill>
                <a:effectLst/>
                <a:latin typeface="+mn-ea"/>
              </a:rPr>
              <a:t>257</a:t>
            </a:r>
            <a:endParaRPr lang="zh-CN" altLang="en-US" sz="2000" dirty="0">
              <a:latin typeface="+mn-ea"/>
            </a:endParaRPr>
          </a:p>
        </p:txBody>
      </p:sp>
      <p:sp>
        <p:nvSpPr>
          <p:cNvPr id="68" name="文本框 67"/>
          <p:cNvSpPr txBox="1"/>
          <p:nvPr/>
        </p:nvSpPr>
        <p:spPr>
          <a:xfrm>
            <a:off x="73152" y="137160"/>
            <a:ext cx="891141" cy="369332"/>
          </a:xfrm>
          <a:prstGeom prst="rect">
            <a:avLst/>
          </a:prstGeom>
          <a:noFill/>
        </p:spPr>
        <p:txBody>
          <a:bodyPr wrap="none" rtlCol="0">
            <a:spAutoFit/>
          </a:bodyPr>
          <a:lstStyle/>
          <a:p>
            <a:r>
              <a:rPr lang="en-US" altLang="zh-CN" dirty="0" smtClean="0">
                <a:solidFill>
                  <a:schemeClr val="bg1"/>
                </a:solidFill>
              </a:rPr>
              <a:t>Tensors</a:t>
            </a:r>
            <a:endParaRPr lang="zh-CN" altLang="en-US" dirty="0">
              <a:solidFill>
                <a:schemeClr val="bg1"/>
              </a:solidFill>
            </a:endParaRPr>
          </a:p>
        </p:txBody>
      </p:sp>
      <p:sp>
        <p:nvSpPr>
          <p:cNvPr id="71" name="文本框 70"/>
          <p:cNvSpPr txBox="1"/>
          <p:nvPr/>
        </p:nvSpPr>
        <p:spPr>
          <a:xfrm>
            <a:off x="1931094" y="137160"/>
            <a:ext cx="1052917" cy="369332"/>
          </a:xfrm>
          <a:prstGeom prst="rect">
            <a:avLst/>
          </a:prstGeom>
          <a:noFill/>
        </p:spPr>
        <p:txBody>
          <a:bodyPr wrap="none" rtlCol="0">
            <a:spAutoFit/>
          </a:bodyPr>
          <a:lstStyle/>
          <a:p>
            <a:r>
              <a:rPr lang="en-US" altLang="zh-CN" dirty="0" err="1" smtClean="0">
                <a:solidFill>
                  <a:schemeClr val="bg1">
                    <a:lumMod val="50000"/>
                  </a:schemeClr>
                </a:solidFill>
              </a:rPr>
              <a:t>Autograd</a:t>
            </a:r>
            <a:endParaRPr lang="zh-CN" altLang="en-US" dirty="0">
              <a:solidFill>
                <a:schemeClr val="bg1">
                  <a:lumMod val="50000"/>
                </a:schemeClr>
              </a:solidFill>
            </a:endParaRPr>
          </a:p>
        </p:txBody>
      </p:sp>
      <p:sp>
        <p:nvSpPr>
          <p:cNvPr id="73" name="文本框 72"/>
          <p:cNvSpPr txBox="1"/>
          <p:nvPr/>
        </p:nvSpPr>
        <p:spPr>
          <a:xfrm>
            <a:off x="7715285" y="137160"/>
            <a:ext cx="1262974" cy="369332"/>
          </a:xfrm>
          <a:prstGeom prst="rect">
            <a:avLst/>
          </a:prstGeom>
          <a:noFill/>
        </p:spPr>
        <p:txBody>
          <a:bodyPr wrap="none" rtlCol="0">
            <a:spAutoFit/>
          </a:bodyPr>
          <a:lstStyle/>
          <a:p>
            <a:r>
              <a:rPr lang="en-US" altLang="zh-CN" dirty="0" smtClean="0">
                <a:solidFill>
                  <a:schemeClr val="bg1">
                    <a:lumMod val="50000"/>
                  </a:schemeClr>
                </a:solidFill>
              </a:rPr>
              <a:t>Experiment</a:t>
            </a:r>
            <a:endParaRPr lang="zh-CN" altLang="en-US" dirty="0">
              <a:solidFill>
                <a:schemeClr val="bg1">
                  <a:lumMod val="50000"/>
                </a:schemeClr>
              </a:solidFill>
            </a:endParaRPr>
          </a:p>
        </p:txBody>
      </p:sp>
      <p:sp>
        <p:nvSpPr>
          <p:cNvPr id="74" name="文本框 73"/>
          <p:cNvSpPr txBox="1"/>
          <p:nvPr/>
        </p:nvSpPr>
        <p:spPr>
          <a:xfrm>
            <a:off x="3811603" y="137160"/>
            <a:ext cx="1066959" cy="369332"/>
          </a:xfrm>
          <a:prstGeom prst="rect">
            <a:avLst/>
          </a:prstGeom>
          <a:noFill/>
        </p:spPr>
        <p:txBody>
          <a:bodyPr wrap="none" rtlCol="0">
            <a:spAutoFit/>
          </a:bodyPr>
          <a:lstStyle/>
          <a:p>
            <a:r>
              <a:rPr lang="en-US" altLang="zh-CN" dirty="0" smtClean="0">
                <a:solidFill>
                  <a:schemeClr val="bg1">
                    <a:lumMod val="50000"/>
                  </a:schemeClr>
                </a:solidFill>
              </a:rPr>
              <a:t>Examples</a:t>
            </a:r>
            <a:endParaRPr lang="zh-CN" altLang="en-US" dirty="0">
              <a:solidFill>
                <a:schemeClr val="bg1">
                  <a:lumMod val="50000"/>
                </a:schemeClr>
              </a:solidFill>
            </a:endParaRPr>
          </a:p>
        </p:txBody>
      </p:sp>
      <p:sp>
        <p:nvSpPr>
          <p:cNvPr id="75" name="文本框 74"/>
          <p:cNvSpPr txBox="1"/>
          <p:nvPr/>
        </p:nvSpPr>
        <p:spPr>
          <a:xfrm>
            <a:off x="5904731" y="137160"/>
            <a:ext cx="1094980" cy="369332"/>
          </a:xfrm>
          <a:prstGeom prst="rect">
            <a:avLst/>
          </a:prstGeom>
          <a:noFill/>
        </p:spPr>
        <p:txBody>
          <a:bodyPr wrap="none" rtlCol="0">
            <a:spAutoFit/>
          </a:bodyPr>
          <a:lstStyle/>
          <a:p>
            <a:r>
              <a:rPr lang="en-US" altLang="zh-CN" dirty="0" smtClean="0">
                <a:solidFill>
                  <a:schemeClr val="bg1">
                    <a:lumMod val="50000"/>
                  </a:schemeClr>
                </a:solidFill>
              </a:rPr>
              <a:t>Extension</a:t>
            </a:r>
            <a:endParaRPr lang="zh-CN" altLang="en-US" dirty="0">
              <a:solidFill>
                <a:schemeClr val="bg1">
                  <a:lumMod val="50000"/>
                </a:schemeClr>
              </a:solidFill>
            </a:endParaRPr>
          </a:p>
        </p:txBody>
      </p:sp>
      <p:sp>
        <p:nvSpPr>
          <p:cNvPr id="76" name="椭圆 75"/>
          <p:cNvSpPr/>
          <p:nvPr/>
        </p:nvSpPr>
        <p:spPr>
          <a:xfrm>
            <a:off x="192024"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7" name="椭圆 76"/>
          <p:cNvSpPr/>
          <p:nvPr/>
        </p:nvSpPr>
        <p:spPr>
          <a:xfrm>
            <a:off x="387706"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8" name="椭圆 77"/>
          <p:cNvSpPr/>
          <p:nvPr/>
        </p:nvSpPr>
        <p:spPr>
          <a:xfrm>
            <a:off x="48554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9" name="椭圆 78"/>
          <p:cNvSpPr/>
          <p:nvPr/>
        </p:nvSpPr>
        <p:spPr>
          <a:xfrm>
            <a:off x="6812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0" name="椭圆 79"/>
          <p:cNvSpPr/>
          <p:nvPr/>
        </p:nvSpPr>
        <p:spPr>
          <a:xfrm>
            <a:off x="97475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1" name="椭圆 80"/>
          <p:cNvSpPr/>
          <p:nvPr/>
        </p:nvSpPr>
        <p:spPr>
          <a:xfrm>
            <a:off x="107259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2" name="椭圆 81"/>
          <p:cNvSpPr/>
          <p:nvPr/>
        </p:nvSpPr>
        <p:spPr>
          <a:xfrm>
            <a:off x="77907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3" name="椭圆 82"/>
          <p:cNvSpPr/>
          <p:nvPr/>
        </p:nvSpPr>
        <p:spPr>
          <a:xfrm>
            <a:off x="289865" y="472440"/>
            <a:ext cx="73152" cy="7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4" name="椭圆 83"/>
          <p:cNvSpPr/>
          <p:nvPr/>
        </p:nvSpPr>
        <p:spPr>
          <a:xfrm>
            <a:off x="58338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5" name="椭圆 84"/>
          <p:cNvSpPr/>
          <p:nvPr/>
        </p:nvSpPr>
        <p:spPr>
          <a:xfrm>
            <a:off x="87691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6" name="椭圆 85"/>
          <p:cNvSpPr/>
          <p:nvPr/>
        </p:nvSpPr>
        <p:spPr>
          <a:xfrm>
            <a:off x="78183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7" name="椭圆 86"/>
          <p:cNvSpPr/>
          <p:nvPr/>
        </p:nvSpPr>
        <p:spPr>
          <a:xfrm>
            <a:off x="80018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8" name="椭圆 87"/>
          <p:cNvSpPr/>
          <p:nvPr/>
        </p:nvSpPr>
        <p:spPr>
          <a:xfrm>
            <a:off x="80936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9" name="椭圆 88"/>
          <p:cNvSpPr/>
          <p:nvPr/>
        </p:nvSpPr>
        <p:spPr>
          <a:xfrm>
            <a:off x="79100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0" name="椭圆 89"/>
          <p:cNvSpPr/>
          <p:nvPr/>
        </p:nvSpPr>
        <p:spPr>
          <a:xfrm>
            <a:off x="390873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1" name="椭圆 90"/>
          <p:cNvSpPr/>
          <p:nvPr/>
        </p:nvSpPr>
        <p:spPr>
          <a:xfrm>
            <a:off x="410270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2" name="椭圆 91"/>
          <p:cNvSpPr/>
          <p:nvPr/>
        </p:nvSpPr>
        <p:spPr>
          <a:xfrm>
            <a:off x="419969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3" name="椭圆 92"/>
          <p:cNvSpPr/>
          <p:nvPr/>
        </p:nvSpPr>
        <p:spPr>
          <a:xfrm>
            <a:off x="439366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4" name="椭圆 93"/>
          <p:cNvSpPr/>
          <p:nvPr/>
        </p:nvSpPr>
        <p:spPr>
          <a:xfrm>
            <a:off x="468462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5" name="椭圆 94"/>
          <p:cNvSpPr/>
          <p:nvPr/>
        </p:nvSpPr>
        <p:spPr>
          <a:xfrm>
            <a:off x="478160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6" name="椭圆 95"/>
          <p:cNvSpPr/>
          <p:nvPr/>
        </p:nvSpPr>
        <p:spPr>
          <a:xfrm>
            <a:off x="449064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7" name="椭圆 96"/>
          <p:cNvSpPr/>
          <p:nvPr/>
        </p:nvSpPr>
        <p:spPr>
          <a:xfrm>
            <a:off x="400571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8" name="椭圆 97"/>
          <p:cNvSpPr/>
          <p:nvPr/>
        </p:nvSpPr>
        <p:spPr>
          <a:xfrm>
            <a:off x="429667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9" name="椭圆 98"/>
          <p:cNvSpPr/>
          <p:nvPr/>
        </p:nvSpPr>
        <p:spPr>
          <a:xfrm>
            <a:off x="458763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0" name="椭圆 99"/>
          <p:cNvSpPr/>
          <p:nvPr/>
        </p:nvSpPr>
        <p:spPr>
          <a:xfrm>
            <a:off x="600721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1" name="椭圆 100"/>
          <p:cNvSpPr/>
          <p:nvPr/>
        </p:nvSpPr>
        <p:spPr>
          <a:xfrm>
            <a:off x="619077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2" name="椭圆 101"/>
          <p:cNvSpPr/>
          <p:nvPr/>
        </p:nvSpPr>
        <p:spPr>
          <a:xfrm>
            <a:off x="6282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3" name="椭圆 102"/>
          <p:cNvSpPr/>
          <p:nvPr/>
        </p:nvSpPr>
        <p:spPr>
          <a:xfrm>
            <a:off x="646610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4" name="椭圆 103"/>
          <p:cNvSpPr/>
          <p:nvPr/>
        </p:nvSpPr>
        <p:spPr>
          <a:xfrm>
            <a:off x="674144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5" name="椭圆 104"/>
          <p:cNvSpPr/>
          <p:nvPr/>
        </p:nvSpPr>
        <p:spPr>
          <a:xfrm>
            <a:off x="655788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6" name="椭圆 105"/>
          <p:cNvSpPr/>
          <p:nvPr/>
        </p:nvSpPr>
        <p:spPr>
          <a:xfrm>
            <a:off x="60989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7" name="椭圆 106"/>
          <p:cNvSpPr/>
          <p:nvPr/>
        </p:nvSpPr>
        <p:spPr>
          <a:xfrm>
            <a:off x="637432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8" name="椭圆 107"/>
          <p:cNvSpPr/>
          <p:nvPr/>
        </p:nvSpPr>
        <p:spPr>
          <a:xfrm>
            <a:off x="664966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9" name="椭圆 108"/>
          <p:cNvSpPr/>
          <p:nvPr/>
        </p:nvSpPr>
        <p:spPr>
          <a:xfrm>
            <a:off x="2006973"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0" name="椭圆 109"/>
          <p:cNvSpPr/>
          <p:nvPr/>
        </p:nvSpPr>
        <p:spPr>
          <a:xfrm>
            <a:off x="2202655"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1" name="椭圆 110"/>
          <p:cNvSpPr/>
          <p:nvPr/>
        </p:nvSpPr>
        <p:spPr>
          <a:xfrm>
            <a:off x="2300496"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2" name="椭圆 111"/>
          <p:cNvSpPr/>
          <p:nvPr/>
        </p:nvSpPr>
        <p:spPr>
          <a:xfrm>
            <a:off x="24961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3" name="椭圆 112"/>
          <p:cNvSpPr/>
          <p:nvPr/>
        </p:nvSpPr>
        <p:spPr>
          <a:xfrm>
            <a:off x="2789701"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4" name="椭圆 113"/>
          <p:cNvSpPr/>
          <p:nvPr/>
        </p:nvSpPr>
        <p:spPr>
          <a:xfrm>
            <a:off x="288754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5" name="椭圆 114"/>
          <p:cNvSpPr/>
          <p:nvPr/>
        </p:nvSpPr>
        <p:spPr>
          <a:xfrm>
            <a:off x="2594019"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6" name="椭圆 115"/>
          <p:cNvSpPr/>
          <p:nvPr/>
        </p:nvSpPr>
        <p:spPr>
          <a:xfrm>
            <a:off x="210481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7" name="椭圆 116"/>
          <p:cNvSpPr/>
          <p:nvPr/>
        </p:nvSpPr>
        <p:spPr>
          <a:xfrm>
            <a:off x="2398337"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8" name="椭圆 117"/>
          <p:cNvSpPr/>
          <p:nvPr/>
        </p:nvSpPr>
        <p:spPr>
          <a:xfrm>
            <a:off x="269186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19" name="椭圆 118"/>
          <p:cNvSpPr/>
          <p:nvPr/>
        </p:nvSpPr>
        <p:spPr>
          <a:xfrm>
            <a:off x="497557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20" name="椭圆 119"/>
          <p:cNvSpPr/>
          <p:nvPr/>
        </p:nvSpPr>
        <p:spPr>
          <a:xfrm>
            <a:off x="5266538"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21" name="椭圆 120"/>
          <p:cNvSpPr/>
          <p:nvPr/>
        </p:nvSpPr>
        <p:spPr>
          <a:xfrm>
            <a:off x="5169550"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22" name="椭圆 121"/>
          <p:cNvSpPr/>
          <p:nvPr/>
        </p:nvSpPr>
        <p:spPr>
          <a:xfrm>
            <a:off x="5072564"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23" name="椭圆 122"/>
          <p:cNvSpPr/>
          <p:nvPr/>
        </p:nvSpPr>
        <p:spPr>
          <a:xfrm>
            <a:off x="4878592" y="472440"/>
            <a:ext cx="73152" cy="72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Tree>
    <p:extLst>
      <p:ext uri="{BB962C8B-B14F-4D97-AF65-F5344CB8AC3E}">
        <p14:creationId xmlns:p14="http://schemas.microsoft.com/office/powerpoint/2010/main" val="3899138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9" grpId="0"/>
      <p:bldP spid="70" grpId="0"/>
      <p:bldP spid="72" grpId="0"/>
      <p:bldP spid="64" grpId="0"/>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4477</TotalTime>
  <Words>2846</Words>
  <Application>Microsoft Office PowerPoint</Application>
  <PresentationFormat>全屏显示(4:3)</PresentationFormat>
  <Paragraphs>673</Paragraphs>
  <Slides>69</Slides>
  <Notes>9</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69</vt:i4>
      </vt:variant>
    </vt:vector>
  </HeadingPairs>
  <TitlesOfParts>
    <vt:vector size="77" baseType="lpstr">
      <vt:lpstr>Lato</vt:lpstr>
      <vt:lpstr>宋体</vt:lpstr>
      <vt:lpstr>微软雅黑</vt:lpstr>
      <vt:lpstr>Arial</vt:lpstr>
      <vt:lpstr>Calibri</vt:lpstr>
      <vt:lpstr>Calibri Light</vt:lpstr>
      <vt:lpstr>Wingdings</vt:lpstr>
      <vt:lpstr>Office 主题</vt:lpstr>
      <vt:lpstr>深度学习框架介绍 </vt:lpstr>
      <vt:lpstr>深度学习框架</vt:lpstr>
      <vt:lpstr>深度学习框架</vt:lpstr>
      <vt:lpstr>深度学习框架</vt:lpstr>
      <vt:lpstr>Disclaimer</vt:lpstr>
      <vt:lpstr>Pytorch概述</vt:lpstr>
      <vt:lpstr>Tensors</vt:lpstr>
      <vt:lpstr>Operations</vt:lpstr>
      <vt:lpstr>练习1</vt:lpstr>
      <vt:lpstr>Numpy Array与Torch Tensor的相互转换</vt:lpstr>
      <vt:lpstr>Numpy Array与Torch Tensor的相互转换</vt:lpstr>
      <vt:lpstr>Numpy Array与Torch Tensor的相互转换</vt:lpstr>
      <vt:lpstr>练习2</vt:lpstr>
      <vt:lpstr>练习3</vt:lpstr>
      <vt:lpstr>Data Pointer</vt:lpstr>
      <vt:lpstr>Tensor Storage</vt:lpstr>
      <vt:lpstr>Tensor Storage</vt:lpstr>
      <vt:lpstr>Data Pointer</vt:lpstr>
      <vt:lpstr>CUDA Tensor</vt:lpstr>
      <vt:lpstr>计算图——一种描述函数的语言</vt:lpstr>
      <vt:lpstr>计算图——一种描述函数的语言</vt:lpstr>
      <vt:lpstr>Autograd</vt:lpstr>
      <vt:lpstr>Autograd</vt:lpstr>
      <vt:lpstr>Autograd代码示例</vt:lpstr>
      <vt:lpstr>练习4</vt:lpstr>
      <vt:lpstr>练习5</vt:lpstr>
      <vt:lpstr>Autograd</vt:lpstr>
      <vt:lpstr>向量求导</vt:lpstr>
      <vt:lpstr>向量求导</vt:lpstr>
      <vt:lpstr>向量求导示例</vt:lpstr>
      <vt:lpstr>取消自动求导</vt:lpstr>
      <vt:lpstr>Tensor &amp; Variable</vt:lpstr>
      <vt:lpstr>练习6</vt:lpstr>
      <vt:lpstr>练习7</vt:lpstr>
      <vt:lpstr>LeNet——Step1 网络结构设计</vt:lpstr>
      <vt:lpstr>Step1 网络结构设计</vt:lpstr>
      <vt:lpstr>Step1 网络结构设计——模型参数</vt:lpstr>
      <vt:lpstr>Step2 计算loss</vt:lpstr>
      <vt:lpstr>Step2 计算loss</vt:lpstr>
      <vt:lpstr>Step3 计算导数</vt:lpstr>
      <vt:lpstr>Step4 更新模型参数</vt:lpstr>
      <vt:lpstr>练习9</vt:lpstr>
      <vt:lpstr>pytorch/examples/mnist</vt:lpstr>
      <vt:lpstr>还没讲到的：</vt:lpstr>
      <vt:lpstr>Data Loading——Dataset</vt:lpstr>
      <vt:lpstr>Transform</vt:lpstr>
      <vt:lpstr>DataLoader</vt:lpstr>
      <vt:lpstr>torch.optim</vt:lpstr>
      <vt:lpstr>torch.optim</vt:lpstr>
      <vt:lpstr>torch.optim</vt:lpstr>
      <vt:lpstr>练习10</vt:lpstr>
      <vt:lpstr>练习11</vt:lpstr>
      <vt:lpstr>回顾一次“炼丹”之旅</vt:lpstr>
      <vt:lpstr>torch.nn.Sequential</vt:lpstr>
      <vt:lpstr>torch.nn扩展阅读</vt:lpstr>
      <vt:lpstr>torch.nn扩展阅读</vt:lpstr>
      <vt:lpstr>一些常用工具</vt:lpstr>
      <vt:lpstr>模型导入导出</vt:lpstr>
      <vt:lpstr>Save/Load state_dict (推荐方法)</vt:lpstr>
      <vt:lpstr>Save/Load整个模型</vt:lpstr>
      <vt:lpstr>可视化——visdom</vt:lpstr>
      <vt:lpstr>可视化——TensorBoard</vt:lpstr>
      <vt:lpstr>上机实验——AI云平台</vt:lpstr>
      <vt:lpstr>上机实验——内部架构</vt:lpstr>
      <vt:lpstr>上机实验</vt:lpstr>
      <vt:lpstr>扩展阅读</vt:lpstr>
      <vt:lpstr>谢谢！ </vt:lpstr>
      <vt:lpstr>torch.optim</vt:lpstr>
      <vt:lpstr>自定义网络层</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Windows 用户</cp:lastModifiedBy>
  <cp:revision>76</cp:revision>
  <dcterms:created xsi:type="dcterms:W3CDTF">2019-04-12T02:04:51Z</dcterms:created>
  <dcterms:modified xsi:type="dcterms:W3CDTF">2019-04-15T14:47:58Z</dcterms:modified>
</cp:coreProperties>
</file>